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6" r:id="rId2"/>
    <p:sldId id="287" r:id="rId3"/>
    <p:sldId id="293" r:id="rId4"/>
    <p:sldId id="294" r:id="rId5"/>
    <p:sldId id="289" r:id="rId6"/>
    <p:sldId id="291" r:id="rId7"/>
    <p:sldId id="288" r:id="rId8"/>
    <p:sldId id="296" r:id="rId9"/>
    <p:sldId id="292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B5E"/>
    <a:srgbClr val="EE7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8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3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F93B3-5C1A-4AAD-B554-182F8FCD1933}" type="datetimeFigureOut">
              <a:rPr lang="en-GB" smtClean="0"/>
              <a:pPr/>
              <a:t>28/04/2014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1CE42-5223-40D2-8284-4175DEA6BEF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15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91F8F-B9DB-4E8D-9371-61C7A1CD71D5}" type="datetimeFigureOut">
              <a:rPr lang="nb-NO" smtClean="0"/>
              <a:pPr/>
              <a:t>28.04.2014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2661B-6323-413B-8910-E3C5229A9D65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7632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4E99-78A8-4F1A-BA9D-2CE22F03A36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64E99-78A8-4F1A-BA9D-2CE22F03A36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360000" y="1559072"/>
            <a:ext cx="3286148" cy="288000"/>
          </a:xfrm>
        </p:spPr>
        <p:txBody>
          <a:bodyPr wrap="square" lIns="0" bIns="0" anchor="b" anchorCtr="0">
            <a:noAutofit/>
          </a:bodyPr>
          <a:lstStyle>
            <a:lvl1pPr marL="0" indent="0">
              <a:buNone/>
              <a:defRPr sz="16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" y="2708920"/>
            <a:ext cx="8443101" cy="2808312"/>
          </a:xfrm>
        </p:spPr>
        <p:txBody>
          <a:bodyPr lIns="0" tIns="0" rIns="0" bIns="0">
            <a:noAutofit/>
          </a:bodyPr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  <a:p>
            <a:pPr lvl="0"/>
            <a:r>
              <a:rPr lang="en-GB" noProof="0" smtClean="0"/>
              <a:t>Second level</a:t>
            </a:r>
          </a:p>
          <a:p>
            <a:pPr lvl="0"/>
            <a:r>
              <a:rPr lang="en-GB" noProof="0" smtClean="0"/>
              <a:t>Third level</a:t>
            </a:r>
          </a:p>
          <a:p>
            <a:pPr lvl="0"/>
            <a:r>
              <a:rPr lang="en-GB" noProof="0" smtClean="0"/>
              <a:t>Fourth level</a:t>
            </a:r>
          </a:p>
          <a:p>
            <a:pPr lvl="0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42000" y="1908000"/>
            <a:ext cx="8460000" cy="553998"/>
          </a:xfrm>
        </p:spPr>
        <p:txBody>
          <a:bodyPr wrap="square" lIns="0" tIns="0" rIns="0" bIns="0" numCol="1" spcCol="0" anchor="t" anchorCtr="0">
            <a:noAutofit/>
          </a:bodyPr>
          <a:lstStyle>
            <a:lvl1pPr marL="0" indent="0">
              <a:buNone/>
              <a:defRPr sz="3600" spc="0" baseline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AFECC53-6395-4E47-808F-A7F93A1DE06A}" type="datetimeFigureOut">
              <a:rPr lang="en-GB" smtClean="0"/>
              <a:t>28/04/2014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4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 Grap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57158" y="1916832"/>
            <a:ext cx="8429683" cy="4104456"/>
          </a:xfrm>
        </p:spPr>
        <p:txBody>
          <a:bodyPr lIns="0">
            <a:noAutofit/>
          </a:bodyPr>
          <a:lstStyle>
            <a:lvl1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1pPr>
            <a:lvl2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2pPr>
            <a:lvl3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3pPr>
            <a:lvl4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4pPr>
            <a:lvl5pPr>
              <a:buClr>
                <a:schemeClr val="accent2"/>
              </a:buClr>
              <a:buFont typeface="Arial" pitchFamily="34" charset="0"/>
              <a:buChar char="•"/>
              <a:defRPr sz="1800" i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57158" y="1142984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rgbClr val="00447C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1916832"/>
            <a:ext cx="8431200" cy="4104456"/>
          </a:xfrm>
        </p:spPr>
        <p:txBody>
          <a:bodyPr lIns="0"/>
          <a:lstStyle>
            <a:lvl1pPr>
              <a:buFont typeface="Arial" pitchFamily="34" charset="0"/>
              <a:buNone/>
              <a:defRPr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Comm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4714876" y="785794"/>
            <a:ext cx="4071966" cy="38576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356400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4797152"/>
            <a:ext cx="4071584" cy="1224136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9" y="78579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4714876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2"/>
          </p:nvPr>
        </p:nvSpPr>
        <p:spPr>
          <a:xfrm>
            <a:off x="4716462" y="1988840"/>
            <a:ext cx="4071600" cy="309634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56400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4716016" y="764704"/>
            <a:ext cx="4071966" cy="4286280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56018" y="764704"/>
            <a:ext cx="4071966" cy="1071570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23"/>
          </p:nvPr>
        </p:nvSpPr>
        <p:spPr>
          <a:xfrm>
            <a:off x="356384" y="1988840"/>
            <a:ext cx="4071600" cy="309634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4716016" y="5229200"/>
            <a:ext cx="4071584" cy="792088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57158" y="1580199"/>
            <a:ext cx="2714644" cy="2420305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6072198" y="1580178"/>
            <a:ext cx="2714617" cy="242032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57158" y="428604"/>
            <a:ext cx="8429684" cy="100013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3214678" y="1571612"/>
            <a:ext cx="2714644" cy="2433452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64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9" hasCustomPrompt="1"/>
          </p:nvPr>
        </p:nvSpPr>
        <p:spPr>
          <a:xfrm>
            <a:off x="3214800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30" hasCustomPrompt="1"/>
          </p:nvPr>
        </p:nvSpPr>
        <p:spPr>
          <a:xfrm>
            <a:off x="6084168" y="4149080"/>
            <a:ext cx="2703432" cy="1922400"/>
          </a:xfrm>
        </p:spPr>
        <p:txBody>
          <a:bodyPr lIns="0">
            <a:normAutofit/>
          </a:bodyPr>
          <a:lstStyle>
            <a:lvl1pPr>
              <a:buFont typeface="Arial" pitchFamily="34" charset="0"/>
              <a:buNone/>
              <a:defRPr sz="1400">
                <a:solidFill>
                  <a:schemeClr val="accent3"/>
                </a:solidFill>
              </a:defRPr>
            </a:lvl1pPr>
            <a:lvl2pPr>
              <a:buFont typeface="Arial" pitchFamily="34" charset="0"/>
              <a:buNone/>
              <a:defRPr/>
            </a:lvl2pPr>
            <a:lvl3pPr>
              <a:buFont typeface="Arial" pitchFamily="34" charset="0"/>
              <a:buNone/>
              <a:defRPr/>
            </a:lvl3pPr>
            <a:lvl4pPr>
              <a:buFont typeface="Arial" pitchFamily="34" charset="0"/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en-GB" noProof="0" smtClean="0"/>
              <a:t>Click to insert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TEF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INTEFLogo_blå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357290" y="2089579"/>
            <a:ext cx="6072230" cy="1267983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14414" y="3578370"/>
            <a:ext cx="70723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100" noProof="0" smtClean="0">
                <a:solidFill>
                  <a:srgbClr val="00447C"/>
                </a:solidFill>
              </a:rPr>
              <a:t>Technology for a better society</a:t>
            </a:r>
            <a:endParaRPr lang="en-GB" sz="4100" noProof="0">
              <a:solidFill>
                <a:srgbClr val="00447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Picture and Text">
    <p:bg>
      <p:bgPr>
        <a:solidFill>
          <a:srgbClr val="140F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140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2" name="Picture 11" descr="SINTEFLogo_hvit_metafil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6390000"/>
            <a:ext cx="1357200" cy="283322"/>
          </a:xfrm>
          <a:prstGeom prst="rect">
            <a:avLst/>
          </a:prstGeom>
        </p:spPr>
      </p:pic>
      <p:sp>
        <p:nvSpPr>
          <p:cNvPr id="13" name="Media Placeholder 12"/>
          <p:cNvSpPr>
            <a:spLocks noGrp="1"/>
          </p:cNvSpPr>
          <p:nvPr>
            <p:ph type="media" sz="quarter" idx="21"/>
          </p:nvPr>
        </p:nvSpPr>
        <p:spPr>
          <a:xfrm>
            <a:off x="357158" y="1071546"/>
            <a:ext cx="8429684" cy="4286280"/>
          </a:xfrm>
        </p:spPr>
        <p:txBody>
          <a:bodyPr/>
          <a:lstStyle/>
          <a:p>
            <a:r>
              <a:rPr lang="en-US" noProof="0" smtClean="0"/>
              <a:t>Click icon to add media</a:t>
            </a:r>
            <a:endParaRPr lang="en-GB" noProof="0"/>
          </a:p>
        </p:txBody>
      </p:sp>
      <p:sp>
        <p:nvSpPr>
          <p:cNvPr id="11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57158" y="285728"/>
            <a:ext cx="8429684" cy="571504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357158" y="5500702"/>
            <a:ext cx="8429684" cy="642942"/>
          </a:xfrm>
        </p:spPr>
        <p:txBody>
          <a:bodyPr wrap="square" lIns="0" tIns="46800" anchor="t" anchorCtr="0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Click to insert text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noProof="0" dirty="0" smtClean="0">
                <a:solidFill>
                  <a:schemeClr val="bg1"/>
                </a:solidFill>
              </a:rPr>
              <a:t>Technology for a better society</a:t>
            </a:r>
            <a:endParaRPr lang="en-GB" sz="1600" b="1" noProof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15058"/>
            <a:ext cx="9144000" cy="642942"/>
          </a:xfrm>
          <a:prstGeom prst="rect">
            <a:avLst/>
          </a:prstGeom>
          <a:solidFill>
            <a:srgbClr val="082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4296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600201"/>
            <a:ext cx="8429684" cy="4472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9652" y="6415200"/>
            <a:ext cx="514296" cy="285752"/>
          </a:xfrm>
          <a:prstGeom prst="rect">
            <a:avLst/>
          </a:prstGeom>
        </p:spPr>
        <p:txBody>
          <a:bodyPr vert="horz" lIns="91440" tIns="3600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A9B3F3-0CDD-4032-910D-70E772557002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Picture 12" descr="SINTEFLogo_hvit_metafil.e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6400" y="6390000"/>
            <a:ext cx="1357200" cy="2833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28000" y="63540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noProof="0" dirty="0" smtClean="0">
                <a:solidFill>
                  <a:schemeClr val="bg1"/>
                </a:solidFill>
              </a:rPr>
              <a:t>Technology for a better society</a:t>
            </a:r>
            <a:endParaRPr lang="en-GB" sz="1600" b="1" noProof="0" dirty="0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1" r:id="rId3"/>
    <p:sldLayoutId id="2147483666" r:id="rId4"/>
    <p:sldLayoutId id="2147483667" r:id="rId5"/>
    <p:sldLayoutId id="2147483671" r:id="rId6"/>
    <p:sldLayoutId id="2147483668" r:id="rId7"/>
    <p:sldLayoutId id="2147483670" r:id="rId8"/>
    <p:sldLayoutId id="2147483669" r:id="rId9"/>
    <p:sldLayoutId id="2147483687" r:id="rId10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3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6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12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12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.Huertas.Hernando@sintef.no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J:\dtp_dok\10\Bilder\Renewable\small_13530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267" y="5332"/>
            <a:ext cx="2552626" cy="17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471" y="2348880"/>
            <a:ext cx="8069138" cy="338781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Post 2020 framework in a liberalised </a:t>
            </a:r>
            <a:r>
              <a:rPr lang="en-GB" dirty="0" smtClean="0"/>
              <a:t>electricity </a:t>
            </a:r>
            <a:r>
              <a:rPr lang="en-GB" dirty="0"/>
              <a:t>market with large share of </a:t>
            </a:r>
            <a:r>
              <a:rPr lang="en-GB" u="sng" dirty="0"/>
              <a:t>R</a:t>
            </a:r>
            <a:r>
              <a:rPr lang="en-GB" dirty="0"/>
              <a:t>enewable </a:t>
            </a:r>
            <a:r>
              <a:rPr lang="en-GB" u="sng" dirty="0"/>
              <a:t>E</a:t>
            </a:r>
            <a:r>
              <a:rPr lang="en-GB" dirty="0"/>
              <a:t>nergy </a:t>
            </a:r>
            <a:r>
              <a:rPr lang="en-GB" u="sng" dirty="0"/>
              <a:t>S</a:t>
            </a:r>
            <a:r>
              <a:rPr lang="en-GB" dirty="0"/>
              <a:t>ources 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(Market4RES)</a:t>
            </a:r>
            <a:r>
              <a:rPr lang="nb-NO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nb-NO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u="sng" dirty="0"/>
              <a:t>GRANT AGREEMENT</a:t>
            </a:r>
            <a:r>
              <a:rPr lang="en-GB" sz="1800" b="1" dirty="0"/>
              <a:t> IEE/13/593/ </a:t>
            </a:r>
            <a:r>
              <a:rPr lang="en-GB" sz="1800" b="1" dirty="0" smtClean="0"/>
              <a:t>SI2.674874</a:t>
            </a:r>
            <a:br>
              <a:rPr lang="en-GB" sz="1800" b="1" dirty="0" smtClean="0"/>
            </a:br>
            <a:r>
              <a:rPr lang="en-GB" sz="1800" b="1" u="sng" dirty="0" smtClean="0"/>
              <a:t>DURATION</a:t>
            </a:r>
            <a:r>
              <a:rPr lang="en-GB" sz="1800" b="1" dirty="0" smtClean="0"/>
              <a:t>: April 2014 - September 2016 (M30)</a:t>
            </a:r>
            <a:br>
              <a:rPr lang="en-GB" sz="1800" b="1" dirty="0" smtClean="0"/>
            </a:br>
            <a:r>
              <a:rPr lang="en-GB" sz="1800" b="1" u="sng" dirty="0" smtClean="0"/>
              <a:t>BUDGET</a:t>
            </a:r>
            <a:r>
              <a:rPr lang="en-GB" sz="1800" b="1" dirty="0" smtClean="0"/>
              <a:t>: 2.4 M EUR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2012" y="5877272"/>
            <a:ext cx="3779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IEE-Market4RES project slides 2014-04-24</a:t>
            </a:r>
          </a:p>
        </p:txBody>
      </p:sp>
      <p:pic>
        <p:nvPicPr>
          <p:cNvPr id="1034" name="Picture 10" descr="J:\dtp_dok\10\Bilder\Renewable\small_738434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2567737" cy="170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J:\dtp_dok\10\Bilder\Renewable\small_862109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331"/>
            <a:ext cx="1800200" cy="170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2556863" cy="170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60604" y="0"/>
            <a:ext cx="10951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600" dirty="0" smtClean="0">
                <a:solidFill>
                  <a:srgbClr val="FFFFFF"/>
                </a:solidFill>
              </a:rPr>
              <a:t>Photos: </a:t>
            </a:r>
            <a:r>
              <a:rPr lang="en-GB" sz="600" dirty="0" err="1" smtClean="0">
                <a:solidFill>
                  <a:srgbClr val="FFFFFF"/>
                </a:solidFill>
              </a:rPr>
              <a:t>Shutterstock</a:t>
            </a:r>
            <a:r>
              <a:rPr lang="en-GB" sz="600" dirty="0" smtClean="0">
                <a:solidFill>
                  <a:srgbClr val="FFFFFF"/>
                </a:solidFill>
              </a:rPr>
              <a:t>, </a:t>
            </a:r>
            <a:r>
              <a:rPr lang="en-GB" sz="600" dirty="0" err="1" smtClean="0">
                <a:solidFill>
                  <a:srgbClr val="FFFFFF"/>
                </a:solidFill>
              </a:rPr>
              <a:t>KeyTex</a:t>
            </a:r>
            <a:endParaRPr lang="en-GB" sz="600" dirty="0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2" y="6237312"/>
            <a:ext cx="3045204" cy="6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1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2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4966"/>
            <a:ext cx="5418485" cy="259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87624" y="-99392"/>
            <a:ext cx="6408712" cy="751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liberalised electricity </a:t>
            </a:r>
            <a:r>
              <a:rPr lang="en-GB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market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5656" y="3748483"/>
            <a:ext cx="6318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Efficient </a:t>
            </a: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operation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Facilitate cross-border </a:t>
            </a:r>
            <a:r>
              <a:rPr lang="en-US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trade across </a:t>
            </a: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Europe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Promote </a:t>
            </a:r>
            <a:r>
              <a:rPr lang="en-US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efficient </a:t>
            </a: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investments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Level </a:t>
            </a:r>
            <a:r>
              <a:rPr lang="en-US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playing field for different </a:t>
            </a: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generation 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Effective </a:t>
            </a:r>
            <a:r>
              <a:rPr lang="en-US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risk </a:t>
            </a: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management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Robustness</a:t>
            </a:r>
            <a:endParaRPr lang="en-US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endParaRPr lang="en-US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pPr algn="r"/>
            <a:r>
              <a:rPr lang="en-US" sz="1400" dirty="0" smtClean="0">
                <a:solidFill>
                  <a:srgbClr val="0070C0"/>
                </a:solidFill>
              </a:rPr>
              <a:t>(</a:t>
            </a:r>
            <a:r>
              <a:rPr lang="en-US" sz="1400" i="1" dirty="0">
                <a:solidFill>
                  <a:srgbClr val="0070C0"/>
                </a:solidFill>
              </a:rPr>
              <a:t>Oxford Institute for Energy, M. </a:t>
            </a:r>
            <a:r>
              <a:rPr lang="en-US" sz="1400" i="1" dirty="0" err="1">
                <a:solidFill>
                  <a:srgbClr val="0070C0"/>
                </a:solidFill>
              </a:rPr>
              <a:t>Keay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2" y="6237312"/>
            <a:ext cx="3045204" cy="6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35696" y="3087945"/>
            <a:ext cx="2379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should </a:t>
            </a:r>
            <a:r>
              <a:rPr lang="en-US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en-US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nsure:</a:t>
            </a:r>
            <a:endParaRPr lang="en-GB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651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3</a:t>
            </a:fld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343020" y="1916832"/>
            <a:ext cx="8568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Model (TM) </a:t>
            </a:r>
            <a:r>
              <a:rPr lang="en-US" sz="1600" dirty="0">
                <a:solidFill>
                  <a:srgbClr val="002060"/>
                </a:solidFill>
              </a:rPr>
              <a:t>expected to be fully implemented by 2015</a:t>
            </a:r>
          </a:p>
          <a:p>
            <a:r>
              <a:rPr lang="en-US" sz="1600" dirty="0">
                <a:solidFill>
                  <a:srgbClr val="002060"/>
                </a:solidFill>
              </a:rPr>
              <a:t>	-including day-ahead price coupling,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	- cross-borders intraday continuous trading and </a:t>
            </a:r>
          </a:p>
          <a:p>
            <a:r>
              <a:rPr lang="en-US" sz="1600" dirty="0">
                <a:solidFill>
                  <a:srgbClr val="002060"/>
                </a:solidFill>
              </a:rPr>
              <a:t>	- long-term cross-border capacity allocation with harmonized rules at European scale. 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It </a:t>
            </a:r>
            <a:r>
              <a:rPr lang="en-US" sz="1600" dirty="0">
                <a:solidFill>
                  <a:srgbClr val="002060"/>
                </a:solidFill>
              </a:rPr>
              <a:t>is based in two main principles </a:t>
            </a:r>
            <a:endParaRPr lang="en-US" sz="1600" dirty="0" smtClean="0">
              <a:solidFill>
                <a:srgbClr val="002060"/>
              </a:solidFill>
            </a:endParaRPr>
          </a:p>
          <a:p>
            <a:endParaRPr lang="en-US" sz="16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2060"/>
                </a:solidFill>
              </a:rPr>
              <a:t>Energy </a:t>
            </a:r>
            <a:r>
              <a:rPr lang="en-US" sz="1600" b="1" dirty="0">
                <a:solidFill>
                  <a:srgbClr val="002060"/>
                </a:solidFill>
              </a:rPr>
              <a:t>only</a:t>
            </a:r>
            <a:r>
              <a:rPr lang="en-US" sz="1600" dirty="0">
                <a:solidFill>
                  <a:srgbClr val="002060"/>
                </a:solidFill>
              </a:rPr>
              <a:t> regional </a:t>
            </a:r>
            <a:r>
              <a:rPr lang="en-US" sz="1600" dirty="0" smtClean="0">
                <a:solidFill>
                  <a:srgbClr val="002060"/>
                </a:solidFill>
              </a:rPr>
              <a:t>markets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(no </a:t>
            </a:r>
            <a:r>
              <a:rPr lang="en-US" sz="1600" dirty="0">
                <a:solidFill>
                  <a:srgbClr val="002060"/>
                </a:solidFill>
              </a:rPr>
              <a:t>capacity markets or capacity incentives-payments)</a:t>
            </a:r>
          </a:p>
          <a:p>
            <a:endParaRPr lang="en-US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2060"/>
                </a:solidFill>
              </a:rPr>
              <a:t>Market </a:t>
            </a:r>
            <a:r>
              <a:rPr lang="en-US" sz="1600" b="1" dirty="0">
                <a:solidFill>
                  <a:srgbClr val="002060"/>
                </a:solidFill>
              </a:rPr>
              <a:t>Coupling </a:t>
            </a:r>
            <a:r>
              <a:rPr lang="en-US" sz="1600" dirty="0" smtClean="0">
                <a:solidFill>
                  <a:srgbClr val="002060"/>
                </a:solidFill>
              </a:rPr>
              <a:t>linking </a:t>
            </a:r>
            <a:r>
              <a:rPr lang="en-US" sz="1600" dirty="0">
                <a:solidFill>
                  <a:srgbClr val="002060"/>
                </a:solidFill>
              </a:rPr>
              <a:t>zonal day-ahead spot markets into a virtual market, </a:t>
            </a:r>
            <a:r>
              <a:rPr lang="en-US" sz="1600" dirty="0" smtClean="0">
                <a:solidFill>
                  <a:srgbClr val="002060"/>
                </a:solidFill>
              </a:rPr>
              <a:t>where only congestion </a:t>
            </a:r>
            <a:r>
              <a:rPr lang="en-US" sz="1600" dirty="0">
                <a:solidFill>
                  <a:srgbClr val="002060"/>
                </a:solidFill>
              </a:rPr>
              <a:t>constrains limit </a:t>
            </a:r>
            <a:r>
              <a:rPr lang="en-US" sz="1600" dirty="0" smtClean="0">
                <a:solidFill>
                  <a:srgbClr val="002060"/>
                </a:solidFill>
              </a:rPr>
              <a:t>trade</a:t>
            </a:r>
          </a:p>
          <a:p>
            <a:pPr algn="ctr"/>
            <a:endParaRPr lang="en-US" sz="1600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dirty="0" smtClean="0">
                <a:solidFill>
                  <a:srgbClr val="00B050"/>
                </a:solidFill>
              </a:rPr>
              <a:t>Fit for purpose ?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00192" y="5877272"/>
            <a:ext cx="2495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(Oxford Institute for Energy, M. </a:t>
            </a:r>
            <a:r>
              <a:rPr lang="en-US" sz="1200" dirty="0" err="1">
                <a:solidFill>
                  <a:srgbClr val="002060"/>
                </a:solidFill>
              </a:rPr>
              <a:t>Keay</a:t>
            </a:r>
            <a:r>
              <a:rPr lang="en-US" sz="12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71558" y="548680"/>
            <a:ext cx="4511876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EU Target Model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2" y="6237312"/>
            <a:ext cx="3045204" cy="6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49901"/>
            <a:ext cx="4644007" cy="32889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987"/>
            <a:ext cx="4644008" cy="32829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5/59/Balanza.svg/380px-Balanz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676"/>
            <a:ext cx="361950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9552" y="1844824"/>
            <a:ext cx="4511876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Capacity Markets</a:t>
            </a:r>
            <a:endParaRPr lang="en-GB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4580" y="1844824"/>
            <a:ext cx="4511876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Pan - EU Market Coupling</a:t>
            </a:r>
            <a:endParaRPr lang="en-GB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2132" y="3048872"/>
            <a:ext cx="451187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Capacity Markets</a:t>
            </a:r>
            <a:endParaRPr lang="en-GB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8636" y="3068960"/>
            <a:ext cx="4511876" cy="52322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Pan - EU Market Coupling</a:t>
            </a:r>
            <a:endParaRPr lang="en-GB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622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76184" y="1628800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>
                <a:solidFill>
                  <a:srgbClr val="002060"/>
                </a:solidFill>
              </a:rPr>
              <a:t>IEE-funded </a:t>
            </a:r>
            <a:r>
              <a:rPr lang="en-US" sz="1600" b="1" dirty="0">
                <a:solidFill>
                  <a:srgbClr val="002060"/>
                </a:solidFill>
              </a:rPr>
              <a:t>project Market4RES </a:t>
            </a:r>
            <a:r>
              <a:rPr lang="en-US" sz="1600" b="1" dirty="0" smtClean="0">
                <a:solidFill>
                  <a:srgbClr val="002060"/>
                </a:solidFill>
              </a:rPr>
              <a:t>investigates </a:t>
            </a:r>
            <a:r>
              <a:rPr lang="en-US" sz="1600" b="1" dirty="0">
                <a:solidFill>
                  <a:srgbClr val="002060"/>
                </a:solidFill>
              </a:rPr>
              <a:t>the potential evolution of the EU Target Model </a:t>
            </a:r>
            <a:r>
              <a:rPr lang="en-US" sz="1600" b="1" dirty="0" smtClean="0">
                <a:solidFill>
                  <a:srgbClr val="002060"/>
                </a:solidFill>
              </a:rPr>
              <a:t>in order to </a:t>
            </a:r>
            <a:r>
              <a:rPr lang="en-US" sz="1600" b="1" dirty="0">
                <a:solidFill>
                  <a:srgbClr val="002060"/>
                </a:solidFill>
              </a:rPr>
              <a:t>secure the European power system </a:t>
            </a:r>
            <a:r>
              <a:rPr lang="en-US" sz="1600" b="1" dirty="0" err="1">
                <a:solidFill>
                  <a:srgbClr val="002060"/>
                </a:solidFill>
              </a:rPr>
              <a:t>decarbonisation</a:t>
            </a:r>
            <a:r>
              <a:rPr lang="en-US" sz="1600" b="1" dirty="0">
                <a:solidFill>
                  <a:srgbClr val="002060"/>
                </a:solidFill>
              </a:rPr>
              <a:t> with large amounts of </a:t>
            </a:r>
            <a:r>
              <a:rPr lang="en-US" sz="1600" b="1" dirty="0" smtClean="0">
                <a:solidFill>
                  <a:srgbClr val="002060"/>
                </a:solidFill>
              </a:rPr>
              <a:t>renewables.</a:t>
            </a:r>
            <a:endParaRPr lang="en-US" sz="1600" b="1" dirty="0">
              <a:solidFill>
                <a:srgbClr val="002060"/>
              </a:solidFill>
            </a:endParaRP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The </a:t>
            </a:r>
            <a:r>
              <a:rPr lang="en-US" sz="1600" dirty="0">
                <a:solidFill>
                  <a:srgbClr val="002060"/>
                </a:solidFill>
              </a:rPr>
              <a:t>project aims to: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pPr lvl="0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    </a:t>
            </a:r>
            <a:r>
              <a:rPr lang="en-US" sz="1600" dirty="0" smtClean="0">
                <a:solidFill>
                  <a:srgbClr val="002060"/>
                </a:solidFill>
              </a:rPr>
              <a:t>Contribute </a:t>
            </a:r>
            <a:r>
              <a:rPr lang="en-US" sz="1600" dirty="0">
                <a:solidFill>
                  <a:srgbClr val="002060"/>
                </a:solidFill>
              </a:rPr>
              <a:t>to an </a:t>
            </a:r>
            <a:r>
              <a:rPr lang="en-US" sz="1600" b="1" dirty="0">
                <a:solidFill>
                  <a:srgbClr val="002060"/>
                </a:solidFill>
              </a:rPr>
              <a:t>open and transparent debate </a:t>
            </a:r>
            <a:r>
              <a:rPr lang="en-US" sz="1600" dirty="0">
                <a:solidFill>
                  <a:srgbClr val="002060"/>
                </a:solidFill>
              </a:rPr>
              <a:t>on the potential evolution of the EU Target Model after </a:t>
            </a:r>
            <a:r>
              <a:rPr lang="en-US" sz="1600" dirty="0" smtClean="0">
                <a:solidFill>
                  <a:srgbClr val="002060"/>
                </a:solidFill>
              </a:rPr>
              <a:t>2020 </a:t>
            </a:r>
            <a:r>
              <a:rPr lang="en-GB" sz="1600" b="1" dirty="0">
                <a:solidFill>
                  <a:srgbClr val="002060"/>
                </a:solidFill>
              </a:rPr>
              <a:t>with the </a:t>
            </a:r>
            <a:r>
              <a:rPr lang="en-GB" sz="1600" b="1" dirty="0" smtClean="0">
                <a:solidFill>
                  <a:srgbClr val="002060"/>
                </a:solidFill>
              </a:rPr>
              <a:t>RES/GHG/EE </a:t>
            </a:r>
            <a:r>
              <a:rPr lang="en-GB" sz="1600" b="1" dirty="0">
                <a:solidFill>
                  <a:srgbClr val="002060"/>
                </a:solidFill>
              </a:rPr>
              <a:t>2030 targets in mind &amp; large shares of </a:t>
            </a:r>
            <a:endParaRPr lang="en-GB" sz="1600" b="1" dirty="0" smtClean="0">
              <a:solidFill>
                <a:srgbClr val="002060"/>
              </a:solidFill>
            </a:endParaRPr>
          </a:p>
          <a:p>
            <a:pPr lvl="0"/>
            <a:r>
              <a:rPr lang="en-GB" sz="1600" b="1" dirty="0">
                <a:solidFill>
                  <a:srgbClr val="002060"/>
                </a:solidFill>
              </a:rPr>
              <a:t> </a:t>
            </a:r>
            <a:r>
              <a:rPr lang="en-GB" sz="1600" b="1" dirty="0" smtClean="0">
                <a:solidFill>
                  <a:srgbClr val="002060"/>
                </a:solidFill>
              </a:rPr>
              <a:t>RES-e </a:t>
            </a:r>
            <a:r>
              <a:rPr lang="en-GB" sz="1600" b="1" dirty="0">
                <a:solidFill>
                  <a:srgbClr val="002060"/>
                </a:solidFill>
              </a:rPr>
              <a:t>&amp; </a:t>
            </a:r>
            <a:r>
              <a:rPr lang="en-US" sz="1600" b="1" dirty="0">
                <a:solidFill>
                  <a:srgbClr val="002060"/>
                </a:solidFill>
              </a:rPr>
              <a:t>large amounts of renewables</a:t>
            </a:r>
          </a:p>
          <a:p>
            <a:endParaRPr lang="en-US" sz="1600" dirty="0">
              <a:solidFill>
                <a:srgbClr val="002060"/>
              </a:solidFill>
            </a:endParaRP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Identify and </a:t>
            </a:r>
            <a:r>
              <a:rPr lang="en-US" sz="1600" b="1" dirty="0">
                <a:solidFill>
                  <a:srgbClr val="002060"/>
                </a:solidFill>
              </a:rPr>
              <a:t>recommend</a:t>
            </a:r>
            <a:r>
              <a:rPr lang="en-US" sz="1600" dirty="0">
                <a:solidFill>
                  <a:srgbClr val="002060"/>
                </a:solidFill>
              </a:rPr>
              <a:t> steps for the </a:t>
            </a:r>
            <a:r>
              <a:rPr lang="en-US" sz="1600" b="1" dirty="0">
                <a:solidFill>
                  <a:srgbClr val="002060"/>
                </a:solidFill>
              </a:rPr>
              <a:t>implementation</a:t>
            </a:r>
            <a:r>
              <a:rPr lang="en-US" sz="1600" dirty="0">
                <a:solidFill>
                  <a:srgbClr val="002060"/>
                </a:solidFill>
              </a:rPr>
              <a:t> of </a:t>
            </a:r>
            <a:r>
              <a:rPr lang="en-US" sz="1600" b="1" dirty="0">
                <a:solidFill>
                  <a:srgbClr val="002060"/>
                </a:solidFill>
              </a:rPr>
              <a:t>policy</a:t>
            </a:r>
            <a:r>
              <a:rPr lang="en-US" sz="1600" dirty="0">
                <a:solidFill>
                  <a:srgbClr val="002060"/>
                </a:solidFill>
              </a:rPr>
              <a:t>, </a:t>
            </a:r>
            <a:r>
              <a:rPr lang="en-US" sz="1600" b="1" dirty="0">
                <a:solidFill>
                  <a:srgbClr val="002060"/>
                </a:solidFill>
              </a:rPr>
              <a:t>legislation</a:t>
            </a:r>
            <a:r>
              <a:rPr lang="en-US" sz="1600" dirty="0">
                <a:solidFill>
                  <a:srgbClr val="002060"/>
                </a:solidFill>
              </a:rPr>
              <a:t> and </a:t>
            </a:r>
            <a:r>
              <a:rPr lang="en-US" sz="1600" b="1" dirty="0">
                <a:solidFill>
                  <a:srgbClr val="002060"/>
                </a:solidFill>
              </a:rPr>
              <a:t>regulation</a:t>
            </a:r>
            <a:r>
              <a:rPr lang="en-US" sz="1600" dirty="0">
                <a:solidFill>
                  <a:srgbClr val="002060"/>
                </a:solidFill>
              </a:rPr>
              <a:t> across the renewable energy sectors.</a:t>
            </a:r>
          </a:p>
          <a:p>
            <a:pPr indent="-285750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002060"/>
              </a:solidFill>
            </a:endParaRPr>
          </a:p>
          <a:p>
            <a:pPr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002060"/>
                </a:solidFill>
              </a:rPr>
              <a:t>Identify and </a:t>
            </a:r>
            <a:r>
              <a:rPr lang="en-US" sz="1600" b="1" dirty="0">
                <a:solidFill>
                  <a:srgbClr val="002060"/>
                </a:solidFill>
              </a:rPr>
              <a:t>recommend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concrete steps </a:t>
            </a:r>
            <a:r>
              <a:rPr lang="en-US" sz="1600" dirty="0">
                <a:solidFill>
                  <a:srgbClr val="002060"/>
                </a:solidFill>
              </a:rPr>
              <a:t>so relevant </a:t>
            </a:r>
            <a:r>
              <a:rPr lang="en-US" sz="1600" b="1" dirty="0">
                <a:solidFill>
                  <a:srgbClr val="002060"/>
                </a:solidFill>
              </a:rPr>
              <a:t>market actors </a:t>
            </a:r>
            <a:r>
              <a:rPr lang="en-US" sz="1600" dirty="0">
                <a:solidFill>
                  <a:srgbClr val="002060"/>
                </a:solidFill>
              </a:rPr>
              <a:t>can accept and </a:t>
            </a:r>
            <a:r>
              <a:rPr lang="en-US" sz="1600" b="1" dirty="0">
                <a:solidFill>
                  <a:srgbClr val="002060"/>
                </a:solidFill>
              </a:rPr>
              <a:t>adopt</a:t>
            </a:r>
            <a:r>
              <a:rPr lang="en-US" sz="1600" dirty="0">
                <a:solidFill>
                  <a:srgbClr val="002060"/>
                </a:solidFill>
              </a:rPr>
              <a:t> the </a:t>
            </a:r>
            <a:r>
              <a:rPr lang="en-US" sz="1600" b="1" dirty="0">
                <a:solidFill>
                  <a:srgbClr val="002060"/>
                </a:solidFill>
              </a:rPr>
              <a:t>main results </a:t>
            </a:r>
            <a:r>
              <a:rPr lang="en-US" sz="1600" dirty="0">
                <a:solidFill>
                  <a:srgbClr val="002060"/>
                </a:solidFill>
              </a:rPr>
              <a:t>of the project.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2" y="6237312"/>
            <a:ext cx="3045204" cy="6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56224" y="83671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GB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Market4RES project objectives</a:t>
            </a:r>
          </a:p>
        </p:txBody>
      </p:sp>
    </p:spTree>
    <p:extLst>
      <p:ext uri="{BB962C8B-B14F-4D97-AF65-F5344CB8AC3E}">
        <p14:creationId xmlns:p14="http://schemas.microsoft.com/office/powerpoint/2010/main" val="6127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467544" y="1988840"/>
            <a:ext cx="8443101" cy="2808312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GB" sz="1600" dirty="0" smtClean="0"/>
              <a:t>Project within 2013 </a:t>
            </a:r>
            <a:r>
              <a:rPr lang="en-GB" sz="1600" dirty="0"/>
              <a:t>IEE priorities of the key action </a:t>
            </a:r>
            <a:r>
              <a:rPr lang="en-GB" sz="1600" b="1" dirty="0"/>
              <a:t>RES-Electricity - Strategic initiatives</a:t>
            </a:r>
            <a:r>
              <a:rPr lang="en-GB" sz="1600" dirty="0"/>
              <a:t>. </a:t>
            </a:r>
            <a:endParaRPr lang="nb-NO" sz="1600" dirty="0"/>
          </a:p>
          <a:p>
            <a:pPr lvl="0">
              <a:buFont typeface="Arial" pitchFamily="34" charset="0"/>
              <a:buChar char="•"/>
            </a:pPr>
            <a:endParaRPr lang="en-GB" sz="1600" b="1" u="sng" dirty="0" smtClean="0"/>
          </a:p>
          <a:p>
            <a:pPr lvl="0">
              <a:buFont typeface="Arial" pitchFamily="34" charset="0"/>
              <a:buChar char="•"/>
            </a:pPr>
            <a:r>
              <a:rPr lang="en-GB" sz="1600" b="1" u="sng" dirty="0" smtClean="0"/>
              <a:t>Strategic initiatives:</a:t>
            </a:r>
            <a:r>
              <a:rPr lang="en-GB" sz="1600" b="1" dirty="0" smtClean="0"/>
              <a:t> </a:t>
            </a:r>
            <a:r>
              <a:rPr lang="en-GB" sz="1600" dirty="0" smtClean="0"/>
              <a:t>Key </a:t>
            </a:r>
            <a:r>
              <a:rPr lang="en-GB" sz="1600" dirty="0"/>
              <a:t>objective </a:t>
            </a:r>
            <a:r>
              <a:rPr lang="en-GB" sz="1600" dirty="0" smtClean="0"/>
              <a:t>is on </a:t>
            </a:r>
            <a:r>
              <a:rPr lang="en-GB" sz="1600" b="1" u="sng" dirty="0" smtClean="0"/>
              <a:t>facilitating </a:t>
            </a:r>
            <a:r>
              <a:rPr lang="en-GB" sz="1600" b="1" u="sng" dirty="0"/>
              <a:t>the dialogue among </a:t>
            </a:r>
            <a:r>
              <a:rPr lang="en-GB" sz="1600" b="1" u="sng" dirty="0" smtClean="0"/>
              <a:t>relevant </a:t>
            </a:r>
            <a:r>
              <a:rPr lang="en-GB" sz="1600" b="1" u="sng" dirty="0"/>
              <a:t>stakeholders</a:t>
            </a:r>
            <a:r>
              <a:rPr lang="en-GB" sz="1600" dirty="0"/>
              <a:t>. </a:t>
            </a:r>
            <a:r>
              <a:rPr lang="en-GB" sz="16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endParaRPr lang="en-GB" sz="1600" dirty="0" smtClean="0"/>
          </a:p>
          <a:p>
            <a:pPr lvl="0">
              <a:buFont typeface="Arial" pitchFamily="34" charset="0"/>
              <a:buChar char="•"/>
            </a:pPr>
            <a:r>
              <a:rPr lang="nb-NO" sz="1600" dirty="0" smtClean="0"/>
              <a:t>The </a:t>
            </a:r>
            <a:r>
              <a:rPr lang="nb-NO" sz="1600" dirty="0" err="1" smtClean="0"/>
              <a:t>project</a:t>
            </a:r>
            <a:r>
              <a:rPr lang="nb-NO" sz="1600" dirty="0" smtClean="0"/>
              <a:t> </a:t>
            </a:r>
            <a:r>
              <a:rPr lang="en-GB" sz="1600" b="1" u="sng" dirty="0" smtClean="0"/>
              <a:t>should </a:t>
            </a:r>
            <a:r>
              <a:rPr lang="en-GB" sz="1600" b="1" u="sng" dirty="0"/>
              <a:t>effectively contribute and ensure an open and transparent debate</a:t>
            </a:r>
            <a:r>
              <a:rPr lang="en-GB" sz="1600" dirty="0"/>
              <a:t> to achieve the 'potential evolution of the EU Target Model after 2020'. The implementation of the TM has already started at national, regional and European </a:t>
            </a:r>
            <a:r>
              <a:rPr lang="en-GB" sz="1600" dirty="0" smtClean="0"/>
              <a:t>level.</a:t>
            </a:r>
          </a:p>
          <a:p>
            <a:pPr lvl="0">
              <a:buFont typeface="Arial" pitchFamily="34" charset="0"/>
              <a:buChar char="•"/>
            </a:pPr>
            <a:endParaRPr lang="nb-NO" sz="1600" dirty="0"/>
          </a:p>
          <a:p>
            <a:pPr>
              <a:buFont typeface="Arial" pitchFamily="34" charset="0"/>
              <a:buChar char="•"/>
            </a:pPr>
            <a:r>
              <a:rPr lang="en-GB" sz="1600" dirty="0" smtClean="0"/>
              <a:t>Under </a:t>
            </a:r>
            <a:r>
              <a:rPr lang="en-GB" sz="1600" dirty="0"/>
              <a:t>IEE programme </a:t>
            </a:r>
            <a:r>
              <a:rPr lang="en-GB" sz="1600" dirty="0" smtClean="0"/>
              <a:t>, a successful project must </a:t>
            </a:r>
            <a:r>
              <a:rPr lang="en-GB" sz="1600" dirty="0"/>
              <a:t>actively </a:t>
            </a:r>
            <a:r>
              <a:rPr lang="en-GB" sz="1600" b="1" u="sng" dirty="0"/>
              <a:t>involve the relevant market actors in the field</a:t>
            </a:r>
            <a:r>
              <a:rPr lang="en-GB" sz="1600" b="1" dirty="0"/>
              <a:t>, </a:t>
            </a:r>
            <a:r>
              <a:rPr lang="en-GB" sz="1600" b="1" u="sng" dirty="0"/>
              <a:t>committed to adopting/implementing the </a:t>
            </a:r>
            <a:r>
              <a:rPr lang="en-GB" sz="1600" b="1" u="sng" dirty="0" smtClean="0"/>
              <a:t>results of the project,</a:t>
            </a:r>
            <a:r>
              <a:rPr lang="en-GB" sz="1600" i="1" dirty="0" smtClean="0"/>
              <a:t> i.e. </a:t>
            </a:r>
            <a:r>
              <a:rPr lang="en-US" sz="1600" dirty="0"/>
              <a:t>recommendations for implementation of new policy, legislation and regulation across the renewable energy sectors.</a:t>
            </a:r>
          </a:p>
          <a:p>
            <a:pPr marL="0" lvl="0" indent="0"/>
            <a:r>
              <a:rPr lang="en-GB" sz="1600" dirty="0" smtClean="0"/>
              <a:t>  </a:t>
            </a:r>
          </a:p>
          <a:p>
            <a:r>
              <a:rPr lang="en-GB" sz="1400" dirty="0"/>
              <a:t> </a:t>
            </a:r>
            <a:endParaRPr lang="nb-NO" sz="1400" dirty="0"/>
          </a:p>
          <a:p>
            <a:pPr lvl="0"/>
            <a:endParaRPr lang="nb-NO" sz="1400" dirty="0"/>
          </a:p>
          <a:p>
            <a:r>
              <a:rPr lang="en-GB" dirty="0"/>
              <a:t> </a:t>
            </a:r>
            <a:endParaRPr lang="nb-NO" dirty="0"/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0"/>
          </p:nvPr>
        </p:nvSpPr>
        <p:spPr>
          <a:xfrm>
            <a:off x="467544" y="836712"/>
            <a:ext cx="8460000" cy="553998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Impacts</a:t>
            </a:r>
            <a:endParaRPr lang="en-GB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2" y="6237312"/>
            <a:ext cx="3045204" cy="6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5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2" y="6237312"/>
            <a:ext cx="3045204" cy="6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" y="752832"/>
            <a:ext cx="2700337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30" y="214313"/>
            <a:ext cx="1333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63645"/>
            <a:ext cx="1691136" cy="130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9259"/>
            <a:ext cx="2305968" cy="148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08602"/>
            <a:ext cx="28670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948" y="3463645"/>
            <a:ext cx="1367253" cy="91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40358"/>
            <a:ext cx="2666033" cy="120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635" y="500449"/>
            <a:ext cx="2618553" cy="71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6767"/>
            <a:ext cx="1997824" cy="11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21" y="3333560"/>
            <a:ext cx="2232618" cy="166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213" y="2143124"/>
            <a:ext cx="2209039" cy="99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34" y="4445317"/>
            <a:ext cx="1499309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2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7A9B3F3-0CDD-4032-910D-70E772557002}" type="slidenum">
              <a:rPr lang="en-GB" noProof="0" smtClean="0"/>
              <a:pPr/>
              <a:t>8</a:t>
            </a:fld>
            <a:endParaRPr lang="en-GB" noProof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04400"/>
              </p:ext>
            </p:extLst>
          </p:nvPr>
        </p:nvGraphicFramePr>
        <p:xfrm>
          <a:off x="254161" y="44539"/>
          <a:ext cx="8208912" cy="615124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25851"/>
                <a:gridCol w="3046757"/>
                <a:gridCol w="2736304"/>
              </a:tblGrid>
              <a:tr h="247159">
                <a:tc>
                  <a:txBody>
                    <a:bodyPr/>
                    <a:lstStyle/>
                    <a:p>
                      <a:endParaRPr lang="en-GB" sz="1300" dirty="0" smtClean="0"/>
                    </a:p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300"/>
                    </a:p>
                  </a:txBody>
                  <a:tcPr/>
                </a:tc>
              </a:tr>
              <a:tr h="247159"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Government 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Scottish Government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Scottish </a:t>
                      </a:r>
                      <a:r>
                        <a:rPr lang="nb-NO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Govt</a:t>
                      </a:r>
                      <a:endParaRPr lang="nb-NO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dirty="0" smtClean="0"/>
                        <a:t>Instituto para la Diversificación y Ahorro de la Energía</a:t>
                      </a:r>
                      <a:r>
                        <a:rPr lang="es-ES" sz="1300" baseline="0" dirty="0" smtClean="0"/>
                        <a:t> – </a:t>
                      </a:r>
                      <a:r>
                        <a:rPr lang="es-ES" sz="1300" baseline="0" dirty="0" err="1" smtClean="0"/>
                        <a:t>Spanish</a:t>
                      </a:r>
                      <a:r>
                        <a:rPr lang="es-ES" sz="1300" baseline="0" dirty="0" smtClean="0"/>
                        <a:t> </a:t>
                      </a:r>
                      <a:r>
                        <a:rPr lang="es-ES" sz="1300" baseline="0" dirty="0" err="1" smtClean="0"/>
                        <a:t>Government</a:t>
                      </a:r>
                      <a:endParaRPr lang="en-GB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dirty="0" smtClean="0"/>
                        <a:t>IDAE</a:t>
                      </a:r>
                    </a:p>
                    <a:p>
                      <a:pPr algn="ctr" fontAlgn="b"/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German Energy Agency </a:t>
                      </a:r>
                      <a:r>
                        <a:rPr lang="en-GB" sz="1300" dirty="0" smtClean="0"/>
                        <a:t>– </a:t>
                      </a:r>
                      <a:r>
                        <a:rPr lang="en-GB" sz="1300" dirty="0" smtClean="0"/>
                        <a:t>Dena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DENA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>
                  <a:txBody>
                    <a:bodyPr/>
                    <a:lstStyle/>
                    <a:p>
                      <a:pPr algn="ctr"/>
                      <a:endParaRPr lang="en-GB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Norwegian Energy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ENOVA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Regulators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dirty="0" smtClean="0"/>
                        <a:t>Energie-Control </a:t>
                      </a:r>
                      <a:r>
                        <a:rPr lang="nb-NO" sz="1300" dirty="0" err="1" smtClean="0"/>
                        <a:t>Austria</a:t>
                      </a:r>
                      <a:endParaRPr lang="en-GB" sz="13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E-CONTROL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rowSpan="7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TSO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CORESO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CORESO</a:t>
                      </a: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European Network of Transmission System Operators for Electricity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ENTSO-E</a:t>
                      </a: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dirty="0" smtClean="0"/>
                        <a:t>Danish </a:t>
                      </a:r>
                      <a:r>
                        <a:rPr lang="nb-NO" sz="1300" dirty="0" err="1" smtClean="0"/>
                        <a:t>transmission</a:t>
                      </a:r>
                      <a:r>
                        <a:rPr lang="nb-NO" sz="1300" dirty="0" smtClean="0"/>
                        <a:t> system operator</a:t>
                      </a:r>
                      <a:endParaRPr lang="en-GB" sz="13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ENERGINET.DK</a:t>
                      </a:r>
                      <a:endParaRPr lang="en-GB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/>
                        <a:t>Finnish </a:t>
                      </a:r>
                      <a:r>
                        <a:rPr lang="nb-NO" sz="1300" dirty="0" err="1" smtClean="0"/>
                        <a:t>transmission</a:t>
                      </a:r>
                      <a:r>
                        <a:rPr lang="nb-NO" sz="1300" dirty="0" smtClean="0"/>
                        <a:t> system operator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FINGRID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dirty="0" err="1" smtClean="0"/>
                        <a:t>Belgian</a:t>
                      </a:r>
                      <a:r>
                        <a:rPr lang="nb-NO" sz="1300" dirty="0" smtClean="0"/>
                        <a:t> </a:t>
                      </a:r>
                      <a:r>
                        <a:rPr lang="nb-NO" sz="1300" dirty="0" err="1" smtClean="0"/>
                        <a:t>transmission</a:t>
                      </a:r>
                      <a:r>
                        <a:rPr lang="nb-NO" sz="1300" dirty="0" smtClean="0"/>
                        <a:t> system operator</a:t>
                      </a:r>
                      <a:endParaRPr lang="en-GB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ELIA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smtClean="0"/>
                        <a:t>Spanish</a:t>
                      </a:r>
                      <a:r>
                        <a:rPr lang="nb-NO" sz="1300" baseline="0" dirty="0" smtClean="0"/>
                        <a:t> </a:t>
                      </a:r>
                      <a:r>
                        <a:rPr lang="nb-NO" sz="1300" dirty="0" err="1" smtClean="0"/>
                        <a:t>transmission</a:t>
                      </a:r>
                      <a:r>
                        <a:rPr lang="nb-NO" sz="1300" dirty="0" smtClean="0"/>
                        <a:t> system operator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REE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300" dirty="0" err="1" smtClean="0"/>
                        <a:t>German</a:t>
                      </a:r>
                      <a:r>
                        <a:rPr lang="nb-NO" sz="1300" dirty="0" smtClean="0"/>
                        <a:t> </a:t>
                      </a:r>
                      <a:r>
                        <a:rPr lang="nb-NO" sz="1300" dirty="0" err="1" smtClean="0"/>
                        <a:t>transmission</a:t>
                      </a:r>
                      <a:r>
                        <a:rPr lang="nb-NO" sz="1300" dirty="0" smtClean="0"/>
                        <a:t> system operator</a:t>
                      </a:r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TenneT</a:t>
                      </a:r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b-NO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GmbH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 Utility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Danish Wind Energy Association (Denmark)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DWIA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Traders &amp; Markets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/>
                        <a:t>European Federation of Energy Traders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EFET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dirty="0" smtClean="0"/>
                        <a:t>European Power Exchange</a:t>
                      </a:r>
                      <a:endParaRPr lang="en-GB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EPEXSPOT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300" dirty="0" err="1" smtClean="0"/>
                        <a:t>Iberian</a:t>
                      </a:r>
                      <a:r>
                        <a:rPr lang="nb-NO" sz="1300" baseline="0" dirty="0" smtClean="0"/>
                        <a:t> Market Operator</a:t>
                      </a:r>
                      <a:endParaRPr lang="en-GB" sz="13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OMIE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715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Independent energy trading company</a:t>
                      </a:r>
                      <a:endParaRPr lang="en-US" sz="13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NEAS Energy</a:t>
                      </a:r>
                      <a:endParaRPr lang="nb-NO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66041" y="44624"/>
            <a:ext cx="7777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4A8F"/>
                </a:solidFill>
                <a:latin typeface="Franklin Gothic Demi" pitchFamily="34" charset="0"/>
                <a:ea typeface="ＭＳ Ｐゴシック" pitchFamily="-106" charset="-128"/>
                <a:cs typeface="+mn-cs"/>
              </a:defRPr>
            </a:lvl1pPr>
            <a:lvl2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4A8F"/>
                </a:solidFill>
                <a:latin typeface="Franklin Gothic Demi" pitchFamily="34" charset="0"/>
                <a:ea typeface="ＭＳ Ｐゴシック" pitchFamily="-106" charset="-128"/>
                <a:cs typeface="+mn-cs"/>
              </a:defRPr>
            </a:lvl2pPr>
            <a:lvl3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4A8F"/>
                </a:solidFill>
                <a:latin typeface="Franklin Gothic Demi" pitchFamily="34" charset="0"/>
                <a:ea typeface="ＭＳ Ｐゴシック" pitchFamily="-106" charset="-128"/>
                <a:cs typeface="+mn-cs"/>
              </a:defRPr>
            </a:lvl3pPr>
            <a:lvl4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4A8F"/>
                </a:solidFill>
                <a:latin typeface="Franklin Gothic Demi" pitchFamily="34" charset="0"/>
                <a:ea typeface="ＭＳ Ｐゴシック" pitchFamily="-106" charset="-128"/>
                <a:cs typeface="+mn-cs"/>
              </a:defRPr>
            </a:lvl4pPr>
            <a:lvl5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004A8F"/>
                </a:solidFill>
                <a:latin typeface="Franklin Gothic Demi" pitchFamily="34" charset="0"/>
                <a:ea typeface="ＭＳ Ｐゴシック" pitchFamily="-106" charset="-128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rgbClr val="004A8F"/>
                </a:solidFill>
                <a:latin typeface="Franklin Gothic Demi" pitchFamily="34" charset="0"/>
                <a:ea typeface="ＭＳ Ｐゴシック" pitchFamily="-106" charset="-128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rgbClr val="004A8F"/>
                </a:solidFill>
                <a:latin typeface="Franklin Gothic Demi" pitchFamily="34" charset="0"/>
                <a:ea typeface="ＭＳ Ｐゴシック" pitchFamily="-106" charset="-128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rgbClr val="004A8F"/>
                </a:solidFill>
                <a:latin typeface="Franklin Gothic Demi" pitchFamily="34" charset="0"/>
                <a:ea typeface="ＭＳ Ｐゴシック" pitchFamily="-106" charset="-128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rgbClr val="004A8F"/>
                </a:solidFill>
                <a:latin typeface="Franklin Gothic Demi" pitchFamily="34" charset="0"/>
                <a:ea typeface="ＭＳ Ｐゴシック" pitchFamily="-106" charset="-128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ADVISORY BOARD COMPOSITION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52" y="6237312"/>
            <a:ext cx="3045204" cy="63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7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EB4E4-08D6-4A66-8248-D0518222AC87}" type="slidenum">
              <a:rPr lang="en-GB" smtClean="0"/>
              <a:t>9</a:t>
            </a:fld>
            <a:endParaRPr lang="en-GB"/>
          </a:p>
        </p:txBody>
      </p:sp>
      <p:pic>
        <p:nvPicPr>
          <p:cNvPr id="2050" name="Picture 2" descr="C:\Users\dher\AppData\Local\Microsoft\Windows\Temporary Internet Files\Content.Outlook\NQOQLW6A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11560" y="282883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3"/>
                </a:solidFill>
              </a:rPr>
              <a:t>Coordinator </a:t>
            </a:r>
          </a:p>
          <a:p>
            <a:pPr algn="ctr"/>
            <a:r>
              <a:rPr lang="en-GB" sz="2000" dirty="0">
                <a:solidFill>
                  <a:schemeClr val="accent3"/>
                </a:solidFill>
              </a:rPr>
              <a:t>Daniel Huertas-Hernando</a:t>
            </a:r>
          </a:p>
          <a:p>
            <a:pPr algn="ctr"/>
            <a:r>
              <a:rPr lang="en-GB" sz="2000" dirty="0">
                <a:solidFill>
                  <a:schemeClr val="accent3"/>
                </a:solidFill>
                <a:hlinkClick r:id="rId3"/>
              </a:rPr>
              <a:t>Daniel.Huertas.Hernando@sintef.no</a:t>
            </a:r>
            <a:endParaRPr lang="en-GB" sz="2000" dirty="0">
              <a:solidFill>
                <a:schemeClr val="accent3"/>
              </a:solidFill>
            </a:endParaRPr>
          </a:p>
          <a:p>
            <a:pPr algn="ctr"/>
            <a:r>
              <a:rPr lang="en-GB" sz="2000" dirty="0">
                <a:solidFill>
                  <a:schemeClr val="accent3"/>
                </a:solidFill>
              </a:rPr>
              <a:t>SINTEF Energy Research </a:t>
            </a:r>
          </a:p>
          <a:p>
            <a:pPr algn="ctr"/>
            <a:r>
              <a:rPr lang="en-GB" sz="2000" dirty="0" err="1">
                <a:solidFill>
                  <a:schemeClr val="accent3"/>
                </a:solidFill>
              </a:rPr>
              <a:t>Sem</a:t>
            </a:r>
            <a:r>
              <a:rPr lang="en-GB" sz="2000" dirty="0">
                <a:solidFill>
                  <a:schemeClr val="accent3"/>
                </a:solidFill>
              </a:rPr>
              <a:t> </a:t>
            </a:r>
            <a:r>
              <a:rPr lang="en-GB" sz="2000" dirty="0" err="1">
                <a:solidFill>
                  <a:schemeClr val="accent3"/>
                </a:solidFill>
              </a:rPr>
              <a:t>Sælands</a:t>
            </a:r>
            <a:r>
              <a:rPr lang="en-GB" sz="2000" dirty="0">
                <a:solidFill>
                  <a:schemeClr val="accent3"/>
                </a:solidFill>
              </a:rPr>
              <a:t> </a:t>
            </a:r>
            <a:r>
              <a:rPr lang="en-GB" sz="2000" dirty="0" err="1">
                <a:solidFill>
                  <a:schemeClr val="accent3"/>
                </a:solidFill>
              </a:rPr>
              <a:t>vei</a:t>
            </a:r>
            <a:r>
              <a:rPr lang="en-GB" sz="2000" dirty="0">
                <a:solidFill>
                  <a:schemeClr val="accent3"/>
                </a:solidFill>
              </a:rPr>
              <a:t> 11 </a:t>
            </a:r>
          </a:p>
          <a:p>
            <a:pPr algn="ctr"/>
            <a:r>
              <a:rPr lang="en-GB" sz="2000" dirty="0" smtClean="0">
                <a:solidFill>
                  <a:schemeClr val="accent3"/>
                </a:solidFill>
              </a:rPr>
              <a:t>NO-7465, Trondheim, Norway</a:t>
            </a:r>
            <a:endParaRPr lang="en-GB" sz="2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9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NTEF-Standard_EN">
  <a:themeElements>
    <a:clrScheme name="SINTEF Standard">
      <a:dk1>
        <a:srgbClr val="FFFFFF"/>
      </a:dk1>
      <a:lt1>
        <a:srgbClr val="000000"/>
      </a:lt1>
      <a:dk2>
        <a:srgbClr val="FFFFFF"/>
      </a:dk2>
      <a:lt2>
        <a:srgbClr val="000000"/>
      </a:lt2>
      <a:accent1>
        <a:srgbClr val="A1DEE9"/>
      </a:accent1>
      <a:accent2>
        <a:srgbClr val="00ADEF"/>
      </a:accent2>
      <a:accent3>
        <a:srgbClr val="00447C"/>
      </a:accent3>
      <a:accent4>
        <a:srgbClr val="A19589"/>
      </a:accent4>
      <a:accent5>
        <a:srgbClr val="D8D0C7"/>
      </a:accent5>
      <a:accent6>
        <a:srgbClr val="A1DEE9"/>
      </a:accent6>
      <a:hlink>
        <a:srgbClr val="00ADEF"/>
      </a:hlink>
      <a:folHlink>
        <a:srgbClr val="00447C"/>
      </a:folHlink>
    </a:clrScheme>
    <a:fontScheme name="Standa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INTEF Standard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3175" cap="rnd" cmpd="sng" algn="ctr">
          <a:solidFill>
            <a:schemeClr val="phClr"/>
          </a:solidFill>
          <a:prstDash val="solid"/>
        </a:ln>
        <a:ln w="635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  <a:custClrLst>
    <a:custClr name="SINTEF Light Gray">
      <a:srgbClr val="D8D0C7"/>
    </a:custClr>
    <a:custClr name="SINTEF Gray">
      <a:srgbClr val="A19589"/>
    </a:custClr>
    <a:custClr name="SINTEF Light Blue">
      <a:srgbClr val="A1DEE9"/>
    </a:custClr>
    <a:custClr name="SINTEF Cyan">
      <a:srgbClr val="00ADEF"/>
    </a:custClr>
    <a:custClr name="SINTEF Blue">
      <a:srgbClr val="00447C"/>
    </a:custClr>
    <a:custClr name="SINTEF Light Green">
      <a:srgbClr val="7AC142"/>
    </a:custClr>
    <a:custClr name="SINTEF Green">
      <a:srgbClr val="00853F"/>
    </a:custClr>
    <a:custClr name="SINTEF Yellow">
      <a:srgbClr val="F3EA00"/>
    </a:custClr>
    <a:custClr name="SINTEF Red">
      <a:srgbClr val="E31836"/>
    </a:custClr>
    <a:custClr name="SINTEF Magenta">
      <a:srgbClr val="EC008C"/>
    </a:custClr>
    <a:custClr name="SINTEF Brown">
      <a:srgbClr val="5A471C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SINTEF-Standard_EN</Template>
  <TotalTime>2470</TotalTime>
  <Words>460</Words>
  <Application>Microsoft Office PowerPoint</Application>
  <PresentationFormat>On-screen Show (4:3)</PresentationFormat>
  <Paragraphs>110</Paragraphs>
  <Slides>9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SINTEF-Standard_EN</vt:lpstr>
      <vt:lpstr>Post 2020 framework in a liberalised electricity market with large share of Renewable Energy Sources   (Market4RES)   GRANT AGREEMENT IEE/13/593/ SI2.674874 DURATION: April 2014 - September 2016 (M30) BUDGET: 2.4 M EUR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SINTEF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Market4 RES</dc:title>
  <dc:creator>Daniel Huertas Hernando</dc:creator>
  <cp:lastModifiedBy>Daniel Huertas Hernando</cp:lastModifiedBy>
  <cp:revision>196</cp:revision>
  <cp:lastPrinted>2013-11-18T08:19:28Z</cp:lastPrinted>
  <dcterms:created xsi:type="dcterms:W3CDTF">2013-03-22T08:14:55Z</dcterms:created>
  <dcterms:modified xsi:type="dcterms:W3CDTF">2014-04-28T07:10:28Z</dcterms:modified>
</cp:coreProperties>
</file>