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8" r:id="rId5"/>
    <p:sldMasterId id="2147483698" r:id="rId6"/>
  </p:sldMasterIdLst>
  <p:notesMasterIdLst>
    <p:notesMasterId r:id="rId28"/>
  </p:notesMasterIdLst>
  <p:handoutMasterIdLst>
    <p:handoutMasterId r:id="rId29"/>
  </p:handoutMasterIdLst>
  <p:sldIdLst>
    <p:sldId id="495" r:id="rId7"/>
    <p:sldId id="607" r:id="rId8"/>
    <p:sldId id="614" r:id="rId9"/>
    <p:sldId id="609" r:id="rId10"/>
    <p:sldId id="610" r:id="rId11"/>
    <p:sldId id="593" r:id="rId12"/>
    <p:sldId id="608" r:id="rId13"/>
    <p:sldId id="615" r:id="rId14"/>
    <p:sldId id="616" r:id="rId15"/>
    <p:sldId id="631" r:id="rId16"/>
    <p:sldId id="596" r:id="rId17"/>
    <p:sldId id="627" r:id="rId18"/>
    <p:sldId id="628" r:id="rId19"/>
    <p:sldId id="597" r:id="rId20"/>
    <p:sldId id="598" r:id="rId21"/>
    <p:sldId id="601" r:id="rId22"/>
    <p:sldId id="605" r:id="rId23"/>
    <p:sldId id="604" r:id="rId24"/>
    <p:sldId id="626" r:id="rId25"/>
    <p:sldId id="630" r:id="rId26"/>
    <p:sldId id="539" r:id="rId27"/>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B"/>
    <a:srgbClr val="C37C09"/>
    <a:srgbClr val="0087D7"/>
    <a:srgbClr val="F6AA34"/>
    <a:srgbClr val="DDDDDD"/>
    <a:srgbClr val="FF0000"/>
    <a:srgbClr val="D4FBFC"/>
    <a:srgbClr val="8BA507"/>
    <a:srgbClr val="00A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75133" autoAdjust="0"/>
  </p:normalViewPr>
  <p:slideViewPr>
    <p:cSldViewPr>
      <p:cViewPr>
        <p:scale>
          <a:sx n="70" d="100"/>
          <a:sy n="70" d="100"/>
        </p:scale>
        <p:origin x="-1464" y="-72"/>
      </p:cViewPr>
      <p:guideLst>
        <p:guide orient="horz" pos="3378"/>
        <p:guide orient="horz" pos="4156"/>
        <p:guide orient="horz" pos="2289"/>
        <p:guide orient="horz" pos="2505"/>
        <p:guide orient="horz" pos="4110"/>
        <p:guide pos="2880"/>
        <p:guide pos="1020"/>
        <p:guide pos="385"/>
        <p:guide pos="5759"/>
        <p:guide pos="590"/>
        <p:guide pos="6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254" y="-91"/>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ndard"/>
        <c:varyColors val="0"/>
        <c:ser>
          <c:idx val="0"/>
          <c:order val="0"/>
          <c:tx>
            <c:strRef>
              <c:f>'RES shares'!$A$11</c:f>
              <c:strCache>
                <c:ptCount val="1"/>
                <c:pt idx="0">
                  <c:v>Range of RES-E shares</c:v>
                </c:pt>
              </c:strCache>
            </c:strRef>
          </c:tx>
          <c:spPr>
            <a:solidFill>
              <a:srgbClr val="00B0F0"/>
            </a:solidFill>
          </c:spPr>
          <c:cat>
            <c:strRef>
              <c:f>'RES shares'!$B$10:$L$10</c:f>
              <c:strCache>
                <c:ptCount val="11"/>
                <c:pt idx="0">
                  <c:v> 2000</c:v>
                </c:pt>
                <c:pt idx="1">
                  <c:v> 2005</c:v>
                </c:pt>
                <c:pt idx="2">
                  <c:v> 2010</c:v>
                </c:pt>
                <c:pt idx="3">
                  <c:v> 2015</c:v>
                </c:pt>
                <c:pt idx="4">
                  <c:v> 2020</c:v>
                </c:pt>
                <c:pt idx="5">
                  <c:v> 2025</c:v>
                </c:pt>
                <c:pt idx="6">
                  <c:v> 2030</c:v>
                </c:pt>
                <c:pt idx="7">
                  <c:v> 2035</c:v>
                </c:pt>
                <c:pt idx="8">
                  <c:v> 2040</c:v>
                </c:pt>
                <c:pt idx="9">
                  <c:v> 2045</c:v>
                </c:pt>
                <c:pt idx="10">
                  <c:v> 2050</c:v>
                </c:pt>
              </c:strCache>
            </c:strRef>
          </c:cat>
          <c:val>
            <c:numRef>
              <c:f>'RES shares'!$B$11:$L$11</c:f>
              <c:numCache>
                <c:formatCode>0.00%</c:formatCode>
                <c:ptCount val="11"/>
                <c:pt idx="0">
                  <c:v>0.13598261687465249</c:v>
                </c:pt>
                <c:pt idx="1">
                  <c:v>0.14755784031067692</c:v>
                </c:pt>
                <c:pt idx="2">
                  <c:v>0.1957655296391172</c:v>
                </c:pt>
                <c:pt idx="3">
                  <c:v>0.26225894801238203</c:v>
                </c:pt>
                <c:pt idx="4">
                  <c:v>0.36745264058530469</c:v>
                </c:pt>
                <c:pt idx="5">
                  <c:v>0.4567924802668889</c:v>
                </c:pt>
                <c:pt idx="6">
                  <c:v>0.53089268354294983</c:v>
                </c:pt>
                <c:pt idx="7">
                  <c:v>0.5796739749683707</c:v>
                </c:pt>
                <c:pt idx="8">
                  <c:v>0.63558645250898205</c:v>
                </c:pt>
                <c:pt idx="9">
                  <c:v>0.67239835173570794</c:v>
                </c:pt>
                <c:pt idx="10">
                  <c:v>0.6935946480701799</c:v>
                </c:pt>
              </c:numCache>
            </c:numRef>
          </c:val>
        </c:ser>
        <c:ser>
          <c:idx val="1"/>
          <c:order val="1"/>
          <c:tx>
            <c:strRef>
              <c:f>'RES shares'!$A$12</c:f>
              <c:strCache>
                <c:ptCount val="1"/>
              </c:strCache>
            </c:strRef>
          </c:tx>
          <c:spPr>
            <a:solidFill>
              <a:schemeClr val="bg1"/>
            </a:solidFill>
          </c:spPr>
          <c:cat>
            <c:strRef>
              <c:f>'RES shares'!$B$10:$L$10</c:f>
              <c:strCache>
                <c:ptCount val="11"/>
                <c:pt idx="0">
                  <c:v> 2000</c:v>
                </c:pt>
                <c:pt idx="1">
                  <c:v> 2005</c:v>
                </c:pt>
                <c:pt idx="2">
                  <c:v> 2010</c:v>
                </c:pt>
                <c:pt idx="3">
                  <c:v> 2015</c:v>
                </c:pt>
                <c:pt idx="4">
                  <c:v> 2020</c:v>
                </c:pt>
                <c:pt idx="5">
                  <c:v> 2025</c:v>
                </c:pt>
                <c:pt idx="6">
                  <c:v> 2030</c:v>
                </c:pt>
                <c:pt idx="7">
                  <c:v> 2035</c:v>
                </c:pt>
                <c:pt idx="8">
                  <c:v> 2040</c:v>
                </c:pt>
                <c:pt idx="9">
                  <c:v> 2045</c:v>
                </c:pt>
                <c:pt idx="10">
                  <c:v> 2050</c:v>
                </c:pt>
              </c:strCache>
            </c:strRef>
          </c:cat>
          <c:val>
            <c:numRef>
              <c:f>'RES shares'!$B$12:$L$12</c:f>
              <c:numCache>
                <c:formatCode>0.00%</c:formatCode>
                <c:ptCount val="11"/>
                <c:pt idx="0">
                  <c:v>0.13598261687465249</c:v>
                </c:pt>
                <c:pt idx="1">
                  <c:v>0.14755784031067692</c:v>
                </c:pt>
                <c:pt idx="2">
                  <c:v>0.1957655296391172</c:v>
                </c:pt>
                <c:pt idx="3">
                  <c:v>0.26115931848126323</c:v>
                </c:pt>
                <c:pt idx="4">
                  <c:v>0.35881186941129029</c:v>
                </c:pt>
                <c:pt idx="5">
                  <c:v>0.41776181899591841</c:v>
                </c:pt>
                <c:pt idx="6">
                  <c:v>0.46349390856893047</c:v>
                </c:pt>
                <c:pt idx="7">
                  <c:v>0.48670499337504386</c:v>
                </c:pt>
                <c:pt idx="8">
                  <c:v>0.49142555325669401</c:v>
                </c:pt>
                <c:pt idx="9">
                  <c:v>0.51351898153950415</c:v>
                </c:pt>
                <c:pt idx="10">
                  <c:v>0.52582930122447602</c:v>
                </c:pt>
              </c:numCache>
            </c:numRef>
          </c:val>
        </c:ser>
        <c:ser>
          <c:idx val="3"/>
          <c:order val="3"/>
          <c:tx>
            <c:strRef>
              <c:f>'RES shares'!$A$14</c:f>
              <c:strCache>
                <c:ptCount val="1"/>
                <c:pt idx="0">
                  <c:v>Range of RES shares</c:v>
                </c:pt>
              </c:strCache>
            </c:strRef>
          </c:tx>
          <c:spPr>
            <a:solidFill>
              <a:srgbClr val="00B050"/>
            </a:solidFill>
          </c:spPr>
          <c:cat>
            <c:strRef>
              <c:f>'RES shares'!$B$10:$L$10</c:f>
              <c:strCache>
                <c:ptCount val="11"/>
                <c:pt idx="0">
                  <c:v> 2000</c:v>
                </c:pt>
                <c:pt idx="1">
                  <c:v> 2005</c:v>
                </c:pt>
                <c:pt idx="2">
                  <c:v> 2010</c:v>
                </c:pt>
                <c:pt idx="3">
                  <c:v> 2015</c:v>
                </c:pt>
                <c:pt idx="4">
                  <c:v> 2020</c:v>
                </c:pt>
                <c:pt idx="5">
                  <c:v> 2025</c:v>
                </c:pt>
                <c:pt idx="6">
                  <c:v> 2030</c:v>
                </c:pt>
                <c:pt idx="7">
                  <c:v> 2035</c:v>
                </c:pt>
                <c:pt idx="8">
                  <c:v> 2040</c:v>
                </c:pt>
                <c:pt idx="9">
                  <c:v> 2045</c:v>
                </c:pt>
                <c:pt idx="10">
                  <c:v> 2050</c:v>
                </c:pt>
              </c:strCache>
            </c:strRef>
          </c:cat>
          <c:val>
            <c:numRef>
              <c:f>'RES shares'!$B$14:$L$14</c:f>
              <c:numCache>
                <c:formatCode>0.00%</c:formatCode>
                <c:ptCount val="11"/>
                <c:pt idx="0">
                  <c:v>7.4869960204931765E-2</c:v>
                </c:pt>
                <c:pt idx="1">
                  <c:v>8.4419169339836897E-2</c:v>
                </c:pt>
                <c:pt idx="2">
                  <c:v>0.12391292332057248</c:v>
                </c:pt>
                <c:pt idx="3">
                  <c:v>0.16165737104290762</c:v>
                </c:pt>
                <c:pt idx="4">
                  <c:v>0.21320703124344592</c:v>
                </c:pt>
                <c:pt idx="5">
                  <c:v>0.25643845125845582</c:v>
                </c:pt>
                <c:pt idx="6">
                  <c:v>0.30336325178369516</c:v>
                </c:pt>
                <c:pt idx="7">
                  <c:v>0.36925726609733339</c:v>
                </c:pt>
                <c:pt idx="8">
                  <c:v>0.44996263940819986</c:v>
                </c:pt>
                <c:pt idx="9">
                  <c:v>0.52444259103405688</c:v>
                </c:pt>
                <c:pt idx="10">
                  <c:v>0.59220777675726044</c:v>
                </c:pt>
              </c:numCache>
            </c:numRef>
          </c:val>
        </c:ser>
        <c:ser>
          <c:idx val="4"/>
          <c:order val="4"/>
          <c:tx>
            <c:strRef>
              <c:f>'RES shares'!$A$15</c:f>
              <c:strCache>
                <c:ptCount val="1"/>
              </c:strCache>
            </c:strRef>
          </c:tx>
          <c:spPr>
            <a:solidFill>
              <a:schemeClr val="bg1"/>
            </a:solidFill>
          </c:spPr>
          <c:cat>
            <c:strRef>
              <c:f>'RES shares'!$B$10:$L$10</c:f>
              <c:strCache>
                <c:ptCount val="11"/>
                <c:pt idx="0">
                  <c:v> 2000</c:v>
                </c:pt>
                <c:pt idx="1">
                  <c:v> 2005</c:v>
                </c:pt>
                <c:pt idx="2">
                  <c:v> 2010</c:v>
                </c:pt>
                <c:pt idx="3">
                  <c:v> 2015</c:v>
                </c:pt>
                <c:pt idx="4">
                  <c:v> 2020</c:v>
                </c:pt>
                <c:pt idx="5">
                  <c:v> 2025</c:v>
                </c:pt>
                <c:pt idx="6">
                  <c:v> 2030</c:v>
                </c:pt>
                <c:pt idx="7">
                  <c:v> 2035</c:v>
                </c:pt>
                <c:pt idx="8">
                  <c:v> 2040</c:v>
                </c:pt>
                <c:pt idx="9">
                  <c:v> 2045</c:v>
                </c:pt>
                <c:pt idx="10">
                  <c:v> 2050</c:v>
                </c:pt>
              </c:strCache>
            </c:strRef>
          </c:cat>
          <c:val>
            <c:numRef>
              <c:f>'RES shares'!$B$15:$L$15</c:f>
              <c:numCache>
                <c:formatCode>0.00%</c:formatCode>
                <c:ptCount val="11"/>
                <c:pt idx="0">
                  <c:v>7.4869960204931002E-2</c:v>
                </c:pt>
                <c:pt idx="1">
                  <c:v>8.4419169339836897E-2</c:v>
                </c:pt>
                <c:pt idx="2">
                  <c:v>0.12391292332057248</c:v>
                </c:pt>
                <c:pt idx="3">
                  <c:v>0.1613571306024052</c:v>
                </c:pt>
                <c:pt idx="4">
                  <c:v>0.21085231932770487</c:v>
                </c:pt>
                <c:pt idx="5">
                  <c:v>0.23663361036230429</c:v>
                </c:pt>
                <c:pt idx="6">
                  <c:v>0.26412208778192153</c:v>
                </c:pt>
                <c:pt idx="7">
                  <c:v>0.32414860720561001</c:v>
                </c:pt>
                <c:pt idx="8">
                  <c:v>0.38605738815262297</c:v>
                </c:pt>
                <c:pt idx="9">
                  <c:v>0.44903447807962982</c:v>
                </c:pt>
                <c:pt idx="10">
                  <c:v>0.50746742067161443</c:v>
                </c:pt>
              </c:numCache>
            </c:numRef>
          </c:val>
        </c:ser>
        <c:dLbls>
          <c:showLegendKey val="0"/>
          <c:showVal val="0"/>
          <c:showCatName val="0"/>
          <c:showSerName val="0"/>
          <c:showPercent val="0"/>
          <c:showBubbleSize val="0"/>
        </c:dLbls>
        <c:axId val="57608448"/>
        <c:axId val="57622528"/>
      </c:areaChart>
      <c:lineChart>
        <c:grouping val="standard"/>
        <c:varyColors val="0"/>
        <c:ser>
          <c:idx val="2"/>
          <c:order val="2"/>
          <c:tx>
            <c:strRef>
              <c:f>'RES shares'!$A$13</c:f>
              <c:strCache>
                <c:ptCount val="1"/>
                <c:pt idx="0">
                  <c:v>Reference RES-E</c:v>
                </c:pt>
              </c:strCache>
            </c:strRef>
          </c:tx>
          <c:spPr>
            <a:ln>
              <a:solidFill>
                <a:srgbClr val="00B0F0"/>
              </a:solidFill>
              <a:prstDash val="sysDash"/>
            </a:ln>
          </c:spPr>
          <c:marker>
            <c:symbol val="none"/>
          </c:marker>
          <c:cat>
            <c:strRef>
              <c:f>'RES shares'!$B$10:$L$10</c:f>
              <c:strCache>
                <c:ptCount val="11"/>
                <c:pt idx="0">
                  <c:v> 2000</c:v>
                </c:pt>
                <c:pt idx="1">
                  <c:v> 2005</c:v>
                </c:pt>
                <c:pt idx="2">
                  <c:v> 2010</c:v>
                </c:pt>
                <c:pt idx="3">
                  <c:v> 2015</c:v>
                </c:pt>
                <c:pt idx="4">
                  <c:v> 2020</c:v>
                </c:pt>
                <c:pt idx="5">
                  <c:v> 2025</c:v>
                </c:pt>
                <c:pt idx="6">
                  <c:v> 2030</c:v>
                </c:pt>
                <c:pt idx="7">
                  <c:v> 2035</c:v>
                </c:pt>
                <c:pt idx="8">
                  <c:v> 2040</c:v>
                </c:pt>
                <c:pt idx="9">
                  <c:v> 2045</c:v>
                </c:pt>
                <c:pt idx="10">
                  <c:v> 2050</c:v>
                </c:pt>
              </c:strCache>
            </c:strRef>
          </c:cat>
          <c:val>
            <c:numRef>
              <c:f>'RES shares'!$B$13:$L$13</c:f>
              <c:numCache>
                <c:formatCode>0.00%</c:formatCode>
                <c:ptCount val="11"/>
                <c:pt idx="0">
                  <c:v>0.13598261687465249</c:v>
                </c:pt>
                <c:pt idx="1">
                  <c:v>0.14755784031067692</c:v>
                </c:pt>
                <c:pt idx="2">
                  <c:v>0.1957655296391172</c:v>
                </c:pt>
                <c:pt idx="3">
                  <c:v>0.26086577132962557</c:v>
                </c:pt>
                <c:pt idx="4">
                  <c:v>0.3524940145991633</c:v>
                </c:pt>
                <c:pt idx="5">
                  <c:v>0.39326403017179806</c:v>
                </c:pt>
                <c:pt idx="6">
                  <c:v>0.42650566796820749</c:v>
                </c:pt>
                <c:pt idx="7">
                  <c:v>0.4589007567815816</c:v>
                </c:pt>
                <c:pt idx="8">
                  <c:v>0.47779348025874341</c:v>
                </c:pt>
                <c:pt idx="9">
                  <c:v>0.48629161756293682</c:v>
                </c:pt>
                <c:pt idx="10">
                  <c:v>0.50097070103345698</c:v>
                </c:pt>
              </c:numCache>
            </c:numRef>
          </c:val>
          <c:smooth val="0"/>
        </c:ser>
        <c:ser>
          <c:idx val="5"/>
          <c:order val="5"/>
          <c:tx>
            <c:strRef>
              <c:f>'RES shares'!$A$16</c:f>
              <c:strCache>
                <c:ptCount val="1"/>
                <c:pt idx="0">
                  <c:v>Reference RES</c:v>
                </c:pt>
              </c:strCache>
            </c:strRef>
          </c:tx>
          <c:spPr>
            <a:ln>
              <a:solidFill>
                <a:srgbClr val="00B050"/>
              </a:solidFill>
              <a:prstDash val="sysDash"/>
            </a:ln>
          </c:spPr>
          <c:marker>
            <c:symbol val="none"/>
          </c:marker>
          <c:cat>
            <c:strRef>
              <c:f>'RES shares'!$B$10:$L$10</c:f>
              <c:strCache>
                <c:ptCount val="11"/>
                <c:pt idx="0">
                  <c:v> 2000</c:v>
                </c:pt>
                <c:pt idx="1">
                  <c:v> 2005</c:v>
                </c:pt>
                <c:pt idx="2">
                  <c:v> 2010</c:v>
                </c:pt>
                <c:pt idx="3">
                  <c:v> 2015</c:v>
                </c:pt>
                <c:pt idx="4">
                  <c:v> 2020</c:v>
                </c:pt>
                <c:pt idx="5">
                  <c:v> 2025</c:v>
                </c:pt>
                <c:pt idx="6">
                  <c:v> 2030</c:v>
                </c:pt>
                <c:pt idx="7">
                  <c:v> 2035</c:v>
                </c:pt>
                <c:pt idx="8">
                  <c:v> 2040</c:v>
                </c:pt>
                <c:pt idx="9">
                  <c:v> 2045</c:v>
                </c:pt>
                <c:pt idx="10">
                  <c:v> 2050</c:v>
                </c:pt>
              </c:strCache>
            </c:strRef>
          </c:cat>
          <c:val>
            <c:numRef>
              <c:f>'RES shares'!$B$16:$L$16</c:f>
              <c:numCache>
                <c:formatCode>0.00%</c:formatCode>
                <c:ptCount val="11"/>
                <c:pt idx="0">
                  <c:v>7.4869960204931765E-2</c:v>
                </c:pt>
                <c:pt idx="1">
                  <c:v>8.4419169339836897E-2</c:v>
                </c:pt>
                <c:pt idx="2">
                  <c:v>0.12391292332057248</c:v>
                </c:pt>
                <c:pt idx="3">
                  <c:v>0.16132648888759968</c:v>
                </c:pt>
                <c:pt idx="4">
                  <c:v>0.20877795674478172</c:v>
                </c:pt>
                <c:pt idx="5">
                  <c:v>0.2273397337970253</c:v>
                </c:pt>
                <c:pt idx="6">
                  <c:v>0.24381724025713777</c:v>
                </c:pt>
                <c:pt idx="7">
                  <c:v>0.25872803412523154</c:v>
                </c:pt>
                <c:pt idx="8">
                  <c:v>0.2708405261169507</c:v>
                </c:pt>
                <c:pt idx="9">
                  <c:v>0.27967142888321567</c:v>
                </c:pt>
                <c:pt idx="10">
                  <c:v>0.28705686494576882</c:v>
                </c:pt>
              </c:numCache>
            </c:numRef>
          </c:val>
          <c:smooth val="0"/>
        </c:ser>
        <c:dLbls>
          <c:showLegendKey val="0"/>
          <c:showVal val="0"/>
          <c:showCatName val="0"/>
          <c:showSerName val="0"/>
          <c:showPercent val="0"/>
          <c:showBubbleSize val="0"/>
        </c:dLbls>
        <c:marker val="1"/>
        <c:smooth val="0"/>
        <c:axId val="57608448"/>
        <c:axId val="57622528"/>
      </c:lineChart>
      <c:catAx>
        <c:axId val="57608448"/>
        <c:scaling>
          <c:orientation val="minMax"/>
        </c:scaling>
        <c:delete val="0"/>
        <c:axPos val="b"/>
        <c:majorTickMark val="out"/>
        <c:minorTickMark val="none"/>
        <c:tickLblPos val="nextTo"/>
        <c:crossAx val="57622528"/>
        <c:crosses val="autoZero"/>
        <c:auto val="1"/>
        <c:lblAlgn val="ctr"/>
        <c:lblOffset val="100"/>
        <c:noMultiLvlLbl val="0"/>
      </c:catAx>
      <c:valAx>
        <c:axId val="57622528"/>
        <c:scaling>
          <c:orientation val="minMax"/>
        </c:scaling>
        <c:delete val="0"/>
        <c:axPos val="l"/>
        <c:majorGridlines>
          <c:spPr>
            <a:ln>
              <a:noFill/>
            </a:ln>
          </c:spPr>
        </c:majorGridlines>
        <c:numFmt formatCode="0.00%" sourceLinked="1"/>
        <c:majorTickMark val="out"/>
        <c:minorTickMark val="none"/>
        <c:tickLblPos val="nextTo"/>
        <c:crossAx val="57608448"/>
        <c:crosses val="autoZero"/>
        <c:crossBetween val="between"/>
      </c:valAx>
    </c:plotArea>
    <c:legend>
      <c:legendPos val="r"/>
      <c:layout/>
      <c:overlay val="0"/>
    </c:legend>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52FDF-EC96-4EE5-9B01-9E6717D7AFF6}" type="doc">
      <dgm:prSet loTypeId="urn:microsoft.com/office/officeart/2005/8/layout/list1" loCatId="list" qsTypeId="urn:microsoft.com/office/officeart/2005/8/quickstyle/3d6" qsCatId="3D" csTypeId="urn:microsoft.com/office/officeart/2005/8/colors/accent2_3" csCatId="accent2" phldr="1"/>
      <dgm:spPr/>
      <dgm:t>
        <a:bodyPr/>
        <a:lstStyle/>
        <a:p>
          <a:endParaRPr lang="en-GB"/>
        </a:p>
      </dgm:t>
    </dgm:pt>
    <dgm:pt modelId="{70186961-E97A-489E-A9FA-F7AFAB45A115}">
      <dgm:prSet phldrT="[Text]"/>
      <dgm:spPr/>
      <dgm:t>
        <a:bodyPr/>
        <a:lstStyle/>
        <a:p>
          <a:r>
            <a:rPr lang="fr-BE" dirty="0" smtClean="0"/>
            <a:t>GHG </a:t>
          </a:r>
          <a:r>
            <a:rPr lang="fr-BE" dirty="0" err="1" smtClean="0"/>
            <a:t>target</a:t>
          </a:r>
          <a:endParaRPr lang="en-GB" dirty="0"/>
        </a:p>
      </dgm:t>
    </dgm:pt>
    <dgm:pt modelId="{D59BA291-387C-467D-BEE0-051FDBAE67FA}" type="parTrans" cxnId="{FDFA57A4-8766-44E0-894C-D6526F807C1D}">
      <dgm:prSet/>
      <dgm:spPr/>
      <dgm:t>
        <a:bodyPr/>
        <a:lstStyle/>
        <a:p>
          <a:endParaRPr lang="en-GB"/>
        </a:p>
      </dgm:t>
    </dgm:pt>
    <dgm:pt modelId="{460C7D79-E12A-4C2C-8F80-DC3F666D9B53}" type="sibTrans" cxnId="{FDFA57A4-8766-44E0-894C-D6526F807C1D}">
      <dgm:prSet/>
      <dgm:spPr/>
      <dgm:t>
        <a:bodyPr/>
        <a:lstStyle/>
        <a:p>
          <a:endParaRPr lang="en-GB"/>
        </a:p>
      </dgm:t>
    </dgm:pt>
    <dgm:pt modelId="{66836509-EC9E-4AAD-89DB-EA138E48F6CF}">
      <dgm:prSet phldrT="[Text]"/>
      <dgm:spPr/>
      <dgm:t>
        <a:bodyPr/>
        <a:lstStyle/>
        <a:p>
          <a:r>
            <a:rPr lang="fr-BE" dirty="0" smtClean="0"/>
            <a:t>RES </a:t>
          </a:r>
          <a:r>
            <a:rPr lang="en-GB" noProof="0" dirty="0" smtClean="0"/>
            <a:t>target</a:t>
          </a:r>
          <a:endParaRPr lang="en-GB" noProof="0" dirty="0"/>
        </a:p>
      </dgm:t>
    </dgm:pt>
    <dgm:pt modelId="{D4AC49BD-B91E-41C7-ADB1-8C3AAF1BF011}" type="parTrans" cxnId="{808B1790-F49E-4E2A-ADDD-43EDCD7F4DCC}">
      <dgm:prSet/>
      <dgm:spPr/>
      <dgm:t>
        <a:bodyPr/>
        <a:lstStyle/>
        <a:p>
          <a:endParaRPr lang="en-GB"/>
        </a:p>
      </dgm:t>
    </dgm:pt>
    <dgm:pt modelId="{5C3AA65D-0F70-4B0B-AEE1-A99301744572}" type="sibTrans" cxnId="{808B1790-F49E-4E2A-ADDD-43EDCD7F4DCC}">
      <dgm:prSet/>
      <dgm:spPr/>
      <dgm:t>
        <a:bodyPr/>
        <a:lstStyle/>
        <a:p>
          <a:endParaRPr lang="en-GB"/>
        </a:p>
      </dgm:t>
    </dgm:pt>
    <dgm:pt modelId="{D7451434-A334-484D-A762-7F5EE8BA3C7B}">
      <dgm:prSet phldrT="[Text]"/>
      <dgm:spPr/>
      <dgm:t>
        <a:bodyPr/>
        <a:lstStyle/>
        <a:p>
          <a:r>
            <a:rPr lang="fr-BE" dirty="0" smtClean="0"/>
            <a:t>EE</a:t>
          </a:r>
          <a:endParaRPr lang="en-GB" dirty="0"/>
        </a:p>
      </dgm:t>
    </dgm:pt>
    <dgm:pt modelId="{A9AB08E0-C85B-40A6-91D3-7483F3239382}" type="parTrans" cxnId="{435FAEF0-777C-4E39-9370-B357654EDC51}">
      <dgm:prSet/>
      <dgm:spPr/>
      <dgm:t>
        <a:bodyPr/>
        <a:lstStyle/>
        <a:p>
          <a:endParaRPr lang="en-GB"/>
        </a:p>
      </dgm:t>
    </dgm:pt>
    <dgm:pt modelId="{F094CF12-DE3B-455A-8492-094936ECA8FA}" type="sibTrans" cxnId="{435FAEF0-777C-4E39-9370-B357654EDC51}">
      <dgm:prSet/>
      <dgm:spPr/>
      <dgm:t>
        <a:bodyPr/>
        <a:lstStyle/>
        <a:p>
          <a:endParaRPr lang="en-GB"/>
        </a:p>
      </dgm:t>
    </dgm:pt>
    <dgm:pt modelId="{CBE304AF-D671-4429-9D30-B0B5C49C3451}">
      <dgm:prSet/>
      <dgm:spPr/>
      <dgm:t>
        <a:bodyPr/>
        <a:lstStyle/>
        <a:p>
          <a:r>
            <a:rPr lang="en-GB" noProof="0" dirty="0" smtClean="0"/>
            <a:t>Between</a:t>
          </a:r>
          <a:r>
            <a:rPr lang="fr-BE" dirty="0" smtClean="0"/>
            <a:t> 35% and 45%</a:t>
          </a:r>
          <a:endParaRPr lang="en-GB" dirty="0"/>
        </a:p>
      </dgm:t>
    </dgm:pt>
    <dgm:pt modelId="{7C728295-2FCC-4F1C-9068-2CDC9CA14864}" type="parTrans" cxnId="{8E60D665-2971-4E80-ACAC-02324CD9F4E2}">
      <dgm:prSet/>
      <dgm:spPr/>
      <dgm:t>
        <a:bodyPr/>
        <a:lstStyle/>
        <a:p>
          <a:endParaRPr lang="en-GB"/>
        </a:p>
      </dgm:t>
    </dgm:pt>
    <dgm:pt modelId="{C6C5ED3D-02F5-4927-A069-3A2FF590A0D7}" type="sibTrans" cxnId="{8E60D665-2971-4E80-ACAC-02324CD9F4E2}">
      <dgm:prSet/>
      <dgm:spPr/>
      <dgm:t>
        <a:bodyPr/>
        <a:lstStyle/>
        <a:p>
          <a:endParaRPr lang="en-GB"/>
        </a:p>
      </dgm:t>
    </dgm:pt>
    <dgm:pt modelId="{C2567757-BF26-471C-AB63-DC9FAA123E27}">
      <dgm:prSet/>
      <dgm:spPr/>
      <dgm:t>
        <a:bodyPr/>
        <a:lstStyle/>
        <a:p>
          <a:r>
            <a:rPr lang="fr-BE" dirty="0" smtClean="0"/>
            <a:t>Up to 35%</a:t>
          </a:r>
          <a:endParaRPr lang="en-GB" dirty="0"/>
        </a:p>
      </dgm:t>
    </dgm:pt>
    <dgm:pt modelId="{FE311BD5-0787-452A-99D4-91339AC97395}" type="parTrans" cxnId="{12B0F462-7278-4936-9553-9B483BBCBCFD}">
      <dgm:prSet/>
      <dgm:spPr/>
      <dgm:t>
        <a:bodyPr/>
        <a:lstStyle/>
        <a:p>
          <a:endParaRPr lang="en-GB"/>
        </a:p>
      </dgm:t>
    </dgm:pt>
    <dgm:pt modelId="{27E8C4C9-C3BC-43E0-ACD8-4F02A37DFF5F}" type="sibTrans" cxnId="{12B0F462-7278-4936-9553-9B483BBCBCFD}">
      <dgm:prSet/>
      <dgm:spPr/>
      <dgm:t>
        <a:bodyPr/>
        <a:lstStyle/>
        <a:p>
          <a:endParaRPr lang="en-GB"/>
        </a:p>
      </dgm:t>
    </dgm:pt>
    <dgm:pt modelId="{93F4D087-B199-45CC-98D1-38F57E031A3E}">
      <dgm:prSet/>
      <dgm:spPr/>
      <dgm:t>
        <a:bodyPr/>
        <a:lstStyle/>
        <a:p>
          <a:r>
            <a:rPr lang="en-GB" dirty="0" smtClean="0"/>
            <a:t>Moderate, ambitious and very ambitious energy efficiency policies</a:t>
          </a:r>
          <a:endParaRPr lang="en-GB" dirty="0"/>
        </a:p>
      </dgm:t>
    </dgm:pt>
    <dgm:pt modelId="{A5F0BB33-7DF6-4EAA-A1A5-AA18806C76A7}" type="parTrans" cxnId="{94835D85-440F-44E8-8985-3D14410EDD9C}">
      <dgm:prSet/>
      <dgm:spPr/>
      <dgm:t>
        <a:bodyPr/>
        <a:lstStyle/>
        <a:p>
          <a:endParaRPr lang="en-GB"/>
        </a:p>
      </dgm:t>
    </dgm:pt>
    <dgm:pt modelId="{7BDB4E84-0524-4B0B-A4B9-501005DEC2AF}" type="sibTrans" cxnId="{94835D85-440F-44E8-8985-3D14410EDD9C}">
      <dgm:prSet/>
      <dgm:spPr/>
      <dgm:t>
        <a:bodyPr/>
        <a:lstStyle/>
        <a:p>
          <a:endParaRPr lang="en-GB"/>
        </a:p>
      </dgm:t>
    </dgm:pt>
    <dgm:pt modelId="{8631E611-BEA0-4E4B-96FA-69E9B090EDFF}">
      <dgm:prSet/>
      <dgm:spPr/>
      <dgm:t>
        <a:bodyPr/>
        <a:lstStyle/>
        <a:p>
          <a:r>
            <a:rPr lang="en-GB" noProof="0" dirty="0" smtClean="0"/>
            <a:t>Additional</a:t>
          </a:r>
          <a:r>
            <a:rPr lang="fr-BE" dirty="0" smtClean="0"/>
            <a:t> </a:t>
          </a:r>
          <a:r>
            <a:rPr lang="en-GB" dirty="0" smtClean="0"/>
            <a:t>indicators / aspirational objectives</a:t>
          </a:r>
          <a:endParaRPr lang="en-GB" dirty="0"/>
        </a:p>
      </dgm:t>
    </dgm:pt>
    <dgm:pt modelId="{9545998A-5472-4153-A18B-97056149D3BE}" type="parTrans" cxnId="{DC3135EE-6535-42DC-AC45-5FD44DAAA427}">
      <dgm:prSet/>
      <dgm:spPr/>
      <dgm:t>
        <a:bodyPr/>
        <a:lstStyle/>
        <a:p>
          <a:endParaRPr lang="en-GB"/>
        </a:p>
      </dgm:t>
    </dgm:pt>
    <dgm:pt modelId="{E5A62CD4-1A6F-45A3-A44B-B2A5A0430725}" type="sibTrans" cxnId="{DC3135EE-6535-42DC-AC45-5FD44DAAA427}">
      <dgm:prSet/>
      <dgm:spPr/>
      <dgm:t>
        <a:bodyPr/>
        <a:lstStyle/>
        <a:p>
          <a:endParaRPr lang="en-GB"/>
        </a:p>
      </dgm:t>
    </dgm:pt>
    <dgm:pt modelId="{E39AFFA5-DF89-4888-B141-6E57DCCC3F2C}">
      <dgm:prSet/>
      <dgm:spPr/>
      <dgm:t>
        <a:bodyPr/>
        <a:lstStyle/>
        <a:p>
          <a:r>
            <a:rPr lang="en-GB" smtClean="0">
              <a:effectLst/>
              <a:latin typeface="Arial" charset="0"/>
              <a:ea typeface="+mn-ea"/>
              <a:cs typeface="+mn-cs"/>
            </a:rPr>
            <a:t>competitiveness and security of supply </a:t>
          </a:r>
          <a:endParaRPr lang="en-GB"/>
        </a:p>
      </dgm:t>
    </dgm:pt>
    <dgm:pt modelId="{5B76F9F6-4DD6-40CD-8836-D37CDC841F42}" type="parTrans" cxnId="{EA69ADB1-D0B3-45B0-AF3A-3385311E5B93}">
      <dgm:prSet/>
      <dgm:spPr/>
      <dgm:t>
        <a:bodyPr/>
        <a:lstStyle/>
        <a:p>
          <a:endParaRPr lang="en-GB"/>
        </a:p>
      </dgm:t>
    </dgm:pt>
    <dgm:pt modelId="{18C9BFB3-8EAF-48FA-8129-11196C1C2847}" type="sibTrans" cxnId="{EA69ADB1-D0B3-45B0-AF3A-3385311E5B93}">
      <dgm:prSet/>
      <dgm:spPr/>
      <dgm:t>
        <a:bodyPr/>
        <a:lstStyle/>
        <a:p>
          <a:endParaRPr lang="en-GB"/>
        </a:p>
      </dgm:t>
    </dgm:pt>
    <dgm:pt modelId="{B80446FE-B184-474A-9C02-A5D5A7C66898}" type="pres">
      <dgm:prSet presAssocID="{4D152FDF-EC96-4EE5-9B01-9E6717D7AFF6}" presName="linear" presStyleCnt="0">
        <dgm:presLayoutVars>
          <dgm:dir/>
          <dgm:animLvl val="lvl"/>
          <dgm:resizeHandles val="exact"/>
        </dgm:presLayoutVars>
      </dgm:prSet>
      <dgm:spPr/>
      <dgm:t>
        <a:bodyPr/>
        <a:lstStyle/>
        <a:p>
          <a:endParaRPr lang="en-GB"/>
        </a:p>
      </dgm:t>
    </dgm:pt>
    <dgm:pt modelId="{95B3F32B-6751-4884-B0B7-864C62A428E3}" type="pres">
      <dgm:prSet presAssocID="{70186961-E97A-489E-A9FA-F7AFAB45A115}" presName="parentLin" presStyleCnt="0"/>
      <dgm:spPr/>
    </dgm:pt>
    <dgm:pt modelId="{DB00CD87-41B3-465C-A840-D182AFB4D056}" type="pres">
      <dgm:prSet presAssocID="{70186961-E97A-489E-A9FA-F7AFAB45A115}" presName="parentLeftMargin" presStyleLbl="node1" presStyleIdx="0" presStyleCnt="4"/>
      <dgm:spPr/>
      <dgm:t>
        <a:bodyPr/>
        <a:lstStyle/>
        <a:p>
          <a:endParaRPr lang="en-GB"/>
        </a:p>
      </dgm:t>
    </dgm:pt>
    <dgm:pt modelId="{43DEA35E-4B9B-484F-824F-ED334D1EA4DD}" type="pres">
      <dgm:prSet presAssocID="{70186961-E97A-489E-A9FA-F7AFAB45A115}" presName="parentText" presStyleLbl="node1" presStyleIdx="0" presStyleCnt="4">
        <dgm:presLayoutVars>
          <dgm:chMax val="0"/>
          <dgm:bulletEnabled val="1"/>
        </dgm:presLayoutVars>
      </dgm:prSet>
      <dgm:spPr/>
      <dgm:t>
        <a:bodyPr/>
        <a:lstStyle/>
        <a:p>
          <a:endParaRPr lang="en-GB"/>
        </a:p>
      </dgm:t>
    </dgm:pt>
    <dgm:pt modelId="{662768A1-3339-4B22-AEE8-1F9953768017}" type="pres">
      <dgm:prSet presAssocID="{70186961-E97A-489E-A9FA-F7AFAB45A115}" presName="negativeSpace" presStyleCnt="0"/>
      <dgm:spPr/>
    </dgm:pt>
    <dgm:pt modelId="{539B7A24-A735-4F35-A9CA-8A92D66F3B20}" type="pres">
      <dgm:prSet presAssocID="{70186961-E97A-489E-A9FA-F7AFAB45A115}" presName="childText" presStyleLbl="conFgAcc1" presStyleIdx="0" presStyleCnt="4">
        <dgm:presLayoutVars>
          <dgm:bulletEnabled val="1"/>
        </dgm:presLayoutVars>
      </dgm:prSet>
      <dgm:spPr/>
      <dgm:t>
        <a:bodyPr/>
        <a:lstStyle/>
        <a:p>
          <a:endParaRPr lang="en-GB"/>
        </a:p>
      </dgm:t>
    </dgm:pt>
    <dgm:pt modelId="{A37C6D41-48C4-401C-87F4-493162345467}" type="pres">
      <dgm:prSet presAssocID="{460C7D79-E12A-4C2C-8F80-DC3F666D9B53}" presName="spaceBetweenRectangles" presStyleCnt="0"/>
      <dgm:spPr/>
    </dgm:pt>
    <dgm:pt modelId="{727F783A-2AC5-401A-9CD5-CEC279A6103A}" type="pres">
      <dgm:prSet presAssocID="{66836509-EC9E-4AAD-89DB-EA138E48F6CF}" presName="parentLin" presStyleCnt="0"/>
      <dgm:spPr/>
    </dgm:pt>
    <dgm:pt modelId="{00EF5A96-BAD7-427E-A421-A4C00A7FC51B}" type="pres">
      <dgm:prSet presAssocID="{66836509-EC9E-4AAD-89DB-EA138E48F6CF}" presName="parentLeftMargin" presStyleLbl="node1" presStyleIdx="0" presStyleCnt="4"/>
      <dgm:spPr/>
      <dgm:t>
        <a:bodyPr/>
        <a:lstStyle/>
        <a:p>
          <a:endParaRPr lang="en-GB"/>
        </a:p>
      </dgm:t>
    </dgm:pt>
    <dgm:pt modelId="{5D44903F-5211-45B0-9B9F-E71AC1EB3773}" type="pres">
      <dgm:prSet presAssocID="{66836509-EC9E-4AAD-89DB-EA138E48F6CF}" presName="parentText" presStyleLbl="node1" presStyleIdx="1" presStyleCnt="4">
        <dgm:presLayoutVars>
          <dgm:chMax val="0"/>
          <dgm:bulletEnabled val="1"/>
        </dgm:presLayoutVars>
      </dgm:prSet>
      <dgm:spPr/>
      <dgm:t>
        <a:bodyPr/>
        <a:lstStyle/>
        <a:p>
          <a:endParaRPr lang="en-GB"/>
        </a:p>
      </dgm:t>
    </dgm:pt>
    <dgm:pt modelId="{D38AD285-2232-4161-8E81-DE8A204E2C45}" type="pres">
      <dgm:prSet presAssocID="{66836509-EC9E-4AAD-89DB-EA138E48F6CF}" presName="negativeSpace" presStyleCnt="0"/>
      <dgm:spPr/>
    </dgm:pt>
    <dgm:pt modelId="{1981E883-FF76-4E1E-92D6-533ADDC464A3}" type="pres">
      <dgm:prSet presAssocID="{66836509-EC9E-4AAD-89DB-EA138E48F6CF}" presName="childText" presStyleLbl="conFgAcc1" presStyleIdx="1" presStyleCnt="4">
        <dgm:presLayoutVars>
          <dgm:bulletEnabled val="1"/>
        </dgm:presLayoutVars>
      </dgm:prSet>
      <dgm:spPr/>
      <dgm:t>
        <a:bodyPr/>
        <a:lstStyle/>
        <a:p>
          <a:endParaRPr lang="en-GB"/>
        </a:p>
      </dgm:t>
    </dgm:pt>
    <dgm:pt modelId="{67714995-F47E-4B41-BDA7-079CEEBBEE30}" type="pres">
      <dgm:prSet presAssocID="{5C3AA65D-0F70-4B0B-AEE1-A99301744572}" presName="spaceBetweenRectangles" presStyleCnt="0"/>
      <dgm:spPr/>
    </dgm:pt>
    <dgm:pt modelId="{AADC9AA2-D6B2-4903-A812-FF891F47FFED}" type="pres">
      <dgm:prSet presAssocID="{D7451434-A334-484D-A762-7F5EE8BA3C7B}" presName="parentLin" presStyleCnt="0"/>
      <dgm:spPr/>
    </dgm:pt>
    <dgm:pt modelId="{46775A87-91B8-42E7-B423-2606553195F1}" type="pres">
      <dgm:prSet presAssocID="{D7451434-A334-484D-A762-7F5EE8BA3C7B}" presName="parentLeftMargin" presStyleLbl="node1" presStyleIdx="1" presStyleCnt="4"/>
      <dgm:spPr/>
      <dgm:t>
        <a:bodyPr/>
        <a:lstStyle/>
        <a:p>
          <a:endParaRPr lang="en-GB"/>
        </a:p>
      </dgm:t>
    </dgm:pt>
    <dgm:pt modelId="{EF438CC2-E503-43F5-880E-93FCE5EA4B06}" type="pres">
      <dgm:prSet presAssocID="{D7451434-A334-484D-A762-7F5EE8BA3C7B}" presName="parentText" presStyleLbl="node1" presStyleIdx="2" presStyleCnt="4">
        <dgm:presLayoutVars>
          <dgm:chMax val="0"/>
          <dgm:bulletEnabled val="1"/>
        </dgm:presLayoutVars>
      </dgm:prSet>
      <dgm:spPr/>
      <dgm:t>
        <a:bodyPr/>
        <a:lstStyle/>
        <a:p>
          <a:endParaRPr lang="en-GB"/>
        </a:p>
      </dgm:t>
    </dgm:pt>
    <dgm:pt modelId="{9CC36F33-56C5-4279-8A80-A30352AF1C5F}" type="pres">
      <dgm:prSet presAssocID="{D7451434-A334-484D-A762-7F5EE8BA3C7B}" presName="negativeSpace" presStyleCnt="0"/>
      <dgm:spPr/>
    </dgm:pt>
    <dgm:pt modelId="{FC29E46B-D79E-459E-A8B5-A57B8426DAA6}" type="pres">
      <dgm:prSet presAssocID="{D7451434-A334-484D-A762-7F5EE8BA3C7B}" presName="childText" presStyleLbl="conFgAcc1" presStyleIdx="2" presStyleCnt="4">
        <dgm:presLayoutVars>
          <dgm:bulletEnabled val="1"/>
        </dgm:presLayoutVars>
      </dgm:prSet>
      <dgm:spPr/>
      <dgm:t>
        <a:bodyPr/>
        <a:lstStyle/>
        <a:p>
          <a:endParaRPr lang="en-GB"/>
        </a:p>
      </dgm:t>
    </dgm:pt>
    <dgm:pt modelId="{0120FD07-471C-4C00-B315-C7C3E73BC77B}" type="pres">
      <dgm:prSet presAssocID="{F094CF12-DE3B-455A-8492-094936ECA8FA}" presName="spaceBetweenRectangles" presStyleCnt="0"/>
      <dgm:spPr/>
    </dgm:pt>
    <dgm:pt modelId="{E072F1F1-5B4B-4BBC-9E3E-E3FA3F54F164}" type="pres">
      <dgm:prSet presAssocID="{8631E611-BEA0-4E4B-96FA-69E9B090EDFF}" presName="parentLin" presStyleCnt="0"/>
      <dgm:spPr/>
    </dgm:pt>
    <dgm:pt modelId="{97E71CA6-3154-404A-AF47-AC5791C79CE3}" type="pres">
      <dgm:prSet presAssocID="{8631E611-BEA0-4E4B-96FA-69E9B090EDFF}" presName="parentLeftMargin" presStyleLbl="node1" presStyleIdx="2" presStyleCnt="4"/>
      <dgm:spPr/>
      <dgm:t>
        <a:bodyPr/>
        <a:lstStyle/>
        <a:p>
          <a:endParaRPr lang="en-GB"/>
        </a:p>
      </dgm:t>
    </dgm:pt>
    <dgm:pt modelId="{96B654BC-E187-4A68-B569-E7E668C3224C}" type="pres">
      <dgm:prSet presAssocID="{8631E611-BEA0-4E4B-96FA-69E9B090EDFF}" presName="parentText" presStyleLbl="node1" presStyleIdx="3" presStyleCnt="4" custLinFactNeighborX="7143" custLinFactNeighborY="4536">
        <dgm:presLayoutVars>
          <dgm:chMax val="0"/>
          <dgm:bulletEnabled val="1"/>
        </dgm:presLayoutVars>
      </dgm:prSet>
      <dgm:spPr/>
      <dgm:t>
        <a:bodyPr/>
        <a:lstStyle/>
        <a:p>
          <a:endParaRPr lang="en-GB"/>
        </a:p>
      </dgm:t>
    </dgm:pt>
    <dgm:pt modelId="{8962B0B5-14F7-4C74-98E6-EA0046907BAD}" type="pres">
      <dgm:prSet presAssocID="{8631E611-BEA0-4E4B-96FA-69E9B090EDFF}" presName="negativeSpace" presStyleCnt="0"/>
      <dgm:spPr/>
    </dgm:pt>
    <dgm:pt modelId="{B04CB592-1C54-444D-B28C-2CE3A7F2726E}" type="pres">
      <dgm:prSet presAssocID="{8631E611-BEA0-4E4B-96FA-69E9B090EDFF}" presName="childText" presStyleLbl="conFgAcc1" presStyleIdx="3" presStyleCnt="4">
        <dgm:presLayoutVars>
          <dgm:bulletEnabled val="1"/>
        </dgm:presLayoutVars>
      </dgm:prSet>
      <dgm:spPr/>
      <dgm:t>
        <a:bodyPr/>
        <a:lstStyle/>
        <a:p>
          <a:endParaRPr lang="en-GB"/>
        </a:p>
      </dgm:t>
    </dgm:pt>
  </dgm:ptLst>
  <dgm:cxnLst>
    <dgm:cxn modelId="{1631A996-F2F2-461D-8C62-2B3EA3C23E05}" type="presOf" srcId="{D7451434-A334-484D-A762-7F5EE8BA3C7B}" destId="{EF438CC2-E503-43F5-880E-93FCE5EA4B06}" srcOrd="1" destOrd="0" presId="urn:microsoft.com/office/officeart/2005/8/layout/list1"/>
    <dgm:cxn modelId="{EC304A30-355C-41D9-B2D7-4B9453D29C0E}" type="presOf" srcId="{C2567757-BF26-471C-AB63-DC9FAA123E27}" destId="{1981E883-FF76-4E1E-92D6-533ADDC464A3}" srcOrd="0" destOrd="0" presId="urn:microsoft.com/office/officeart/2005/8/layout/list1"/>
    <dgm:cxn modelId="{2F8EAACA-376A-4F11-8405-09F4BF0FA320}" type="presOf" srcId="{8631E611-BEA0-4E4B-96FA-69E9B090EDFF}" destId="{97E71CA6-3154-404A-AF47-AC5791C79CE3}" srcOrd="0" destOrd="0" presId="urn:microsoft.com/office/officeart/2005/8/layout/list1"/>
    <dgm:cxn modelId="{80008E1E-1010-46F4-9CBF-9BA12121BDB4}" type="presOf" srcId="{93F4D087-B199-45CC-98D1-38F57E031A3E}" destId="{FC29E46B-D79E-459E-A8B5-A57B8426DAA6}" srcOrd="0" destOrd="0" presId="urn:microsoft.com/office/officeart/2005/8/layout/list1"/>
    <dgm:cxn modelId="{EA69ADB1-D0B3-45B0-AF3A-3385311E5B93}" srcId="{8631E611-BEA0-4E4B-96FA-69E9B090EDFF}" destId="{E39AFFA5-DF89-4888-B141-6E57DCCC3F2C}" srcOrd="0" destOrd="0" parTransId="{5B76F9F6-4DD6-40CD-8836-D37CDC841F42}" sibTransId="{18C9BFB3-8EAF-48FA-8129-11196C1C2847}"/>
    <dgm:cxn modelId="{CB7F6682-3974-4236-A6F7-9DE63367C6AD}" type="presOf" srcId="{70186961-E97A-489E-A9FA-F7AFAB45A115}" destId="{DB00CD87-41B3-465C-A840-D182AFB4D056}" srcOrd="0" destOrd="0" presId="urn:microsoft.com/office/officeart/2005/8/layout/list1"/>
    <dgm:cxn modelId="{F3CB80C8-0B21-4702-9425-E90F192EB8A0}" type="presOf" srcId="{CBE304AF-D671-4429-9D30-B0B5C49C3451}" destId="{539B7A24-A735-4F35-A9CA-8A92D66F3B20}" srcOrd="0" destOrd="0" presId="urn:microsoft.com/office/officeart/2005/8/layout/list1"/>
    <dgm:cxn modelId="{EAD28FAD-F104-4281-8CA9-CB16FB07E8D1}" type="presOf" srcId="{E39AFFA5-DF89-4888-B141-6E57DCCC3F2C}" destId="{B04CB592-1C54-444D-B28C-2CE3A7F2726E}" srcOrd="0" destOrd="0" presId="urn:microsoft.com/office/officeart/2005/8/layout/list1"/>
    <dgm:cxn modelId="{808B1790-F49E-4E2A-ADDD-43EDCD7F4DCC}" srcId="{4D152FDF-EC96-4EE5-9B01-9E6717D7AFF6}" destId="{66836509-EC9E-4AAD-89DB-EA138E48F6CF}" srcOrd="1" destOrd="0" parTransId="{D4AC49BD-B91E-41C7-ADB1-8C3AAF1BF011}" sibTransId="{5C3AA65D-0F70-4B0B-AEE1-A99301744572}"/>
    <dgm:cxn modelId="{94835D85-440F-44E8-8985-3D14410EDD9C}" srcId="{D7451434-A334-484D-A762-7F5EE8BA3C7B}" destId="{93F4D087-B199-45CC-98D1-38F57E031A3E}" srcOrd="0" destOrd="0" parTransId="{A5F0BB33-7DF6-4EAA-A1A5-AA18806C76A7}" sibTransId="{7BDB4E84-0524-4B0B-A4B9-501005DEC2AF}"/>
    <dgm:cxn modelId="{8B5EC621-E993-4660-9675-65D8ED0887A2}" type="presOf" srcId="{8631E611-BEA0-4E4B-96FA-69E9B090EDFF}" destId="{96B654BC-E187-4A68-B569-E7E668C3224C}" srcOrd="1" destOrd="0" presId="urn:microsoft.com/office/officeart/2005/8/layout/list1"/>
    <dgm:cxn modelId="{4120A491-98D1-44D0-88B0-296EC6C06269}" type="presOf" srcId="{70186961-E97A-489E-A9FA-F7AFAB45A115}" destId="{43DEA35E-4B9B-484F-824F-ED334D1EA4DD}" srcOrd="1" destOrd="0" presId="urn:microsoft.com/office/officeart/2005/8/layout/list1"/>
    <dgm:cxn modelId="{7C0790CE-7930-4A4E-80B5-A71B317A6CAB}" type="presOf" srcId="{4D152FDF-EC96-4EE5-9B01-9E6717D7AFF6}" destId="{B80446FE-B184-474A-9C02-A5D5A7C66898}" srcOrd="0" destOrd="0" presId="urn:microsoft.com/office/officeart/2005/8/layout/list1"/>
    <dgm:cxn modelId="{DC3135EE-6535-42DC-AC45-5FD44DAAA427}" srcId="{4D152FDF-EC96-4EE5-9B01-9E6717D7AFF6}" destId="{8631E611-BEA0-4E4B-96FA-69E9B090EDFF}" srcOrd="3" destOrd="0" parTransId="{9545998A-5472-4153-A18B-97056149D3BE}" sibTransId="{E5A62CD4-1A6F-45A3-A44B-B2A5A0430725}"/>
    <dgm:cxn modelId="{5C3EA0C1-31EB-4C85-BA5D-306F55D2EBA6}" type="presOf" srcId="{66836509-EC9E-4AAD-89DB-EA138E48F6CF}" destId="{00EF5A96-BAD7-427E-A421-A4C00A7FC51B}" srcOrd="0" destOrd="0" presId="urn:microsoft.com/office/officeart/2005/8/layout/list1"/>
    <dgm:cxn modelId="{0EE4EFB7-F88A-4827-AF3A-5A2FC411615B}" type="presOf" srcId="{D7451434-A334-484D-A762-7F5EE8BA3C7B}" destId="{46775A87-91B8-42E7-B423-2606553195F1}" srcOrd="0" destOrd="0" presId="urn:microsoft.com/office/officeart/2005/8/layout/list1"/>
    <dgm:cxn modelId="{435FAEF0-777C-4E39-9370-B357654EDC51}" srcId="{4D152FDF-EC96-4EE5-9B01-9E6717D7AFF6}" destId="{D7451434-A334-484D-A762-7F5EE8BA3C7B}" srcOrd="2" destOrd="0" parTransId="{A9AB08E0-C85B-40A6-91D3-7483F3239382}" sibTransId="{F094CF12-DE3B-455A-8492-094936ECA8FA}"/>
    <dgm:cxn modelId="{8E60D665-2971-4E80-ACAC-02324CD9F4E2}" srcId="{70186961-E97A-489E-A9FA-F7AFAB45A115}" destId="{CBE304AF-D671-4429-9D30-B0B5C49C3451}" srcOrd="0" destOrd="0" parTransId="{7C728295-2FCC-4F1C-9068-2CDC9CA14864}" sibTransId="{C6C5ED3D-02F5-4927-A069-3A2FF590A0D7}"/>
    <dgm:cxn modelId="{12B0F462-7278-4936-9553-9B483BBCBCFD}" srcId="{66836509-EC9E-4AAD-89DB-EA138E48F6CF}" destId="{C2567757-BF26-471C-AB63-DC9FAA123E27}" srcOrd="0" destOrd="0" parTransId="{FE311BD5-0787-452A-99D4-91339AC97395}" sibTransId="{27E8C4C9-C3BC-43E0-ACD8-4F02A37DFF5F}"/>
    <dgm:cxn modelId="{FDFA57A4-8766-44E0-894C-D6526F807C1D}" srcId="{4D152FDF-EC96-4EE5-9B01-9E6717D7AFF6}" destId="{70186961-E97A-489E-A9FA-F7AFAB45A115}" srcOrd="0" destOrd="0" parTransId="{D59BA291-387C-467D-BEE0-051FDBAE67FA}" sibTransId="{460C7D79-E12A-4C2C-8F80-DC3F666D9B53}"/>
    <dgm:cxn modelId="{B502D611-9A7C-420D-BE35-BE72A7EFE39A}" type="presOf" srcId="{66836509-EC9E-4AAD-89DB-EA138E48F6CF}" destId="{5D44903F-5211-45B0-9B9F-E71AC1EB3773}" srcOrd="1" destOrd="0" presId="urn:microsoft.com/office/officeart/2005/8/layout/list1"/>
    <dgm:cxn modelId="{DE1D09D5-BDC4-42A2-87E6-25D8DEB138DA}" type="presParOf" srcId="{B80446FE-B184-474A-9C02-A5D5A7C66898}" destId="{95B3F32B-6751-4884-B0B7-864C62A428E3}" srcOrd="0" destOrd="0" presId="urn:microsoft.com/office/officeart/2005/8/layout/list1"/>
    <dgm:cxn modelId="{09E4BBDF-B098-46A2-A181-DDCA158EA281}" type="presParOf" srcId="{95B3F32B-6751-4884-B0B7-864C62A428E3}" destId="{DB00CD87-41B3-465C-A840-D182AFB4D056}" srcOrd="0" destOrd="0" presId="urn:microsoft.com/office/officeart/2005/8/layout/list1"/>
    <dgm:cxn modelId="{ED44E5D4-1487-46AF-AF1B-D56FC57BCF75}" type="presParOf" srcId="{95B3F32B-6751-4884-B0B7-864C62A428E3}" destId="{43DEA35E-4B9B-484F-824F-ED334D1EA4DD}" srcOrd="1" destOrd="0" presId="urn:microsoft.com/office/officeart/2005/8/layout/list1"/>
    <dgm:cxn modelId="{07091BE8-982F-4110-8300-18A94748AF75}" type="presParOf" srcId="{B80446FE-B184-474A-9C02-A5D5A7C66898}" destId="{662768A1-3339-4B22-AEE8-1F9953768017}" srcOrd="1" destOrd="0" presId="urn:microsoft.com/office/officeart/2005/8/layout/list1"/>
    <dgm:cxn modelId="{94BFEB59-3DBD-40AF-83BF-1CD14799DF13}" type="presParOf" srcId="{B80446FE-B184-474A-9C02-A5D5A7C66898}" destId="{539B7A24-A735-4F35-A9CA-8A92D66F3B20}" srcOrd="2" destOrd="0" presId="urn:microsoft.com/office/officeart/2005/8/layout/list1"/>
    <dgm:cxn modelId="{B29F3EC7-4D4C-4355-A3B3-2264D2B30829}" type="presParOf" srcId="{B80446FE-B184-474A-9C02-A5D5A7C66898}" destId="{A37C6D41-48C4-401C-87F4-493162345467}" srcOrd="3" destOrd="0" presId="urn:microsoft.com/office/officeart/2005/8/layout/list1"/>
    <dgm:cxn modelId="{D1308544-EA6D-4A53-BD52-50C3CBA08FD4}" type="presParOf" srcId="{B80446FE-B184-474A-9C02-A5D5A7C66898}" destId="{727F783A-2AC5-401A-9CD5-CEC279A6103A}" srcOrd="4" destOrd="0" presId="urn:microsoft.com/office/officeart/2005/8/layout/list1"/>
    <dgm:cxn modelId="{C7532D51-C134-4C33-9567-EE44D4F2B8A2}" type="presParOf" srcId="{727F783A-2AC5-401A-9CD5-CEC279A6103A}" destId="{00EF5A96-BAD7-427E-A421-A4C00A7FC51B}" srcOrd="0" destOrd="0" presId="urn:microsoft.com/office/officeart/2005/8/layout/list1"/>
    <dgm:cxn modelId="{65CF857A-518F-4B8E-B865-4960650E5B5E}" type="presParOf" srcId="{727F783A-2AC5-401A-9CD5-CEC279A6103A}" destId="{5D44903F-5211-45B0-9B9F-E71AC1EB3773}" srcOrd="1" destOrd="0" presId="urn:microsoft.com/office/officeart/2005/8/layout/list1"/>
    <dgm:cxn modelId="{06A223FA-9F86-4916-A117-9E342B0841BF}" type="presParOf" srcId="{B80446FE-B184-474A-9C02-A5D5A7C66898}" destId="{D38AD285-2232-4161-8E81-DE8A204E2C45}" srcOrd="5" destOrd="0" presId="urn:microsoft.com/office/officeart/2005/8/layout/list1"/>
    <dgm:cxn modelId="{7D983938-23A2-4962-86EA-9A8CEFC4325E}" type="presParOf" srcId="{B80446FE-B184-474A-9C02-A5D5A7C66898}" destId="{1981E883-FF76-4E1E-92D6-533ADDC464A3}" srcOrd="6" destOrd="0" presId="urn:microsoft.com/office/officeart/2005/8/layout/list1"/>
    <dgm:cxn modelId="{821D9CEC-04FC-43CB-9B7C-A2D453354F5C}" type="presParOf" srcId="{B80446FE-B184-474A-9C02-A5D5A7C66898}" destId="{67714995-F47E-4B41-BDA7-079CEEBBEE30}" srcOrd="7" destOrd="0" presId="urn:microsoft.com/office/officeart/2005/8/layout/list1"/>
    <dgm:cxn modelId="{11B38E9F-2FFC-49A4-BF8D-0177C532C293}" type="presParOf" srcId="{B80446FE-B184-474A-9C02-A5D5A7C66898}" destId="{AADC9AA2-D6B2-4903-A812-FF891F47FFED}" srcOrd="8" destOrd="0" presId="urn:microsoft.com/office/officeart/2005/8/layout/list1"/>
    <dgm:cxn modelId="{72B2BC9B-465E-424D-99F5-437248E13E11}" type="presParOf" srcId="{AADC9AA2-D6B2-4903-A812-FF891F47FFED}" destId="{46775A87-91B8-42E7-B423-2606553195F1}" srcOrd="0" destOrd="0" presId="urn:microsoft.com/office/officeart/2005/8/layout/list1"/>
    <dgm:cxn modelId="{1CA693BA-747F-4261-9C65-80394D4E20E0}" type="presParOf" srcId="{AADC9AA2-D6B2-4903-A812-FF891F47FFED}" destId="{EF438CC2-E503-43F5-880E-93FCE5EA4B06}" srcOrd="1" destOrd="0" presId="urn:microsoft.com/office/officeart/2005/8/layout/list1"/>
    <dgm:cxn modelId="{E91B1824-DA1B-49C9-A18C-8ED86B7FA159}" type="presParOf" srcId="{B80446FE-B184-474A-9C02-A5D5A7C66898}" destId="{9CC36F33-56C5-4279-8A80-A30352AF1C5F}" srcOrd="9" destOrd="0" presId="urn:microsoft.com/office/officeart/2005/8/layout/list1"/>
    <dgm:cxn modelId="{D2EF9EB5-F21E-4562-8EAB-DE64E2D7E9CE}" type="presParOf" srcId="{B80446FE-B184-474A-9C02-A5D5A7C66898}" destId="{FC29E46B-D79E-459E-A8B5-A57B8426DAA6}" srcOrd="10" destOrd="0" presId="urn:microsoft.com/office/officeart/2005/8/layout/list1"/>
    <dgm:cxn modelId="{956ADB03-487B-460D-B937-29557693BEC0}" type="presParOf" srcId="{B80446FE-B184-474A-9C02-A5D5A7C66898}" destId="{0120FD07-471C-4C00-B315-C7C3E73BC77B}" srcOrd="11" destOrd="0" presId="urn:microsoft.com/office/officeart/2005/8/layout/list1"/>
    <dgm:cxn modelId="{572F2598-A779-4DDD-AD2F-4C3E7C8BFB94}" type="presParOf" srcId="{B80446FE-B184-474A-9C02-A5D5A7C66898}" destId="{E072F1F1-5B4B-4BBC-9E3E-E3FA3F54F164}" srcOrd="12" destOrd="0" presId="urn:microsoft.com/office/officeart/2005/8/layout/list1"/>
    <dgm:cxn modelId="{C3A9211D-E5BD-46B8-A059-632F6870E4B8}" type="presParOf" srcId="{E072F1F1-5B4B-4BBC-9E3E-E3FA3F54F164}" destId="{97E71CA6-3154-404A-AF47-AC5791C79CE3}" srcOrd="0" destOrd="0" presId="urn:microsoft.com/office/officeart/2005/8/layout/list1"/>
    <dgm:cxn modelId="{295EC2D0-CE06-41F2-ABA5-05D9CC212A5B}" type="presParOf" srcId="{E072F1F1-5B4B-4BBC-9E3E-E3FA3F54F164}" destId="{96B654BC-E187-4A68-B569-E7E668C3224C}" srcOrd="1" destOrd="0" presId="urn:microsoft.com/office/officeart/2005/8/layout/list1"/>
    <dgm:cxn modelId="{B9F1EB06-224D-46BD-9990-308654DFF075}" type="presParOf" srcId="{B80446FE-B184-474A-9C02-A5D5A7C66898}" destId="{8962B0B5-14F7-4C74-98E6-EA0046907BAD}" srcOrd="13" destOrd="0" presId="urn:microsoft.com/office/officeart/2005/8/layout/list1"/>
    <dgm:cxn modelId="{30CAF497-356C-4220-BA12-B62E4D5FDE57}" type="presParOf" srcId="{B80446FE-B184-474A-9C02-A5D5A7C66898}" destId="{B04CB592-1C54-444D-B28C-2CE3A7F2726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2B2BD7-4589-4D07-A4D6-9E04885621AE}" type="doc">
      <dgm:prSet loTypeId="urn:microsoft.com/office/officeart/2005/8/layout/vProcess5" loCatId="process" qsTypeId="urn:microsoft.com/office/officeart/2005/8/quickstyle/3d1" qsCatId="3D" csTypeId="urn:microsoft.com/office/officeart/2005/8/colors/accent2_3" csCatId="accent2" phldr="1"/>
      <dgm:spPr/>
      <dgm:t>
        <a:bodyPr/>
        <a:lstStyle/>
        <a:p>
          <a:endParaRPr lang="en-GB"/>
        </a:p>
      </dgm:t>
    </dgm:pt>
    <dgm:pt modelId="{EC9E73D5-BC48-4822-ABFC-6458072B5A84}">
      <dgm:prSet phldrT="[Text]"/>
      <dgm:spPr/>
      <dgm:t>
        <a:bodyPr/>
        <a:lstStyle/>
        <a:p>
          <a:r>
            <a:rPr lang="en-GB" dirty="0" smtClean="0"/>
            <a:t>Commission details guidance on the new governance process and contents of national plans </a:t>
          </a:r>
          <a:endParaRPr lang="en-GB" dirty="0"/>
        </a:p>
      </dgm:t>
    </dgm:pt>
    <dgm:pt modelId="{3CA41F65-778E-4200-B8DF-0668BBEFA304}" type="parTrans" cxnId="{5347521B-A9CC-4FF0-B835-8EB0DF5FB973}">
      <dgm:prSet/>
      <dgm:spPr/>
      <dgm:t>
        <a:bodyPr/>
        <a:lstStyle/>
        <a:p>
          <a:endParaRPr lang="en-GB"/>
        </a:p>
      </dgm:t>
    </dgm:pt>
    <dgm:pt modelId="{4A7EEE73-BF34-4F0D-9AD2-87A0E5B9492D}" type="sibTrans" cxnId="{5347521B-A9CC-4FF0-B835-8EB0DF5FB973}">
      <dgm:prSet/>
      <dgm:spPr/>
      <dgm:t>
        <a:bodyPr/>
        <a:lstStyle/>
        <a:p>
          <a:endParaRPr lang="en-GB"/>
        </a:p>
      </dgm:t>
    </dgm:pt>
    <dgm:pt modelId="{1A1B87EC-D5CE-4542-A89F-6CC219F9B116}">
      <dgm:prSet phldrT="[Text]"/>
      <dgm:spPr/>
      <dgm:t>
        <a:bodyPr/>
        <a:lstStyle/>
        <a:p>
          <a:r>
            <a:rPr lang="en-GB" dirty="0" smtClean="0"/>
            <a:t>Member States prepare plans based on an iterative process</a:t>
          </a:r>
          <a:endParaRPr lang="en-GB" dirty="0"/>
        </a:p>
      </dgm:t>
    </dgm:pt>
    <dgm:pt modelId="{07FB29E5-DF6C-4B24-973A-B19C3953EDAF}" type="parTrans" cxnId="{23C8214B-8F17-495F-A8DC-5BB80B9DDF65}">
      <dgm:prSet/>
      <dgm:spPr/>
      <dgm:t>
        <a:bodyPr/>
        <a:lstStyle/>
        <a:p>
          <a:endParaRPr lang="en-GB"/>
        </a:p>
      </dgm:t>
    </dgm:pt>
    <dgm:pt modelId="{B79D63A7-EDC5-40F5-9CF0-171C47D813C8}" type="sibTrans" cxnId="{23C8214B-8F17-495F-A8DC-5BB80B9DDF65}">
      <dgm:prSet/>
      <dgm:spPr/>
      <dgm:t>
        <a:bodyPr/>
        <a:lstStyle/>
        <a:p>
          <a:endParaRPr lang="en-GB"/>
        </a:p>
      </dgm:t>
    </dgm:pt>
    <dgm:pt modelId="{4609B172-AB85-408C-B283-C84C3BFD4BEE}">
      <dgm:prSet phldrT="[Text]"/>
      <dgm:spPr/>
      <dgm:t>
        <a:bodyPr/>
        <a:lstStyle/>
        <a:p>
          <a:r>
            <a:rPr lang="en-GB" dirty="0" smtClean="0"/>
            <a:t>Commission assess Member States' plans and commitments</a:t>
          </a:r>
          <a:endParaRPr lang="en-GB" dirty="0"/>
        </a:p>
      </dgm:t>
    </dgm:pt>
    <dgm:pt modelId="{AABB7595-E2E6-4B30-8399-F6474DEFEE14}" type="parTrans" cxnId="{290B5006-FDA9-44CC-9987-A11E0CE79088}">
      <dgm:prSet/>
      <dgm:spPr/>
      <dgm:t>
        <a:bodyPr/>
        <a:lstStyle/>
        <a:p>
          <a:endParaRPr lang="en-GB"/>
        </a:p>
      </dgm:t>
    </dgm:pt>
    <dgm:pt modelId="{8917A542-7214-4D16-AE18-0CC9BB5DA8D7}" type="sibTrans" cxnId="{290B5006-FDA9-44CC-9987-A11E0CE79088}">
      <dgm:prSet/>
      <dgm:spPr/>
      <dgm:t>
        <a:bodyPr/>
        <a:lstStyle/>
        <a:p>
          <a:endParaRPr lang="en-GB"/>
        </a:p>
      </dgm:t>
    </dgm:pt>
    <dgm:pt modelId="{0A775D57-6D35-4695-A3F3-0382BE271969}" type="pres">
      <dgm:prSet presAssocID="{8F2B2BD7-4589-4D07-A4D6-9E04885621AE}" presName="outerComposite" presStyleCnt="0">
        <dgm:presLayoutVars>
          <dgm:chMax val="5"/>
          <dgm:dir/>
          <dgm:resizeHandles val="exact"/>
        </dgm:presLayoutVars>
      </dgm:prSet>
      <dgm:spPr/>
      <dgm:t>
        <a:bodyPr/>
        <a:lstStyle/>
        <a:p>
          <a:endParaRPr lang="en-GB"/>
        </a:p>
      </dgm:t>
    </dgm:pt>
    <dgm:pt modelId="{3C3EF0AC-D34B-492A-B6C0-8D6AC502C5E7}" type="pres">
      <dgm:prSet presAssocID="{8F2B2BD7-4589-4D07-A4D6-9E04885621AE}" presName="dummyMaxCanvas" presStyleCnt="0">
        <dgm:presLayoutVars/>
      </dgm:prSet>
      <dgm:spPr/>
    </dgm:pt>
    <dgm:pt modelId="{1B622436-EE61-47E8-942D-42592C26F04C}" type="pres">
      <dgm:prSet presAssocID="{8F2B2BD7-4589-4D07-A4D6-9E04885621AE}" presName="ThreeNodes_1" presStyleLbl="node1" presStyleIdx="0" presStyleCnt="3" custLinFactNeighborX="-1447">
        <dgm:presLayoutVars>
          <dgm:bulletEnabled val="1"/>
        </dgm:presLayoutVars>
      </dgm:prSet>
      <dgm:spPr/>
      <dgm:t>
        <a:bodyPr/>
        <a:lstStyle/>
        <a:p>
          <a:endParaRPr lang="en-GB"/>
        </a:p>
      </dgm:t>
    </dgm:pt>
    <dgm:pt modelId="{8EF0C159-BD79-491D-B7D6-FD34A38480A2}" type="pres">
      <dgm:prSet presAssocID="{8F2B2BD7-4589-4D07-A4D6-9E04885621AE}" presName="ThreeNodes_2" presStyleLbl="node1" presStyleIdx="1" presStyleCnt="3">
        <dgm:presLayoutVars>
          <dgm:bulletEnabled val="1"/>
        </dgm:presLayoutVars>
      </dgm:prSet>
      <dgm:spPr/>
      <dgm:t>
        <a:bodyPr/>
        <a:lstStyle/>
        <a:p>
          <a:endParaRPr lang="en-GB"/>
        </a:p>
      </dgm:t>
    </dgm:pt>
    <dgm:pt modelId="{3ABB44F3-0688-4727-86C6-E52601EEB211}" type="pres">
      <dgm:prSet presAssocID="{8F2B2BD7-4589-4D07-A4D6-9E04885621AE}" presName="ThreeNodes_3" presStyleLbl="node1" presStyleIdx="2" presStyleCnt="3">
        <dgm:presLayoutVars>
          <dgm:bulletEnabled val="1"/>
        </dgm:presLayoutVars>
      </dgm:prSet>
      <dgm:spPr/>
      <dgm:t>
        <a:bodyPr/>
        <a:lstStyle/>
        <a:p>
          <a:endParaRPr lang="en-GB"/>
        </a:p>
      </dgm:t>
    </dgm:pt>
    <dgm:pt modelId="{B15A304D-D1B7-4AA5-B3C6-73120E4E2B77}" type="pres">
      <dgm:prSet presAssocID="{8F2B2BD7-4589-4D07-A4D6-9E04885621AE}" presName="ThreeConn_1-2" presStyleLbl="fgAccFollowNode1" presStyleIdx="0" presStyleCnt="2">
        <dgm:presLayoutVars>
          <dgm:bulletEnabled val="1"/>
        </dgm:presLayoutVars>
      </dgm:prSet>
      <dgm:spPr/>
      <dgm:t>
        <a:bodyPr/>
        <a:lstStyle/>
        <a:p>
          <a:endParaRPr lang="en-GB"/>
        </a:p>
      </dgm:t>
    </dgm:pt>
    <dgm:pt modelId="{81E47DA8-671F-4CC2-A878-1A648B20F348}" type="pres">
      <dgm:prSet presAssocID="{8F2B2BD7-4589-4D07-A4D6-9E04885621AE}" presName="ThreeConn_2-3" presStyleLbl="fgAccFollowNode1" presStyleIdx="1" presStyleCnt="2">
        <dgm:presLayoutVars>
          <dgm:bulletEnabled val="1"/>
        </dgm:presLayoutVars>
      </dgm:prSet>
      <dgm:spPr/>
      <dgm:t>
        <a:bodyPr/>
        <a:lstStyle/>
        <a:p>
          <a:endParaRPr lang="en-GB"/>
        </a:p>
      </dgm:t>
    </dgm:pt>
    <dgm:pt modelId="{B24075B0-2BB0-49C5-B067-975662DA61BD}" type="pres">
      <dgm:prSet presAssocID="{8F2B2BD7-4589-4D07-A4D6-9E04885621AE}" presName="ThreeNodes_1_text" presStyleLbl="node1" presStyleIdx="2" presStyleCnt="3">
        <dgm:presLayoutVars>
          <dgm:bulletEnabled val="1"/>
        </dgm:presLayoutVars>
      </dgm:prSet>
      <dgm:spPr/>
      <dgm:t>
        <a:bodyPr/>
        <a:lstStyle/>
        <a:p>
          <a:endParaRPr lang="en-GB"/>
        </a:p>
      </dgm:t>
    </dgm:pt>
    <dgm:pt modelId="{74850144-C4F6-4111-9BA5-28AAFE406D35}" type="pres">
      <dgm:prSet presAssocID="{8F2B2BD7-4589-4D07-A4D6-9E04885621AE}" presName="ThreeNodes_2_text" presStyleLbl="node1" presStyleIdx="2" presStyleCnt="3">
        <dgm:presLayoutVars>
          <dgm:bulletEnabled val="1"/>
        </dgm:presLayoutVars>
      </dgm:prSet>
      <dgm:spPr/>
      <dgm:t>
        <a:bodyPr/>
        <a:lstStyle/>
        <a:p>
          <a:endParaRPr lang="en-GB"/>
        </a:p>
      </dgm:t>
    </dgm:pt>
    <dgm:pt modelId="{8F49062D-0100-460A-96BB-81E21737EE3D}" type="pres">
      <dgm:prSet presAssocID="{8F2B2BD7-4589-4D07-A4D6-9E04885621AE}" presName="ThreeNodes_3_text" presStyleLbl="node1" presStyleIdx="2" presStyleCnt="3">
        <dgm:presLayoutVars>
          <dgm:bulletEnabled val="1"/>
        </dgm:presLayoutVars>
      </dgm:prSet>
      <dgm:spPr/>
      <dgm:t>
        <a:bodyPr/>
        <a:lstStyle/>
        <a:p>
          <a:endParaRPr lang="en-GB"/>
        </a:p>
      </dgm:t>
    </dgm:pt>
  </dgm:ptLst>
  <dgm:cxnLst>
    <dgm:cxn modelId="{ED247FF3-A231-43A0-B30A-5BD7678230FC}" type="presOf" srcId="{EC9E73D5-BC48-4822-ABFC-6458072B5A84}" destId="{1B622436-EE61-47E8-942D-42592C26F04C}" srcOrd="0" destOrd="0" presId="urn:microsoft.com/office/officeart/2005/8/layout/vProcess5"/>
    <dgm:cxn modelId="{23C8214B-8F17-495F-A8DC-5BB80B9DDF65}" srcId="{8F2B2BD7-4589-4D07-A4D6-9E04885621AE}" destId="{1A1B87EC-D5CE-4542-A89F-6CC219F9B116}" srcOrd="1" destOrd="0" parTransId="{07FB29E5-DF6C-4B24-973A-B19C3953EDAF}" sibTransId="{B79D63A7-EDC5-40F5-9CF0-171C47D813C8}"/>
    <dgm:cxn modelId="{40484B83-0289-4F78-8734-EBA1DFD8E20F}" type="presOf" srcId="{1A1B87EC-D5CE-4542-A89F-6CC219F9B116}" destId="{8EF0C159-BD79-491D-B7D6-FD34A38480A2}" srcOrd="0" destOrd="0" presId="urn:microsoft.com/office/officeart/2005/8/layout/vProcess5"/>
    <dgm:cxn modelId="{48C19179-DD03-4E49-96CB-41217D230959}" type="presOf" srcId="{EC9E73D5-BC48-4822-ABFC-6458072B5A84}" destId="{B24075B0-2BB0-49C5-B067-975662DA61BD}" srcOrd="1" destOrd="0" presId="urn:microsoft.com/office/officeart/2005/8/layout/vProcess5"/>
    <dgm:cxn modelId="{6715042D-6FD8-476A-B5B4-3537D1C276D2}" type="presOf" srcId="{1A1B87EC-D5CE-4542-A89F-6CC219F9B116}" destId="{74850144-C4F6-4111-9BA5-28AAFE406D35}" srcOrd="1" destOrd="0" presId="urn:microsoft.com/office/officeart/2005/8/layout/vProcess5"/>
    <dgm:cxn modelId="{BE92212A-10A7-45CF-A2B5-A3DB6EF37288}" type="presOf" srcId="{4A7EEE73-BF34-4F0D-9AD2-87A0E5B9492D}" destId="{B15A304D-D1B7-4AA5-B3C6-73120E4E2B77}" srcOrd="0" destOrd="0" presId="urn:microsoft.com/office/officeart/2005/8/layout/vProcess5"/>
    <dgm:cxn modelId="{7598CD7B-E254-40AB-89C9-E664C4DF79CD}" type="presOf" srcId="{B79D63A7-EDC5-40F5-9CF0-171C47D813C8}" destId="{81E47DA8-671F-4CC2-A878-1A648B20F348}" srcOrd="0" destOrd="0" presId="urn:microsoft.com/office/officeart/2005/8/layout/vProcess5"/>
    <dgm:cxn modelId="{156C7D3D-99E6-4E61-ABD2-E907CD98DB60}" type="presOf" srcId="{4609B172-AB85-408C-B283-C84C3BFD4BEE}" destId="{3ABB44F3-0688-4727-86C6-E52601EEB211}" srcOrd="0" destOrd="0" presId="urn:microsoft.com/office/officeart/2005/8/layout/vProcess5"/>
    <dgm:cxn modelId="{290B5006-FDA9-44CC-9987-A11E0CE79088}" srcId="{8F2B2BD7-4589-4D07-A4D6-9E04885621AE}" destId="{4609B172-AB85-408C-B283-C84C3BFD4BEE}" srcOrd="2" destOrd="0" parTransId="{AABB7595-E2E6-4B30-8399-F6474DEFEE14}" sibTransId="{8917A542-7214-4D16-AE18-0CC9BB5DA8D7}"/>
    <dgm:cxn modelId="{9C7E29B0-2995-4AA2-92E8-9A3DA1E966A1}" type="presOf" srcId="{4609B172-AB85-408C-B283-C84C3BFD4BEE}" destId="{8F49062D-0100-460A-96BB-81E21737EE3D}" srcOrd="1" destOrd="0" presId="urn:microsoft.com/office/officeart/2005/8/layout/vProcess5"/>
    <dgm:cxn modelId="{DCAC63EC-854F-42A9-8565-1106B50BDA59}" type="presOf" srcId="{8F2B2BD7-4589-4D07-A4D6-9E04885621AE}" destId="{0A775D57-6D35-4695-A3F3-0382BE271969}" srcOrd="0" destOrd="0" presId="urn:microsoft.com/office/officeart/2005/8/layout/vProcess5"/>
    <dgm:cxn modelId="{5347521B-A9CC-4FF0-B835-8EB0DF5FB973}" srcId="{8F2B2BD7-4589-4D07-A4D6-9E04885621AE}" destId="{EC9E73D5-BC48-4822-ABFC-6458072B5A84}" srcOrd="0" destOrd="0" parTransId="{3CA41F65-778E-4200-B8DF-0668BBEFA304}" sibTransId="{4A7EEE73-BF34-4F0D-9AD2-87A0E5B9492D}"/>
    <dgm:cxn modelId="{A49A253E-9C6B-46FA-A48B-DE206BCCBEFF}" type="presParOf" srcId="{0A775D57-6D35-4695-A3F3-0382BE271969}" destId="{3C3EF0AC-D34B-492A-B6C0-8D6AC502C5E7}" srcOrd="0" destOrd="0" presId="urn:microsoft.com/office/officeart/2005/8/layout/vProcess5"/>
    <dgm:cxn modelId="{5BDE5D8E-2C3E-453B-B592-1D71E6B50B16}" type="presParOf" srcId="{0A775D57-6D35-4695-A3F3-0382BE271969}" destId="{1B622436-EE61-47E8-942D-42592C26F04C}" srcOrd="1" destOrd="0" presId="urn:microsoft.com/office/officeart/2005/8/layout/vProcess5"/>
    <dgm:cxn modelId="{26A7B645-0685-48AA-A390-E6354776D1E9}" type="presParOf" srcId="{0A775D57-6D35-4695-A3F3-0382BE271969}" destId="{8EF0C159-BD79-491D-B7D6-FD34A38480A2}" srcOrd="2" destOrd="0" presId="urn:microsoft.com/office/officeart/2005/8/layout/vProcess5"/>
    <dgm:cxn modelId="{2A9B2203-A2F9-4DC8-9F5F-6482151C632E}" type="presParOf" srcId="{0A775D57-6D35-4695-A3F3-0382BE271969}" destId="{3ABB44F3-0688-4727-86C6-E52601EEB211}" srcOrd="3" destOrd="0" presId="urn:microsoft.com/office/officeart/2005/8/layout/vProcess5"/>
    <dgm:cxn modelId="{53D9C0E6-5CA4-4B54-9CDE-40BD783C9411}" type="presParOf" srcId="{0A775D57-6D35-4695-A3F3-0382BE271969}" destId="{B15A304D-D1B7-4AA5-B3C6-73120E4E2B77}" srcOrd="4" destOrd="0" presId="urn:microsoft.com/office/officeart/2005/8/layout/vProcess5"/>
    <dgm:cxn modelId="{D3858085-51A3-4C9B-BBC2-8969653AFB15}" type="presParOf" srcId="{0A775D57-6D35-4695-A3F3-0382BE271969}" destId="{81E47DA8-671F-4CC2-A878-1A648B20F348}" srcOrd="5" destOrd="0" presId="urn:microsoft.com/office/officeart/2005/8/layout/vProcess5"/>
    <dgm:cxn modelId="{C7B1090C-C2DC-4A09-9D61-B72F43707C55}" type="presParOf" srcId="{0A775D57-6D35-4695-A3F3-0382BE271969}" destId="{B24075B0-2BB0-49C5-B067-975662DA61BD}" srcOrd="6" destOrd="0" presId="urn:microsoft.com/office/officeart/2005/8/layout/vProcess5"/>
    <dgm:cxn modelId="{F4DCC943-9789-468F-AE80-C784607560A5}" type="presParOf" srcId="{0A775D57-6D35-4695-A3F3-0382BE271969}" destId="{74850144-C4F6-4111-9BA5-28AAFE406D35}" srcOrd="7" destOrd="0" presId="urn:microsoft.com/office/officeart/2005/8/layout/vProcess5"/>
    <dgm:cxn modelId="{138E3084-0B66-47F5-9558-43ECB7EA48DC}" type="presParOf" srcId="{0A775D57-6D35-4695-A3F3-0382BE271969}" destId="{8F49062D-0100-460A-96BB-81E21737EE3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F48C39-8CA7-478D-8614-D615251B4315}"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GB"/>
        </a:p>
      </dgm:t>
    </dgm:pt>
    <dgm:pt modelId="{D161B8A2-B1B0-4807-8559-299248EA61C0}">
      <dgm:prSet phldrT="[Text]"/>
      <dgm:spPr>
        <a:xfrm>
          <a:off x="426776" y="179838"/>
          <a:ext cx="8535514" cy="619920"/>
        </a:xfrm>
        <a:solidFill>
          <a:srgbClr val="005BAB">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fr-BE" dirty="0" err="1" smtClean="0">
              <a:solidFill>
                <a:srgbClr val="FFFFFF"/>
              </a:solidFill>
              <a:latin typeface="Verdana" panose="020B0604030504040204" pitchFamily="34" charset="0"/>
              <a:ea typeface="Verdana" panose="020B0604030504040204" pitchFamily="34" charset="0"/>
              <a:cs typeface="Verdana" panose="020B0604030504040204" pitchFamily="34" charset="0"/>
            </a:rPr>
            <a:t>Energy</a:t>
          </a:r>
          <a:r>
            <a:rPr lang="fr-BE"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fr-BE" b="1" dirty="0" err="1" smtClean="0">
              <a:solidFill>
                <a:srgbClr val="FFFFFF"/>
              </a:solidFill>
              <a:latin typeface="Verdana" panose="020B0604030504040204" pitchFamily="34" charset="0"/>
              <a:ea typeface="Verdana" panose="020B0604030504040204" pitchFamily="34" charset="0"/>
              <a:cs typeface="Verdana" panose="020B0604030504040204" pitchFamily="34" charset="0"/>
            </a:rPr>
            <a:t>costs</a:t>
          </a:r>
          <a:endParaRPr lang="en-GB"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dgm:t>
    </dgm:pt>
    <dgm:pt modelId="{F806102F-CA49-44AF-A034-EAFFEB780D3C}" type="parTrans" cxnId="{D7BDFD55-3ECA-4290-9CDC-0045C6E685B4}">
      <dgm:prSet/>
      <dgm:spPr/>
      <dgm:t>
        <a:bodyPr/>
        <a:lstStyle/>
        <a:p>
          <a:endParaRPr lang="en-GB"/>
        </a:p>
      </dgm:t>
    </dgm:pt>
    <dgm:pt modelId="{52B23110-617D-4E4F-AFB9-3CD55B1623C6}" type="sibTrans" cxnId="{D7BDFD55-3ECA-4290-9CDC-0045C6E685B4}">
      <dgm:prSet/>
      <dgm:spPr/>
      <dgm:t>
        <a:bodyPr/>
        <a:lstStyle/>
        <a:p>
          <a:endParaRPr lang="en-GB"/>
        </a:p>
      </dgm:t>
    </dgm:pt>
    <dgm:pt modelId="{621E77ED-D963-41A2-9899-72C1C820D380}">
      <dgm:prSet phldrT="[Text]"/>
      <dgm:spPr>
        <a:xfrm>
          <a:off x="426776" y="1793898"/>
          <a:ext cx="8535514" cy="616646"/>
        </a:xfrm>
        <a:solidFill>
          <a:srgbClr val="005BAB">
            <a:shade val="80000"/>
            <a:hueOff val="416732"/>
            <a:satOff val="-33661"/>
            <a:lumOff val="19163"/>
            <a:alphaOff val="0"/>
          </a:srgbClr>
        </a:solidFill>
        <a:ln w="25400" cap="flat" cmpd="sng" algn="ctr">
          <a:solidFill>
            <a:srgbClr val="FFFFFF">
              <a:hueOff val="0"/>
              <a:satOff val="0"/>
              <a:lumOff val="0"/>
              <a:alphaOff val="0"/>
            </a:srgbClr>
          </a:solidFill>
          <a:prstDash val="solid"/>
        </a:ln>
        <a:effectLst/>
      </dgm:spPr>
      <dgm:t>
        <a:bodyPr/>
        <a:lstStyle/>
        <a:p>
          <a:r>
            <a:rPr lang="fr-BE" dirty="0" err="1" smtClean="0">
              <a:solidFill>
                <a:srgbClr val="FFFFFF"/>
              </a:solidFill>
              <a:latin typeface="Verdana" panose="020B0604030504040204" pitchFamily="34" charset="0"/>
              <a:ea typeface="Verdana" panose="020B0604030504040204" pitchFamily="34" charset="0"/>
              <a:cs typeface="Verdana" panose="020B0604030504040204" pitchFamily="34" charset="0"/>
            </a:rPr>
            <a:t>Additional</a:t>
          </a:r>
          <a:r>
            <a:rPr lang="fr-BE"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fr-BE" b="1" dirty="0" err="1" smtClean="0">
              <a:solidFill>
                <a:srgbClr val="FFFFFF"/>
              </a:solidFill>
              <a:latin typeface="Verdana" panose="020B0604030504040204" pitchFamily="34" charset="0"/>
              <a:ea typeface="Verdana" panose="020B0604030504040204" pitchFamily="34" charset="0"/>
              <a:cs typeface="Verdana" panose="020B0604030504040204" pitchFamily="34" charset="0"/>
            </a:rPr>
            <a:t>investments</a:t>
          </a:r>
          <a:r>
            <a:rPr lang="fr-BE"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to </a:t>
          </a:r>
          <a:r>
            <a:rPr lang="fr-BE" dirty="0" err="1" smtClean="0">
              <a:solidFill>
                <a:srgbClr val="FFFFFF"/>
              </a:solidFill>
              <a:latin typeface="Verdana" panose="020B0604030504040204" pitchFamily="34" charset="0"/>
              <a:ea typeface="Verdana" panose="020B0604030504040204" pitchFamily="34" charset="0"/>
              <a:cs typeface="Verdana" panose="020B0604030504040204" pitchFamily="34" charset="0"/>
            </a:rPr>
            <a:t>achieve</a:t>
          </a:r>
          <a:r>
            <a:rPr lang="fr-BE"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2030 </a:t>
          </a:r>
          <a:r>
            <a:rPr lang="fr-BE" dirty="0" err="1" smtClean="0">
              <a:solidFill>
                <a:srgbClr val="FFFFFF"/>
              </a:solidFill>
              <a:latin typeface="Verdana" panose="020B0604030504040204" pitchFamily="34" charset="0"/>
              <a:ea typeface="Verdana" panose="020B0604030504040204" pitchFamily="34" charset="0"/>
              <a:cs typeface="Verdana" panose="020B0604030504040204" pitchFamily="34" charset="0"/>
            </a:rPr>
            <a:t>framework</a:t>
          </a:r>
          <a:endParaRPr lang="en-GB" dirty="0">
            <a:solidFill>
              <a:srgbClr val="FFFFFF"/>
            </a:solidFill>
            <a:latin typeface="Verdana" panose="020B0604030504040204" pitchFamily="34" charset="0"/>
            <a:ea typeface="Verdana" panose="020B0604030504040204" pitchFamily="34" charset="0"/>
            <a:cs typeface="Verdana" panose="020B0604030504040204" pitchFamily="34" charset="0"/>
          </a:endParaRPr>
        </a:p>
      </dgm:t>
    </dgm:pt>
    <dgm:pt modelId="{F9784817-2B93-4570-AA34-233A11C60B89}" type="parTrans" cxnId="{4EC33233-26BF-4D10-8CCB-7D50E3E2F9FA}">
      <dgm:prSet/>
      <dgm:spPr/>
      <dgm:t>
        <a:bodyPr/>
        <a:lstStyle/>
        <a:p>
          <a:endParaRPr lang="en-GB"/>
        </a:p>
      </dgm:t>
    </dgm:pt>
    <dgm:pt modelId="{1FAFEAA8-15FD-4A80-B26D-4CE897092F2A}" type="sibTrans" cxnId="{4EC33233-26BF-4D10-8CCB-7D50E3E2F9FA}">
      <dgm:prSet/>
      <dgm:spPr/>
      <dgm:t>
        <a:bodyPr/>
        <a:lstStyle/>
        <a:p>
          <a:endParaRPr lang="en-GB"/>
        </a:p>
      </dgm:t>
    </dgm:pt>
    <dgm:pt modelId="{6C578F65-57E6-41A1-BF82-942B7BF176A0}">
      <dgm:prSet phldrT="[Text]"/>
      <dgm:spPr>
        <a:xfrm>
          <a:off x="426776" y="3404685"/>
          <a:ext cx="8535514" cy="619920"/>
        </a:xfrm>
        <a:solidFill>
          <a:srgbClr val="005BAB">
            <a:shade val="80000"/>
            <a:hueOff val="833464"/>
            <a:satOff val="-67322"/>
            <a:lumOff val="38325"/>
            <a:alphaOff val="0"/>
          </a:srgbClr>
        </a:solidFill>
        <a:ln w="25400" cap="flat" cmpd="sng" algn="ctr">
          <a:solidFill>
            <a:srgbClr val="FFFFFF">
              <a:hueOff val="0"/>
              <a:satOff val="0"/>
              <a:lumOff val="0"/>
              <a:alphaOff val="0"/>
            </a:srgbClr>
          </a:solidFill>
          <a:prstDash val="solid"/>
        </a:ln>
        <a:effectLst/>
      </dgm:spPr>
      <dgm:t>
        <a:bodyPr/>
        <a:lstStyle/>
        <a:p>
          <a:r>
            <a:rPr lang="fr-BE" b="1" dirty="0" err="1" smtClean="0">
              <a:solidFill>
                <a:srgbClr val="FFFFFF"/>
              </a:solidFill>
              <a:latin typeface="Verdana" panose="020B0604030504040204" pitchFamily="34" charset="0"/>
              <a:ea typeface="Verdana" panose="020B0604030504040204" pitchFamily="34" charset="0"/>
              <a:cs typeface="Verdana" panose="020B0604030504040204" pitchFamily="34" charset="0"/>
            </a:rPr>
            <a:t>Differences</a:t>
          </a:r>
          <a:r>
            <a:rPr lang="fr-BE"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fr-BE" dirty="0" err="1" smtClean="0">
              <a:solidFill>
                <a:srgbClr val="FFFFFF"/>
              </a:solidFill>
              <a:latin typeface="Verdana" panose="020B0604030504040204" pitchFamily="34" charset="0"/>
              <a:ea typeface="Verdana" panose="020B0604030504040204" pitchFamily="34" charset="0"/>
              <a:cs typeface="Verdana" panose="020B0604030504040204" pitchFamily="34" charset="0"/>
            </a:rPr>
            <a:t>between</a:t>
          </a:r>
          <a:r>
            <a:rPr lang="fr-BE"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fr-BE" dirty="0" err="1" smtClean="0">
              <a:solidFill>
                <a:srgbClr val="FFFFFF"/>
              </a:solidFill>
              <a:latin typeface="Verdana" panose="020B0604030504040204" pitchFamily="34" charset="0"/>
              <a:ea typeface="Verdana" panose="020B0604030504040204" pitchFamily="34" charset="0"/>
              <a:cs typeface="Verdana" panose="020B0604030504040204" pitchFamily="34" charset="0"/>
            </a:rPr>
            <a:t>Member</a:t>
          </a:r>
          <a:r>
            <a:rPr lang="fr-BE"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States</a:t>
          </a:r>
          <a:endParaRPr lang="en-GB" dirty="0">
            <a:solidFill>
              <a:srgbClr val="FFFFFF"/>
            </a:solidFill>
            <a:latin typeface="Verdana" panose="020B0604030504040204" pitchFamily="34" charset="0"/>
            <a:ea typeface="Verdana" panose="020B0604030504040204" pitchFamily="34" charset="0"/>
            <a:cs typeface="Verdana" panose="020B0604030504040204" pitchFamily="34" charset="0"/>
          </a:endParaRPr>
        </a:p>
      </dgm:t>
    </dgm:pt>
    <dgm:pt modelId="{E47B5A74-EF27-464E-B5DF-17E90E10D457}" type="parTrans" cxnId="{8EBFD8DA-3611-47F0-988D-8B2EE7B36671}">
      <dgm:prSet/>
      <dgm:spPr/>
      <dgm:t>
        <a:bodyPr/>
        <a:lstStyle/>
        <a:p>
          <a:endParaRPr lang="en-GB"/>
        </a:p>
      </dgm:t>
    </dgm:pt>
    <dgm:pt modelId="{5913E665-84D9-4CAE-AE4F-685A6044628C}" type="sibTrans" cxnId="{8EBFD8DA-3611-47F0-988D-8B2EE7B36671}">
      <dgm:prSet/>
      <dgm:spPr/>
      <dgm:t>
        <a:bodyPr/>
        <a:lstStyle/>
        <a:p>
          <a:endParaRPr lang="en-GB"/>
        </a:p>
      </dgm:t>
    </dgm:pt>
    <dgm:pt modelId="{4E2A9904-80D5-41AC-B157-0EA8B66E6A07}">
      <dgm:prSet custT="1"/>
      <dgm:spPr>
        <a:xfrm>
          <a:off x="0" y="497222"/>
          <a:ext cx="8964488" cy="1190700"/>
        </a:xfrm>
        <a:solidFill>
          <a:srgbClr val="FFFFFF">
            <a:alpha val="90000"/>
            <a:hueOff val="0"/>
            <a:satOff val="0"/>
            <a:lumOff val="0"/>
            <a:alphaOff val="0"/>
          </a:srgbClr>
        </a:solidFill>
        <a:ln w="25400" cap="flat" cmpd="sng" algn="ctr">
          <a:solidFill>
            <a:srgbClr val="005BAB">
              <a:shade val="80000"/>
              <a:hueOff val="0"/>
              <a:satOff val="0"/>
              <a:lumOff val="0"/>
              <a:alphaOff val="0"/>
            </a:srgbClr>
          </a:solidFill>
          <a:prstDash val="solid"/>
        </a:ln>
        <a:effectLst/>
      </dgm:spPr>
      <dgm:t>
        <a:bodyPr/>
        <a:lstStyle/>
        <a:p>
          <a:r>
            <a:rPr lang="en-GB" sz="1600" b="1"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Increasing</a:t>
          </a:r>
          <a:r>
            <a:rPr lang="en-GB" sz="1600"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 in any event: renew </a:t>
          </a:r>
          <a:r>
            <a:rPr lang="en-GB" sz="1600" b="1"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ageing</a:t>
          </a:r>
          <a:r>
            <a:rPr lang="en-GB" sz="1600"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 energy system, </a:t>
          </a:r>
          <a:r>
            <a:rPr lang="en-GB" sz="1600" b="0"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rising</a:t>
          </a:r>
          <a:r>
            <a:rPr lang="en-GB" sz="1600"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 fossil </a:t>
          </a:r>
          <a:r>
            <a:rPr lang="en-GB" sz="1600" b="1"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fuel prices</a:t>
          </a:r>
          <a:r>
            <a:rPr lang="en-GB" sz="1600"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 meeting the climate and energy targets already agreed upon</a:t>
          </a:r>
          <a:endParaRPr lang="en-GB" sz="1600" b="1" noProof="0" dirty="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endParaRPr>
        </a:p>
      </dgm:t>
    </dgm:pt>
    <dgm:pt modelId="{F19E5E52-B1F0-4704-A1F0-7B9395FA6FB2}" type="parTrans" cxnId="{3AB94D79-BAE1-4924-9CD7-BAFF4FBCD2E0}">
      <dgm:prSet/>
      <dgm:spPr/>
      <dgm:t>
        <a:bodyPr/>
        <a:lstStyle/>
        <a:p>
          <a:endParaRPr lang="en-GB"/>
        </a:p>
      </dgm:t>
    </dgm:pt>
    <dgm:pt modelId="{CF89B376-CD48-48FC-A8EA-458A15977634}" type="sibTrans" cxnId="{3AB94D79-BAE1-4924-9CD7-BAFF4FBCD2E0}">
      <dgm:prSet/>
      <dgm:spPr/>
      <dgm:t>
        <a:bodyPr/>
        <a:lstStyle/>
        <a:p>
          <a:endParaRPr lang="en-GB"/>
        </a:p>
      </dgm:t>
    </dgm:pt>
    <dgm:pt modelId="{1089E1A6-1C00-4C75-B3BB-D7EF23FC7B33}">
      <dgm:prSet custT="1"/>
      <dgm:spPr>
        <a:xfrm>
          <a:off x="0" y="2100585"/>
          <a:ext cx="8964488" cy="1190700"/>
        </a:xfrm>
        <a:solidFill>
          <a:srgbClr val="FFFFFF">
            <a:alpha val="90000"/>
            <a:hueOff val="0"/>
            <a:satOff val="0"/>
            <a:lumOff val="0"/>
            <a:alphaOff val="0"/>
          </a:srgbClr>
        </a:solidFill>
        <a:ln w="25400" cap="flat" cmpd="sng" algn="ctr">
          <a:solidFill>
            <a:srgbClr val="005BAB">
              <a:shade val="80000"/>
              <a:hueOff val="416732"/>
              <a:satOff val="-33661"/>
              <a:lumOff val="19163"/>
              <a:alphaOff val="0"/>
            </a:srgbClr>
          </a:solidFill>
          <a:prstDash val="solid"/>
        </a:ln>
        <a:effectLst/>
      </dgm:spPr>
      <dgm:t>
        <a:bodyPr/>
        <a:lstStyle/>
        <a:p>
          <a:r>
            <a:rPr lang="en-GB" sz="1600"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Shift away from </a:t>
          </a:r>
          <a:r>
            <a:rPr lang="en-GB" sz="1600" b="1"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fuel expenditure </a:t>
          </a:r>
          <a:r>
            <a:rPr lang="en-GB" sz="1600"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towards investments, additional </a:t>
          </a:r>
          <a:r>
            <a:rPr lang="en-GB" sz="1600" b="1"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 </a:t>
          </a:r>
          <a:r>
            <a:rPr lang="en-GB" sz="1600" b="1"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sym typeface="Symbol"/>
            </a:rPr>
            <a:t>38 billion </a:t>
          </a:r>
          <a:r>
            <a:rPr lang="en-GB" sz="1600"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sym typeface="Symbol"/>
            </a:rPr>
            <a:t>investment/year 2011-2030 compared to the reference scenario</a:t>
          </a:r>
          <a:endParaRPr lang="en-GB" sz="1600" noProof="0" dirty="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endParaRPr>
        </a:p>
      </dgm:t>
    </dgm:pt>
    <dgm:pt modelId="{4C503B76-BFEE-48B6-AEAA-F8EA406C78F8}" type="parTrans" cxnId="{156386EA-9BC7-4CCF-A22E-8C3C15E363DE}">
      <dgm:prSet/>
      <dgm:spPr/>
      <dgm:t>
        <a:bodyPr/>
        <a:lstStyle/>
        <a:p>
          <a:endParaRPr lang="en-GB"/>
        </a:p>
      </dgm:t>
    </dgm:pt>
    <dgm:pt modelId="{5E6C3AEB-9EA3-4DB2-84B0-8FE48FC01FCF}" type="sibTrans" cxnId="{156386EA-9BC7-4CCF-A22E-8C3C15E363DE}">
      <dgm:prSet/>
      <dgm:spPr/>
      <dgm:t>
        <a:bodyPr/>
        <a:lstStyle/>
        <a:p>
          <a:endParaRPr lang="en-GB"/>
        </a:p>
      </dgm:t>
    </dgm:pt>
    <dgm:pt modelId="{FCDC965D-2BF3-4BEC-95C4-0C711F0E0F9F}">
      <dgm:prSet custT="1"/>
      <dgm:spPr>
        <a:xfrm>
          <a:off x="0" y="3714645"/>
          <a:ext cx="8964488" cy="1190700"/>
        </a:xfrm>
        <a:solidFill>
          <a:srgbClr val="FFFFFF">
            <a:alpha val="90000"/>
            <a:hueOff val="0"/>
            <a:satOff val="0"/>
            <a:lumOff val="0"/>
            <a:alphaOff val="0"/>
          </a:srgbClr>
        </a:solidFill>
        <a:ln w="25400" cap="flat" cmpd="sng" algn="ctr">
          <a:solidFill>
            <a:srgbClr val="005BAB">
              <a:shade val="80000"/>
              <a:hueOff val="833464"/>
              <a:satOff val="-67322"/>
              <a:lumOff val="38325"/>
              <a:alphaOff val="0"/>
            </a:srgbClr>
          </a:solidFill>
          <a:prstDash val="solid"/>
        </a:ln>
        <a:effectLst/>
      </dgm:spPr>
      <dgm:t>
        <a:bodyPr/>
        <a:lstStyle/>
        <a:p>
          <a:r>
            <a:rPr lang="en-GB" sz="1600"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Future discussion will have to be centred on how to ensure an </a:t>
          </a:r>
          <a:r>
            <a:rPr lang="en-GB" sz="1600" b="1"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equitable burden sharing </a:t>
          </a:r>
          <a:r>
            <a:rPr lang="en-GB" sz="1600" noProof="0" dirty="0" smtClean="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rPr>
            <a:t>affordable for all</a:t>
          </a:r>
          <a:endParaRPr lang="en-GB" sz="1600" noProof="0" dirty="0">
            <a:solidFill>
              <a:srgbClr val="000000">
                <a:hueOff val="0"/>
                <a:satOff val="0"/>
                <a:lumOff val="0"/>
                <a:alphaOff val="0"/>
              </a:srgbClr>
            </a:solidFill>
            <a:latin typeface="Verdana" panose="020B0604030504040204" pitchFamily="34" charset="0"/>
            <a:ea typeface="Verdana" panose="020B0604030504040204" pitchFamily="34" charset="0"/>
            <a:cs typeface="Verdana" panose="020B0604030504040204" pitchFamily="34" charset="0"/>
          </a:endParaRPr>
        </a:p>
      </dgm:t>
    </dgm:pt>
    <dgm:pt modelId="{B32BC604-C0DF-4781-9D8A-77CB65DC6837}" type="parTrans" cxnId="{D60A0CAD-A629-4A70-A126-B0408EB8B35F}">
      <dgm:prSet/>
      <dgm:spPr/>
      <dgm:t>
        <a:bodyPr/>
        <a:lstStyle/>
        <a:p>
          <a:endParaRPr lang="en-GB"/>
        </a:p>
      </dgm:t>
    </dgm:pt>
    <dgm:pt modelId="{D5054FE0-C880-4F27-84E8-4E9510639910}" type="sibTrans" cxnId="{D60A0CAD-A629-4A70-A126-B0408EB8B35F}">
      <dgm:prSet/>
      <dgm:spPr/>
      <dgm:t>
        <a:bodyPr/>
        <a:lstStyle/>
        <a:p>
          <a:endParaRPr lang="en-GB"/>
        </a:p>
      </dgm:t>
    </dgm:pt>
    <dgm:pt modelId="{1195CF44-34E7-4833-A694-75C160CCE53F}" type="pres">
      <dgm:prSet presAssocID="{ADF48C39-8CA7-478D-8614-D615251B4315}" presName="linear" presStyleCnt="0">
        <dgm:presLayoutVars>
          <dgm:dir/>
          <dgm:animLvl val="lvl"/>
          <dgm:resizeHandles val="exact"/>
        </dgm:presLayoutVars>
      </dgm:prSet>
      <dgm:spPr/>
      <dgm:t>
        <a:bodyPr/>
        <a:lstStyle/>
        <a:p>
          <a:endParaRPr lang="en-GB"/>
        </a:p>
      </dgm:t>
    </dgm:pt>
    <dgm:pt modelId="{F240D5FC-48C9-4A36-BF62-EE579DA8AAE5}" type="pres">
      <dgm:prSet presAssocID="{D161B8A2-B1B0-4807-8559-299248EA61C0}" presName="parentLin" presStyleCnt="0"/>
      <dgm:spPr/>
    </dgm:pt>
    <dgm:pt modelId="{A00FB0F7-3F3B-4BBD-8F70-0F3C8C29A7DC}" type="pres">
      <dgm:prSet presAssocID="{D161B8A2-B1B0-4807-8559-299248EA61C0}" presName="parentLeftMargin" presStyleLbl="node1" presStyleIdx="0" presStyleCnt="3"/>
      <dgm:spPr>
        <a:prstGeom prst="roundRect">
          <a:avLst/>
        </a:prstGeom>
      </dgm:spPr>
      <dgm:t>
        <a:bodyPr/>
        <a:lstStyle/>
        <a:p>
          <a:endParaRPr lang="en-GB"/>
        </a:p>
      </dgm:t>
    </dgm:pt>
    <dgm:pt modelId="{AC53F33C-B45D-4969-B0D4-723F11059ECE}" type="pres">
      <dgm:prSet presAssocID="{D161B8A2-B1B0-4807-8559-299248EA61C0}" presName="parentText" presStyleLbl="node1" presStyleIdx="0" presStyleCnt="3" custScaleX="142857">
        <dgm:presLayoutVars>
          <dgm:chMax val="0"/>
          <dgm:bulletEnabled val="1"/>
        </dgm:presLayoutVars>
      </dgm:prSet>
      <dgm:spPr/>
      <dgm:t>
        <a:bodyPr/>
        <a:lstStyle/>
        <a:p>
          <a:endParaRPr lang="en-GB"/>
        </a:p>
      </dgm:t>
    </dgm:pt>
    <dgm:pt modelId="{FA241B0A-5CC2-4EB5-98B7-0A32AFAFFB57}" type="pres">
      <dgm:prSet presAssocID="{D161B8A2-B1B0-4807-8559-299248EA61C0}" presName="negativeSpace" presStyleCnt="0"/>
      <dgm:spPr/>
    </dgm:pt>
    <dgm:pt modelId="{0502D3C5-4B5E-4AE7-AA8B-AEDC1662E80A}" type="pres">
      <dgm:prSet presAssocID="{D161B8A2-B1B0-4807-8559-299248EA61C0}" presName="childText" presStyleLbl="conFgAcc1" presStyleIdx="0" presStyleCnt="3" custLinFactNeighborX="2051" custLinFactNeighborY="6547">
        <dgm:presLayoutVars>
          <dgm:bulletEnabled val="1"/>
        </dgm:presLayoutVars>
      </dgm:prSet>
      <dgm:spPr>
        <a:prstGeom prst="rect">
          <a:avLst/>
        </a:prstGeom>
      </dgm:spPr>
      <dgm:t>
        <a:bodyPr/>
        <a:lstStyle/>
        <a:p>
          <a:endParaRPr lang="en-GB"/>
        </a:p>
      </dgm:t>
    </dgm:pt>
    <dgm:pt modelId="{2624F6B6-6A3A-49EE-8C03-A78863EF7FFB}" type="pres">
      <dgm:prSet presAssocID="{52B23110-617D-4E4F-AFB9-3CD55B1623C6}" presName="spaceBetweenRectangles" presStyleCnt="0"/>
      <dgm:spPr/>
    </dgm:pt>
    <dgm:pt modelId="{916347F6-606B-47E2-9870-6A0AF099AD84}" type="pres">
      <dgm:prSet presAssocID="{621E77ED-D963-41A2-9899-72C1C820D380}" presName="parentLin" presStyleCnt="0"/>
      <dgm:spPr/>
    </dgm:pt>
    <dgm:pt modelId="{1E664199-9568-4AA7-96D1-6BCF156F3C00}" type="pres">
      <dgm:prSet presAssocID="{621E77ED-D963-41A2-9899-72C1C820D380}" presName="parentLeftMargin" presStyleLbl="node1" presStyleIdx="0" presStyleCnt="3"/>
      <dgm:spPr>
        <a:prstGeom prst="roundRect">
          <a:avLst/>
        </a:prstGeom>
      </dgm:spPr>
      <dgm:t>
        <a:bodyPr/>
        <a:lstStyle/>
        <a:p>
          <a:endParaRPr lang="en-GB"/>
        </a:p>
      </dgm:t>
    </dgm:pt>
    <dgm:pt modelId="{F74D3B6A-EA2E-49DE-97D9-F3396B2E1EE2}" type="pres">
      <dgm:prSet presAssocID="{621E77ED-D963-41A2-9899-72C1C820D380}" presName="parentText" presStyleLbl="node1" presStyleIdx="1" presStyleCnt="3" custScaleX="142857" custScaleY="99472">
        <dgm:presLayoutVars>
          <dgm:chMax val="0"/>
          <dgm:bulletEnabled val="1"/>
        </dgm:presLayoutVars>
      </dgm:prSet>
      <dgm:spPr/>
      <dgm:t>
        <a:bodyPr/>
        <a:lstStyle/>
        <a:p>
          <a:endParaRPr lang="en-GB"/>
        </a:p>
      </dgm:t>
    </dgm:pt>
    <dgm:pt modelId="{072F2270-43CC-4E83-BB0A-93452DC77225}" type="pres">
      <dgm:prSet presAssocID="{621E77ED-D963-41A2-9899-72C1C820D380}" presName="negativeSpace" presStyleCnt="0"/>
      <dgm:spPr/>
    </dgm:pt>
    <dgm:pt modelId="{75E84BB4-9426-45F4-B587-AA5118B09958}" type="pres">
      <dgm:prSet presAssocID="{621E77ED-D963-41A2-9899-72C1C820D380}" presName="childText" presStyleLbl="conFgAcc1" presStyleIdx="1" presStyleCnt="3">
        <dgm:presLayoutVars>
          <dgm:bulletEnabled val="1"/>
        </dgm:presLayoutVars>
      </dgm:prSet>
      <dgm:spPr>
        <a:prstGeom prst="rect">
          <a:avLst/>
        </a:prstGeom>
      </dgm:spPr>
      <dgm:t>
        <a:bodyPr/>
        <a:lstStyle/>
        <a:p>
          <a:endParaRPr lang="en-GB"/>
        </a:p>
      </dgm:t>
    </dgm:pt>
    <dgm:pt modelId="{0112B41C-C900-4F03-9B5C-5DB2916B81A8}" type="pres">
      <dgm:prSet presAssocID="{1FAFEAA8-15FD-4A80-B26D-4CE897092F2A}" presName="spaceBetweenRectangles" presStyleCnt="0"/>
      <dgm:spPr/>
    </dgm:pt>
    <dgm:pt modelId="{608B2A0E-54BB-4723-B246-AB4E932730E7}" type="pres">
      <dgm:prSet presAssocID="{6C578F65-57E6-41A1-BF82-942B7BF176A0}" presName="parentLin" presStyleCnt="0"/>
      <dgm:spPr/>
    </dgm:pt>
    <dgm:pt modelId="{24088B29-A893-4CAE-ABCB-6C61ACFD8121}" type="pres">
      <dgm:prSet presAssocID="{6C578F65-57E6-41A1-BF82-942B7BF176A0}" presName="parentLeftMargin" presStyleLbl="node1" presStyleIdx="1" presStyleCnt="3"/>
      <dgm:spPr>
        <a:prstGeom prst="roundRect">
          <a:avLst/>
        </a:prstGeom>
      </dgm:spPr>
      <dgm:t>
        <a:bodyPr/>
        <a:lstStyle/>
        <a:p>
          <a:endParaRPr lang="en-GB"/>
        </a:p>
      </dgm:t>
    </dgm:pt>
    <dgm:pt modelId="{8D5984E9-EA4B-43F9-8C9C-5B0CF48C4234}" type="pres">
      <dgm:prSet presAssocID="{6C578F65-57E6-41A1-BF82-942B7BF176A0}" presName="parentText" presStyleLbl="node1" presStyleIdx="2" presStyleCnt="3" custScaleX="142857" custLinFactNeighborX="515" custLinFactNeighborY="124">
        <dgm:presLayoutVars>
          <dgm:chMax val="0"/>
          <dgm:bulletEnabled val="1"/>
        </dgm:presLayoutVars>
      </dgm:prSet>
      <dgm:spPr/>
      <dgm:t>
        <a:bodyPr/>
        <a:lstStyle/>
        <a:p>
          <a:endParaRPr lang="en-GB"/>
        </a:p>
      </dgm:t>
    </dgm:pt>
    <dgm:pt modelId="{FF7001D2-5730-4AFB-8A94-EDB8AE6E64D6}" type="pres">
      <dgm:prSet presAssocID="{6C578F65-57E6-41A1-BF82-942B7BF176A0}" presName="negativeSpace" presStyleCnt="0"/>
      <dgm:spPr/>
    </dgm:pt>
    <dgm:pt modelId="{23F8A7F1-FB5C-4C75-8817-9411D1B6DFF1}" type="pres">
      <dgm:prSet presAssocID="{6C578F65-57E6-41A1-BF82-942B7BF176A0}" presName="childText" presStyleLbl="conFgAcc1" presStyleIdx="2" presStyleCnt="3">
        <dgm:presLayoutVars>
          <dgm:bulletEnabled val="1"/>
        </dgm:presLayoutVars>
      </dgm:prSet>
      <dgm:spPr>
        <a:prstGeom prst="rect">
          <a:avLst/>
        </a:prstGeom>
      </dgm:spPr>
      <dgm:t>
        <a:bodyPr/>
        <a:lstStyle/>
        <a:p>
          <a:endParaRPr lang="en-GB"/>
        </a:p>
      </dgm:t>
    </dgm:pt>
  </dgm:ptLst>
  <dgm:cxnLst>
    <dgm:cxn modelId="{D60A0CAD-A629-4A70-A126-B0408EB8B35F}" srcId="{6C578F65-57E6-41A1-BF82-942B7BF176A0}" destId="{FCDC965D-2BF3-4BEC-95C4-0C711F0E0F9F}" srcOrd="0" destOrd="0" parTransId="{B32BC604-C0DF-4781-9D8A-77CB65DC6837}" sibTransId="{D5054FE0-C880-4F27-84E8-4E9510639910}"/>
    <dgm:cxn modelId="{8D8650DF-8AFA-4061-AD9B-C17BF0599E96}" type="presOf" srcId="{D161B8A2-B1B0-4807-8559-299248EA61C0}" destId="{AC53F33C-B45D-4969-B0D4-723F11059ECE}" srcOrd="1" destOrd="0" presId="urn:microsoft.com/office/officeart/2005/8/layout/list1"/>
    <dgm:cxn modelId="{156386EA-9BC7-4CCF-A22E-8C3C15E363DE}" srcId="{621E77ED-D963-41A2-9899-72C1C820D380}" destId="{1089E1A6-1C00-4C75-B3BB-D7EF23FC7B33}" srcOrd="0" destOrd="0" parTransId="{4C503B76-BFEE-48B6-AEAA-F8EA406C78F8}" sibTransId="{5E6C3AEB-9EA3-4DB2-84B0-8FE48FC01FCF}"/>
    <dgm:cxn modelId="{8EBFD8DA-3611-47F0-988D-8B2EE7B36671}" srcId="{ADF48C39-8CA7-478D-8614-D615251B4315}" destId="{6C578F65-57E6-41A1-BF82-942B7BF176A0}" srcOrd="2" destOrd="0" parTransId="{E47B5A74-EF27-464E-B5DF-17E90E10D457}" sibTransId="{5913E665-84D9-4CAE-AE4F-685A6044628C}"/>
    <dgm:cxn modelId="{3AB94D79-BAE1-4924-9CD7-BAFF4FBCD2E0}" srcId="{D161B8A2-B1B0-4807-8559-299248EA61C0}" destId="{4E2A9904-80D5-41AC-B157-0EA8B66E6A07}" srcOrd="0" destOrd="0" parTransId="{F19E5E52-B1F0-4704-A1F0-7B9395FA6FB2}" sibTransId="{CF89B376-CD48-48FC-A8EA-458A15977634}"/>
    <dgm:cxn modelId="{DCC1601E-FB19-46E5-99C2-74B11046ACC5}" type="presOf" srcId="{6C578F65-57E6-41A1-BF82-942B7BF176A0}" destId="{8D5984E9-EA4B-43F9-8C9C-5B0CF48C4234}" srcOrd="1" destOrd="0" presId="urn:microsoft.com/office/officeart/2005/8/layout/list1"/>
    <dgm:cxn modelId="{D7BDFD55-3ECA-4290-9CDC-0045C6E685B4}" srcId="{ADF48C39-8CA7-478D-8614-D615251B4315}" destId="{D161B8A2-B1B0-4807-8559-299248EA61C0}" srcOrd="0" destOrd="0" parTransId="{F806102F-CA49-44AF-A034-EAFFEB780D3C}" sibTransId="{52B23110-617D-4E4F-AFB9-3CD55B1623C6}"/>
    <dgm:cxn modelId="{AA6DCD5E-5DE0-459F-B154-BD52141A4DFD}" type="presOf" srcId="{D161B8A2-B1B0-4807-8559-299248EA61C0}" destId="{A00FB0F7-3F3B-4BBD-8F70-0F3C8C29A7DC}" srcOrd="0" destOrd="0" presId="urn:microsoft.com/office/officeart/2005/8/layout/list1"/>
    <dgm:cxn modelId="{0773E5C3-0BB5-4ECB-886A-16257A2295ED}" type="presOf" srcId="{ADF48C39-8CA7-478D-8614-D615251B4315}" destId="{1195CF44-34E7-4833-A694-75C160CCE53F}" srcOrd="0" destOrd="0" presId="urn:microsoft.com/office/officeart/2005/8/layout/list1"/>
    <dgm:cxn modelId="{5A83314D-D52D-4F25-A87B-50EDC500616B}" type="presOf" srcId="{621E77ED-D963-41A2-9899-72C1C820D380}" destId="{1E664199-9568-4AA7-96D1-6BCF156F3C00}" srcOrd="0" destOrd="0" presId="urn:microsoft.com/office/officeart/2005/8/layout/list1"/>
    <dgm:cxn modelId="{EB9B823A-6B75-4AF1-8A3B-7829222AD182}" type="presOf" srcId="{FCDC965D-2BF3-4BEC-95C4-0C711F0E0F9F}" destId="{23F8A7F1-FB5C-4C75-8817-9411D1B6DFF1}" srcOrd="0" destOrd="0" presId="urn:microsoft.com/office/officeart/2005/8/layout/list1"/>
    <dgm:cxn modelId="{CB9C36F0-6CA8-400D-8197-E5B7443820C3}" type="presOf" srcId="{6C578F65-57E6-41A1-BF82-942B7BF176A0}" destId="{24088B29-A893-4CAE-ABCB-6C61ACFD8121}" srcOrd="0" destOrd="0" presId="urn:microsoft.com/office/officeart/2005/8/layout/list1"/>
    <dgm:cxn modelId="{4EC33233-26BF-4D10-8CCB-7D50E3E2F9FA}" srcId="{ADF48C39-8CA7-478D-8614-D615251B4315}" destId="{621E77ED-D963-41A2-9899-72C1C820D380}" srcOrd="1" destOrd="0" parTransId="{F9784817-2B93-4570-AA34-233A11C60B89}" sibTransId="{1FAFEAA8-15FD-4A80-B26D-4CE897092F2A}"/>
    <dgm:cxn modelId="{818E257A-3647-4A1D-8008-53AA04571DCF}" type="presOf" srcId="{4E2A9904-80D5-41AC-B157-0EA8B66E6A07}" destId="{0502D3C5-4B5E-4AE7-AA8B-AEDC1662E80A}" srcOrd="0" destOrd="0" presId="urn:microsoft.com/office/officeart/2005/8/layout/list1"/>
    <dgm:cxn modelId="{23F9CB38-430B-4A3E-8169-920F93F5D9D6}" type="presOf" srcId="{621E77ED-D963-41A2-9899-72C1C820D380}" destId="{F74D3B6A-EA2E-49DE-97D9-F3396B2E1EE2}" srcOrd="1" destOrd="0" presId="urn:microsoft.com/office/officeart/2005/8/layout/list1"/>
    <dgm:cxn modelId="{6EDB3C0C-5BD7-47BC-A47A-0C4FA50BF8DD}" type="presOf" srcId="{1089E1A6-1C00-4C75-B3BB-D7EF23FC7B33}" destId="{75E84BB4-9426-45F4-B587-AA5118B09958}" srcOrd="0" destOrd="0" presId="urn:microsoft.com/office/officeart/2005/8/layout/list1"/>
    <dgm:cxn modelId="{70973149-DFE2-489D-BD56-09D3BEB27D4A}" type="presParOf" srcId="{1195CF44-34E7-4833-A694-75C160CCE53F}" destId="{F240D5FC-48C9-4A36-BF62-EE579DA8AAE5}" srcOrd="0" destOrd="0" presId="urn:microsoft.com/office/officeart/2005/8/layout/list1"/>
    <dgm:cxn modelId="{AD550634-EDF3-404E-A39E-DD330CFB5FC6}" type="presParOf" srcId="{F240D5FC-48C9-4A36-BF62-EE579DA8AAE5}" destId="{A00FB0F7-3F3B-4BBD-8F70-0F3C8C29A7DC}" srcOrd="0" destOrd="0" presId="urn:microsoft.com/office/officeart/2005/8/layout/list1"/>
    <dgm:cxn modelId="{6A48E9C2-9356-4A08-96AD-E6FBAF13E067}" type="presParOf" srcId="{F240D5FC-48C9-4A36-BF62-EE579DA8AAE5}" destId="{AC53F33C-B45D-4969-B0D4-723F11059ECE}" srcOrd="1" destOrd="0" presId="urn:microsoft.com/office/officeart/2005/8/layout/list1"/>
    <dgm:cxn modelId="{56950261-F287-413C-AAB9-76CB97AD91E9}" type="presParOf" srcId="{1195CF44-34E7-4833-A694-75C160CCE53F}" destId="{FA241B0A-5CC2-4EB5-98B7-0A32AFAFFB57}" srcOrd="1" destOrd="0" presId="urn:microsoft.com/office/officeart/2005/8/layout/list1"/>
    <dgm:cxn modelId="{6E4D5F99-CC4A-4642-9EC1-F3B711FC448F}" type="presParOf" srcId="{1195CF44-34E7-4833-A694-75C160CCE53F}" destId="{0502D3C5-4B5E-4AE7-AA8B-AEDC1662E80A}" srcOrd="2" destOrd="0" presId="urn:microsoft.com/office/officeart/2005/8/layout/list1"/>
    <dgm:cxn modelId="{B43F5BA5-A2E4-4739-A561-400C10235A37}" type="presParOf" srcId="{1195CF44-34E7-4833-A694-75C160CCE53F}" destId="{2624F6B6-6A3A-49EE-8C03-A78863EF7FFB}" srcOrd="3" destOrd="0" presId="urn:microsoft.com/office/officeart/2005/8/layout/list1"/>
    <dgm:cxn modelId="{62386597-6121-4F70-879B-62FD3C0B98BB}" type="presParOf" srcId="{1195CF44-34E7-4833-A694-75C160CCE53F}" destId="{916347F6-606B-47E2-9870-6A0AF099AD84}" srcOrd="4" destOrd="0" presId="urn:microsoft.com/office/officeart/2005/8/layout/list1"/>
    <dgm:cxn modelId="{6F62F214-B439-447D-AB68-F92D86C9EC5D}" type="presParOf" srcId="{916347F6-606B-47E2-9870-6A0AF099AD84}" destId="{1E664199-9568-4AA7-96D1-6BCF156F3C00}" srcOrd="0" destOrd="0" presId="urn:microsoft.com/office/officeart/2005/8/layout/list1"/>
    <dgm:cxn modelId="{838B52F0-0D71-4A3D-8057-93A49074F72B}" type="presParOf" srcId="{916347F6-606B-47E2-9870-6A0AF099AD84}" destId="{F74D3B6A-EA2E-49DE-97D9-F3396B2E1EE2}" srcOrd="1" destOrd="0" presId="urn:microsoft.com/office/officeart/2005/8/layout/list1"/>
    <dgm:cxn modelId="{F65FED1E-B798-4BEA-A599-C8B1DB77D3C0}" type="presParOf" srcId="{1195CF44-34E7-4833-A694-75C160CCE53F}" destId="{072F2270-43CC-4E83-BB0A-93452DC77225}" srcOrd="5" destOrd="0" presId="urn:microsoft.com/office/officeart/2005/8/layout/list1"/>
    <dgm:cxn modelId="{56B932B2-6F54-4D7A-B456-878B5FBD84AD}" type="presParOf" srcId="{1195CF44-34E7-4833-A694-75C160CCE53F}" destId="{75E84BB4-9426-45F4-B587-AA5118B09958}" srcOrd="6" destOrd="0" presId="urn:microsoft.com/office/officeart/2005/8/layout/list1"/>
    <dgm:cxn modelId="{7745D7AA-3D92-41A1-8133-BD7709F8757F}" type="presParOf" srcId="{1195CF44-34E7-4833-A694-75C160CCE53F}" destId="{0112B41C-C900-4F03-9B5C-5DB2916B81A8}" srcOrd="7" destOrd="0" presId="urn:microsoft.com/office/officeart/2005/8/layout/list1"/>
    <dgm:cxn modelId="{DEFB2669-93EF-404E-BC95-77AC56BF4374}" type="presParOf" srcId="{1195CF44-34E7-4833-A694-75C160CCE53F}" destId="{608B2A0E-54BB-4723-B246-AB4E932730E7}" srcOrd="8" destOrd="0" presId="urn:microsoft.com/office/officeart/2005/8/layout/list1"/>
    <dgm:cxn modelId="{9FD79A8B-47E6-47FF-B670-54AA74729910}" type="presParOf" srcId="{608B2A0E-54BB-4723-B246-AB4E932730E7}" destId="{24088B29-A893-4CAE-ABCB-6C61ACFD8121}" srcOrd="0" destOrd="0" presId="urn:microsoft.com/office/officeart/2005/8/layout/list1"/>
    <dgm:cxn modelId="{9D0A9792-D166-4E34-9C5A-F17012FCF79F}" type="presParOf" srcId="{608B2A0E-54BB-4723-B246-AB4E932730E7}" destId="{8D5984E9-EA4B-43F9-8C9C-5B0CF48C4234}" srcOrd="1" destOrd="0" presId="urn:microsoft.com/office/officeart/2005/8/layout/list1"/>
    <dgm:cxn modelId="{85128147-B104-4530-88CA-66AB7CD3F5F2}" type="presParOf" srcId="{1195CF44-34E7-4833-A694-75C160CCE53F}" destId="{FF7001D2-5730-4AFB-8A94-EDB8AE6E64D6}" srcOrd="9" destOrd="0" presId="urn:microsoft.com/office/officeart/2005/8/layout/list1"/>
    <dgm:cxn modelId="{034372E1-1002-4934-A107-0B2C5A465D81}" type="presParOf" srcId="{1195CF44-34E7-4833-A694-75C160CCE53F}" destId="{23F8A7F1-FB5C-4C75-8817-9411D1B6DFF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B7A24-A735-4F35-A9CA-8A92D66F3B20}">
      <dsp:nvSpPr>
        <dsp:cNvPr id="0" name=""/>
        <dsp:cNvSpPr/>
      </dsp:nvSpPr>
      <dsp:spPr>
        <a:xfrm>
          <a:off x="0" y="1141665"/>
          <a:ext cx="8064896" cy="637875"/>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625926" tIns="312420" rIns="625926"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noProof="0" dirty="0" smtClean="0"/>
            <a:t>Between</a:t>
          </a:r>
          <a:r>
            <a:rPr lang="fr-BE" sz="1500" kern="1200" dirty="0" smtClean="0"/>
            <a:t> 35% and 45%</a:t>
          </a:r>
          <a:endParaRPr lang="en-GB" sz="1500" kern="1200" dirty="0"/>
        </a:p>
      </dsp:txBody>
      <dsp:txXfrm>
        <a:off x="0" y="1141665"/>
        <a:ext cx="8064896" cy="637875"/>
      </dsp:txXfrm>
    </dsp:sp>
    <dsp:sp modelId="{43DEA35E-4B9B-484F-824F-ED334D1EA4DD}">
      <dsp:nvSpPr>
        <dsp:cNvPr id="0" name=""/>
        <dsp:cNvSpPr/>
      </dsp:nvSpPr>
      <dsp:spPr>
        <a:xfrm>
          <a:off x="403244" y="920265"/>
          <a:ext cx="5645427" cy="442800"/>
        </a:xfrm>
        <a:prstGeom prst="round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666750">
            <a:lnSpc>
              <a:spcPct val="90000"/>
            </a:lnSpc>
            <a:spcBef>
              <a:spcPct val="0"/>
            </a:spcBef>
            <a:spcAft>
              <a:spcPct val="35000"/>
            </a:spcAft>
          </a:pPr>
          <a:r>
            <a:rPr lang="fr-BE" sz="1500" kern="1200" dirty="0" smtClean="0"/>
            <a:t>GHG </a:t>
          </a:r>
          <a:r>
            <a:rPr lang="fr-BE" sz="1500" kern="1200" dirty="0" err="1" smtClean="0"/>
            <a:t>target</a:t>
          </a:r>
          <a:endParaRPr lang="en-GB" sz="1500" kern="1200" dirty="0"/>
        </a:p>
      </dsp:txBody>
      <dsp:txXfrm>
        <a:off x="424860" y="941881"/>
        <a:ext cx="5602195" cy="399568"/>
      </dsp:txXfrm>
    </dsp:sp>
    <dsp:sp modelId="{1981E883-FF76-4E1E-92D6-533ADDC464A3}">
      <dsp:nvSpPr>
        <dsp:cNvPr id="0" name=""/>
        <dsp:cNvSpPr/>
      </dsp:nvSpPr>
      <dsp:spPr>
        <a:xfrm>
          <a:off x="0" y="2081940"/>
          <a:ext cx="8064896" cy="637875"/>
        </a:xfrm>
        <a:prstGeom prst="rect">
          <a:avLst/>
        </a:prstGeom>
        <a:solidFill>
          <a:schemeClr val="lt1">
            <a:alpha val="90000"/>
            <a:hueOff val="0"/>
            <a:satOff val="0"/>
            <a:lumOff val="0"/>
            <a:alphaOff val="0"/>
          </a:schemeClr>
        </a:solidFill>
        <a:ln w="9525" cap="flat" cmpd="sng" algn="ctr">
          <a:solidFill>
            <a:schemeClr val="accent2">
              <a:shade val="80000"/>
              <a:hueOff val="277821"/>
              <a:satOff val="-22441"/>
              <a:lumOff val="12775"/>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625926" tIns="312420" rIns="625926" bIns="106680" numCol="1" spcCol="1270" anchor="t" anchorCtr="0">
          <a:noAutofit/>
        </a:bodyPr>
        <a:lstStyle/>
        <a:p>
          <a:pPr marL="114300" lvl="1" indent="-114300" algn="l" defTabSz="666750">
            <a:lnSpc>
              <a:spcPct val="90000"/>
            </a:lnSpc>
            <a:spcBef>
              <a:spcPct val="0"/>
            </a:spcBef>
            <a:spcAft>
              <a:spcPct val="15000"/>
            </a:spcAft>
            <a:buChar char="••"/>
          </a:pPr>
          <a:r>
            <a:rPr lang="fr-BE" sz="1500" kern="1200" dirty="0" smtClean="0"/>
            <a:t>Up to 35%</a:t>
          </a:r>
          <a:endParaRPr lang="en-GB" sz="1500" kern="1200" dirty="0"/>
        </a:p>
      </dsp:txBody>
      <dsp:txXfrm>
        <a:off x="0" y="2081940"/>
        <a:ext cx="8064896" cy="637875"/>
      </dsp:txXfrm>
    </dsp:sp>
    <dsp:sp modelId="{5D44903F-5211-45B0-9B9F-E71AC1EB3773}">
      <dsp:nvSpPr>
        <dsp:cNvPr id="0" name=""/>
        <dsp:cNvSpPr/>
      </dsp:nvSpPr>
      <dsp:spPr>
        <a:xfrm>
          <a:off x="403244" y="1860540"/>
          <a:ext cx="5645427" cy="442800"/>
        </a:xfrm>
        <a:prstGeom prst="roundRect">
          <a:avLst/>
        </a:prstGeom>
        <a:solidFill>
          <a:schemeClr val="accent2">
            <a:shade val="80000"/>
            <a:hueOff val="277821"/>
            <a:satOff val="-22441"/>
            <a:lumOff val="12775"/>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666750">
            <a:lnSpc>
              <a:spcPct val="90000"/>
            </a:lnSpc>
            <a:spcBef>
              <a:spcPct val="0"/>
            </a:spcBef>
            <a:spcAft>
              <a:spcPct val="35000"/>
            </a:spcAft>
          </a:pPr>
          <a:r>
            <a:rPr lang="fr-BE" sz="1500" kern="1200" dirty="0" smtClean="0"/>
            <a:t>RES </a:t>
          </a:r>
          <a:r>
            <a:rPr lang="en-GB" sz="1500" kern="1200" noProof="0" dirty="0" smtClean="0"/>
            <a:t>target</a:t>
          </a:r>
          <a:endParaRPr lang="en-GB" sz="1500" kern="1200" noProof="0" dirty="0"/>
        </a:p>
      </dsp:txBody>
      <dsp:txXfrm>
        <a:off x="424860" y="1882156"/>
        <a:ext cx="5602195" cy="399568"/>
      </dsp:txXfrm>
    </dsp:sp>
    <dsp:sp modelId="{FC29E46B-D79E-459E-A8B5-A57B8426DAA6}">
      <dsp:nvSpPr>
        <dsp:cNvPr id="0" name=""/>
        <dsp:cNvSpPr/>
      </dsp:nvSpPr>
      <dsp:spPr>
        <a:xfrm>
          <a:off x="0" y="3022215"/>
          <a:ext cx="8064896" cy="850500"/>
        </a:xfrm>
        <a:prstGeom prst="rect">
          <a:avLst/>
        </a:prstGeom>
        <a:solidFill>
          <a:schemeClr val="lt1">
            <a:alpha val="90000"/>
            <a:hueOff val="0"/>
            <a:satOff val="0"/>
            <a:lumOff val="0"/>
            <a:alphaOff val="0"/>
          </a:schemeClr>
        </a:solidFill>
        <a:ln w="9525" cap="flat" cmpd="sng" algn="ctr">
          <a:solidFill>
            <a:schemeClr val="accent2">
              <a:shade val="80000"/>
              <a:hueOff val="555643"/>
              <a:satOff val="-44881"/>
              <a:lumOff val="2555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625926" tIns="312420" rIns="625926"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Moderate, ambitious and very ambitious energy efficiency policies</a:t>
          </a:r>
          <a:endParaRPr lang="en-GB" sz="1500" kern="1200" dirty="0"/>
        </a:p>
      </dsp:txBody>
      <dsp:txXfrm>
        <a:off x="0" y="3022215"/>
        <a:ext cx="8064896" cy="850500"/>
      </dsp:txXfrm>
    </dsp:sp>
    <dsp:sp modelId="{EF438CC2-E503-43F5-880E-93FCE5EA4B06}">
      <dsp:nvSpPr>
        <dsp:cNvPr id="0" name=""/>
        <dsp:cNvSpPr/>
      </dsp:nvSpPr>
      <dsp:spPr>
        <a:xfrm>
          <a:off x="403244" y="2800815"/>
          <a:ext cx="5645427" cy="442800"/>
        </a:xfrm>
        <a:prstGeom prst="roundRect">
          <a:avLst/>
        </a:prstGeom>
        <a:solidFill>
          <a:schemeClr val="accent2">
            <a:shade val="80000"/>
            <a:hueOff val="555643"/>
            <a:satOff val="-44881"/>
            <a:lumOff val="2555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666750">
            <a:lnSpc>
              <a:spcPct val="90000"/>
            </a:lnSpc>
            <a:spcBef>
              <a:spcPct val="0"/>
            </a:spcBef>
            <a:spcAft>
              <a:spcPct val="35000"/>
            </a:spcAft>
          </a:pPr>
          <a:r>
            <a:rPr lang="fr-BE" sz="1500" kern="1200" dirty="0" smtClean="0"/>
            <a:t>EE</a:t>
          </a:r>
          <a:endParaRPr lang="en-GB" sz="1500" kern="1200" dirty="0"/>
        </a:p>
      </dsp:txBody>
      <dsp:txXfrm>
        <a:off x="424860" y="2822431"/>
        <a:ext cx="5602195" cy="399568"/>
      </dsp:txXfrm>
    </dsp:sp>
    <dsp:sp modelId="{B04CB592-1C54-444D-B28C-2CE3A7F2726E}">
      <dsp:nvSpPr>
        <dsp:cNvPr id="0" name=""/>
        <dsp:cNvSpPr/>
      </dsp:nvSpPr>
      <dsp:spPr>
        <a:xfrm>
          <a:off x="0" y="4175115"/>
          <a:ext cx="8064896" cy="637875"/>
        </a:xfrm>
        <a:prstGeom prst="rect">
          <a:avLst/>
        </a:prstGeom>
        <a:solidFill>
          <a:schemeClr val="lt1">
            <a:alpha val="90000"/>
            <a:hueOff val="0"/>
            <a:satOff val="0"/>
            <a:lumOff val="0"/>
            <a:alphaOff val="0"/>
          </a:schemeClr>
        </a:solidFill>
        <a:ln w="9525" cap="flat" cmpd="sng" algn="ctr">
          <a:solidFill>
            <a:schemeClr val="accent2">
              <a:shade val="80000"/>
              <a:hueOff val="833464"/>
              <a:satOff val="-67322"/>
              <a:lumOff val="38325"/>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625926" tIns="312420" rIns="625926"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smtClean="0">
              <a:effectLst/>
              <a:latin typeface="Arial" charset="0"/>
              <a:ea typeface="+mn-ea"/>
              <a:cs typeface="+mn-cs"/>
            </a:rPr>
            <a:t>competitiveness and security of supply </a:t>
          </a:r>
          <a:endParaRPr lang="en-GB" sz="1500" kern="1200"/>
        </a:p>
      </dsp:txBody>
      <dsp:txXfrm>
        <a:off x="0" y="4175115"/>
        <a:ext cx="8064896" cy="637875"/>
      </dsp:txXfrm>
    </dsp:sp>
    <dsp:sp modelId="{96B654BC-E187-4A68-B569-E7E668C3224C}">
      <dsp:nvSpPr>
        <dsp:cNvPr id="0" name=""/>
        <dsp:cNvSpPr/>
      </dsp:nvSpPr>
      <dsp:spPr>
        <a:xfrm>
          <a:off x="432048" y="3973800"/>
          <a:ext cx="5645427" cy="442800"/>
        </a:xfrm>
        <a:prstGeom prst="roundRect">
          <a:avLst/>
        </a:prstGeom>
        <a:solidFill>
          <a:schemeClr val="accent2">
            <a:shade val="80000"/>
            <a:hueOff val="833464"/>
            <a:satOff val="-67322"/>
            <a:lumOff val="38325"/>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666750">
            <a:lnSpc>
              <a:spcPct val="90000"/>
            </a:lnSpc>
            <a:spcBef>
              <a:spcPct val="0"/>
            </a:spcBef>
            <a:spcAft>
              <a:spcPct val="35000"/>
            </a:spcAft>
          </a:pPr>
          <a:r>
            <a:rPr lang="en-GB" sz="1500" kern="1200" noProof="0" dirty="0" smtClean="0"/>
            <a:t>Additional</a:t>
          </a:r>
          <a:r>
            <a:rPr lang="fr-BE" sz="1500" kern="1200" dirty="0" smtClean="0"/>
            <a:t> </a:t>
          </a:r>
          <a:r>
            <a:rPr lang="en-GB" sz="1500" kern="1200" dirty="0" smtClean="0"/>
            <a:t>indicators / aspirational objectives</a:t>
          </a:r>
          <a:endParaRPr lang="en-GB" sz="1500" kern="1200" dirty="0"/>
        </a:p>
      </dsp:txBody>
      <dsp:txXfrm>
        <a:off x="453664" y="3995416"/>
        <a:ext cx="5602195"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0" tIns="45785" rIns="91570" bIns="45785" numCol="1" anchor="t" anchorCtr="0" compatLnSpc="1">
            <a:prstTxWarp prst="textNoShape">
              <a:avLst/>
            </a:prstTxWarp>
          </a:bodyPr>
          <a:lstStyle>
            <a:lvl1pPr>
              <a:defRPr sz="1200">
                <a:latin typeface="Arial" charset="0"/>
              </a:defRPr>
            </a:lvl1pPr>
          </a:lstStyle>
          <a:p>
            <a:pPr>
              <a:defRPr/>
            </a:pPr>
            <a:endParaRPr lang="fr-FR" dirty="0"/>
          </a:p>
        </p:txBody>
      </p:sp>
      <p:sp>
        <p:nvSpPr>
          <p:cNvPr id="49155" name="Rectangle 3"/>
          <p:cNvSpPr>
            <a:spLocks noGrp="1" noChangeArrowheads="1"/>
          </p:cNvSpPr>
          <p:nvPr>
            <p:ph type="dt" sz="quarter" idx="1"/>
          </p:nvPr>
        </p:nvSpPr>
        <p:spPr bwMode="auto">
          <a:xfrm>
            <a:off x="3854184" y="0"/>
            <a:ext cx="2949841" cy="497762"/>
          </a:xfrm>
          <a:prstGeom prst="rect">
            <a:avLst/>
          </a:prstGeom>
          <a:noFill/>
          <a:ln w="9525">
            <a:noFill/>
            <a:miter lim="800000"/>
            <a:headEnd/>
            <a:tailEnd/>
          </a:ln>
          <a:effectLst/>
        </p:spPr>
        <p:txBody>
          <a:bodyPr vert="horz" wrap="square" lIns="91570" tIns="45785" rIns="91570" bIns="45785" numCol="1" anchor="t" anchorCtr="0" compatLnSpc="1">
            <a:prstTxWarp prst="textNoShape">
              <a:avLst/>
            </a:prstTxWarp>
          </a:bodyPr>
          <a:lstStyle>
            <a:lvl1pPr algn="r">
              <a:defRPr sz="1200">
                <a:latin typeface="Arial" charset="0"/>
              </a:defRPr>
            </a:lvl1pPr>
          </a:lstStyle>
          <a:p>
            <a:pPr>
              <a:defRPr/>
            </a:pPr>
            <a:fld id="{7287E0CE-11B5-407A-B4C6-F3469353232C}" type="datetimeFigureOut">
              <a:rPr lang="fr-FR"/>
              <a:pPr>
                <a:defRPr/>
              </a:pPr>
              <a:t>29/04/2014</a:t>
            </a:fld>
            <a:endParaRPr lang="fr-FR" dirty="0"/>
          </a:p>
        </p:txBody>
      </p:sp>
      <p:sp>
        <p:nvSpPr>
          <p:cNvPr id="49156" name="Rectangle 4"/>
          <p:cNvSpPr>
            <a:spLocks noGrp="1" noChangeArrowheads="1"/>
          </p:cNvSpPr>
          <p:nvPr>
            <p:ph type="ftr" sz="quarter" idx="2"/>
          </p:nvPr>
        </p:nvSpPr>
        <p:spPr bwMode="auto">
          <a:xfrm>
            <a:off x="0" y="9444749"/>
            <a:ext cx="2949841" cy="497761"/>
          </a:xfrm>
          <a:prstGeom prst="rect">
            <a:avLst/>
          </a:prstGeom>
          <a:noFill/>
          <a:ln w="9525">
            <a:noFill/>
            <a:miter lim="800000"/>
            <a:headEnd/>
            <a:tailEnd/>
          </a:ln>
          <a:effectLst/>
        </p:spPr>
        <p:txBody>
          <a:bodyPr vert="horz" wrap="square" lIns="91570" tIns="45785" rIns="91570" bIns="45785" numCol="1" anchor="b" anchorCtr="0" compatLnSpc="1">
            <a:prstTxWarp prst="textNoShape">
              <a:avLst/>
            </a:prstTxWarp>
          </a:bodyPr>
          <a:lstStyle>
            <a:lvl1pPr>
              <a:defRPr sz="1200">
                <a:latin typeface="Arial" charset="0"/>
              </a:defRPr>
            </a:lvl1pPr>
          </a:lstStyle>
          <a:p>
            <a:pPr>
              <a:defRPr/>
            </a:pPr>
            <a:endParaRPr lang="fr-FR" dirty="0"/>
          </a:p>
        </p:txBody>
      </p:sp>
      <p:sp>
        <p:nvSpPr>
          <p:cNvPr id="49157" name="Rectangle 5"/>
          <p:cNvSpPr>
            <a:spLocks noGrp="1" noChangeArrowheads="1"/>
          </p:cNvSpPr>
          <p:nvPr>
            <p:ph type="sldNum" sz="quarter" idx="3"/>
          </p:nvPr>
        </p:nvSpPr>
        <p:spPr bwMode="auto">
          <a:xfrm>
            <a:off x="3854184" y="9444749"/>
            <a:ext cx="2949841" cy="497761"/>
          </a:xfrm>
          <a:prstGeom prst="rect">
            <a:avLst/>
          </a:prstGeom>
          <a:noFill/>
          <a:ln w="9525">
            <a:noFill/>
            <a:miter lim="800000"/>
            <a:headEnd/>
            <a:tailEnd/>
          </a:ln>
          <a:effectLst/>
        </p:spPr>
        <p:txBody>
          <a:bodyPr vert="horz" wrap="square" lIns="91570" tIns="45785" rIns="91570" bIns="45785" numCol="1" anchor="b" anchorCtr="0" compatLnSpc="1">
            <a:prstTxWarp prst="textNoShape">
              <a:avLst/>
            </a:prstTxWarp>
          </a:bodyPr>
          <a:lstStyle>
            <a:lvl1pPr algn="r">
              <a:defRPr sz="1200">
                <a:latin typeface="Arial" charset="0"/>
              </a:defRPr>
            </a:lvl1pPr>
          </a:lstStyle>
          <a:p>
            <a:pPr>
              <a:defRPr/>
            </a:pPr>
            <a:fld id="{8199A228-08FA-4106-A920-2F1DC4639D2D}" type="slidenum">
              <a:rPr lang="fr-FR"/>
              <a:pPr>
                <a:defRPr/>
              </a:pPr>
              <a:t>‹#›</a:t>
            </a:fld>
            <a:endParaRPr lang="fr-FR" dirty="0"/>
          </a:p>
        </p:txBody>
      </p:sp>
    </p:spTree>
    <p:extLst>
      <p:ext uri="{BB962C8B-B14F-4D97-AF65-F5344CB8AC3E}">
        <p14:creationId xmlns:p14="http://schemas.microsoft.com/office/powerpoint/2010/main" val="3395173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841" cy="497762"/>
          </a:xfrm>
          <a:prstGeom prst="rect">
            <a:avLst/>
          </a:prstGeom>
        </p:spPr>
        <p:txBody>
          <a:bodyPr vert="horz" wrap="square" lIns="91570" tIns="45785" rIns="91570" bIns="45785" numCol="1" anchor="t" anchorCtr="0" compatLnSpc="1">
            <a:prstTxWarp prst="textNoShape">
              <a:avLst/>
            </a:prstTxWarp>
          </a:bodyPr>
          <a:lstStyle>
            <a:lvl1pPr>
              <a:defRPr sz="1200">
                <a:latin typeface="Arial" charset="0"/>
              </a:defRPr>
            </a:lvl1pPr>
          </a:lstStyle>
          <a:p>
            <a:pPr>
              <a:defRPr/>
            </a:pPr>
            <a:endParaRPr lang="fr-FR" dirty="0"/>
          </a:p>
        </p:txBody>
      </p:sp>
      <p:sp>
        <p:nvSpPr>
          <p:cNvPr id="3" name="Date Placeholder 2"/>
          <p:cNvSpPr>
            <a:spLocks noGrp="1"/>
          </p:cNvSpPr>
          <p:nvPr>
            <p:ph type="dt" idx="1"/>
          </p:nvPr>
        </p:nvSpPr>
        <p:spPr>
          <a:xfrm>
            <a:off x="3854184" y="0"/>
            <a:ext cx="2949841" cy="497762"/>
          </a:xfrm>
          <a:prstGeom prst="rect">
            <a:avLst/>
          </a:prstGeom>
        </p:spPr>
        <p:txBody>
          <a:bodyPr vert="horz" wrap="square" lIns="91570" tIns="45785" rIns="91570" bIns="45785" numCol="1" anchor="t" anchorCtr="0" compatLnSpc="1">
            <a:prstTxWarp prst="textNoShape">
              <a:avLst/>
            </a:prstTxWarp>
          </a:bodyPr>
          <a:lstStyle>
            <a:lvl1pPr algn="r">
              <a:defRPr sz="1200">
                <a:latin typeface="Arial" charset="0"/>
              </a:defRPr>
            </a:lvl1pPr>
          </a:lstStyle>
          <a:p>
            <a:pPr>
              <a:defRPr/>
            </a:pPr>
            <a:fld id="{298C6B4C-B2DD-4BBA-8707-3FC052D00E93}" type="datetimeFigureOut">
              <a:rPr lang="en-US"/>
              <a:pPr>
                <a:defRPr/>
              </a:pPr>
              <a:t>4/29/2014</a:t>
            </a:fld>
            <a:endParaRPr lang="en-US" dirty="0"/>
          </a:p>
        </p:txBody>
      </p:sp>
      <p:sp>
        <p:nvSpPr>
          <p:cNvPr id="4" name="Slide Image Placeholder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1570" tIns="45785" rIns="91570" bIns="45785" rtlCol="0" anchor="ctr"/>
          <a:lstStyle/>
          <a:p>
            <a:pPr lvl="0"/>
            <a:endParaRPr lang="en-US" noProof="0" dirty="0" smtClean="0"/>
          </a:p>
        </p:txBody>
      </p:sp>
      <p:sp>
        <p:nvSpPr>
          <p:cNvPr id="5" name="Notes Placeholder 4"/>
          <p:cNvSpPr>
            <a:spLocks noGrp="1"/>
          </p:cNvSpPr>
          <p:nvPr>
            <p:ph type="body" sz="quarter" idx="3"/>
          </p:nvPr>
        </p:nvSpPr>
        <p:spPr>
          <a:xfrm>
            <a:off x="680243" y="4723170"/>
            <a:ext cx="5445127" cy="4475083"/>
          </a:xfrm>
          <a:prstGeom prst="rect">
            <a:avLst/>
          </a:prstGeom>
        </p:spPr>
        <p:txBody>
          <a:bodyPr vert="horz" wrap="square" lIns="91570" tIns="45785" rIns="91570" bIns="4578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4749"/>
            <a:ext cx="2949841" cy="497761"/>
          </a:xfrm>
          <a:prstGeom prst="rect">
            <a:avLst/>
          </a:prstGeom>
        </p:spPr>
        <p:txBody>
          <a:bodyPr vert="horz" wrap="square" lIns="91570" tIns="45785" rIns="91570" bIns="45785" numCol="1" anchor="b" anchorCtr="0" compatLnSpc="1">
            <a:prstTxWarp prst="textNoShape">
              <a:avLst/>
            </a:prstTxWarp>
          </a:bodyPr>
          <a:lstStyle>
            <a:lvl1pPr>
              <a:defRPr sz="1200">
                <a:latin typeface="Arial" charset="0"/>
              </a:defRPr>
            </a:lvl1pPr>
          </a:lstStyle>
          <a:p>
            <a:pPr>
              <a:defRPr/>
            </a:pPr>
            <a:endParaRPr lang="fr-FR" dirty="0"/>
          </a:p>
        </p:txBody>
      </p:sp>
      <p:sp>
        <p:nvSpPr>
          <p:cNvPr id="7" name="Slide Number Placeholder 6"/>
          <p:cNvSpPr>
            <a:spLocks noGrp="1"/>
          </p:cNvSpPr>
          <p:nvPr>
            <p:ph type="sldNum" sz="quarter" idx="5"/>
          </p:nvPr>
        </p:nvSpPr>
        <p:spPr>
          <a:xfrm>
            <a:off x="3854184" y="9444749"/>
            <a:ext cx="2949841" cy="497761"/>
          </a:xfrm>
          <a:prstGeom prst="rect">
            <a:avLst/>
          </a:prstGeom>
        </p:spPr>
        <p:txBody>
          <a:bodyPr vert="horz" wrap="square" lIns="91570" tIns="45785" rIns="91570" bIns="45785" numCol="1" anchor="b" anchorCtr="0" compatLnSpc="1">
            <a:prstTxWarp prst="textNoShape">
              <a:avLst/>
            </a:prstTxWarp>
          </a:bodyPr>
          <a:lstStyle>
            <a:lvl1pPr algn="r">
              <a:defRPr sz="1200">
                <a:latin typeface="Arial" charset="0"/>
              </a:defRPr>
            </a:lvl1pPr>
          </a:lstStyle>
          <a:p>
            <a:pPr>
              <a:defRPr/>
            </a:pPr>
            <a:fld id="{B9028E50-982A-465E-ADD2-4141BA58EDA2}" type="slidenum">
              <a:rPr lang="en-US"/>
              <a:pPr>
                <a:defRPr/>
              </a:pPr>
              <a:t>‹#›</a:t>
            </a:fld>
            <a:endParaRPr lang="en-US" dirty="0"/>
          </a:p>
        </p:txBody>
      </p:sp>
    </p:spTree>
    <p:extLst>
      <p:ext uri="{BB962C8B-B14F-4D97-AF65-F5344CB8AC3E}">
        <p14:creationId xmlns:p14="http://schemas.microsoft.com/office/powerpoint/2010/main" val="3552214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3000">
                <a:solidFill>
                  <a:srgbClr val="0F5494"/>
                </a:solidFill>
                <a:latin typeface="Verdana" pitchFamily="34" charset="0"/>
              </a:defRPr>
            </a:lvl1pPr>
            <a:lvl2pPr marL="738392" indent="-283997" eaLnBrk="0" hangingPunct="0">
              <a:defRPr sz="3000">
                <a:solidFill>
                  <a:srgbClr val="0F5494"/>
                </a:solidFill>
                <a:latin typeface="Verdana" pitchFamily="34" charset="0"/>
              </a:defRPr>
            </a:lvl2pPr>
            <a:lvl3pPr marL="1135988" indent="-227198" eaLnBrk="0" hangingPunct="0">
              <a:defRPr sz="3000">
                <a:solidFill>
                  <a:srgbClr val="0F5494"/>
                </a:solidFill>
                <a:latin typeface="Verdana" pitchFamily="34" charset="0"/>
              </a:defRPr>
            </a:lvl3pPr>
            <a:lvl4pPr marL="1590384" indent="-227198" eaLnBrk="0" hangingPunct="0">
              <a:defRPr sz="3000">
                <a:solidFill>
                  <a:srgbClr val="0F5494"/>
                </a:solidFill>
                <a:latin typeface="Verdana" pitchFamily="34" charset="0"/>
              </a:defRPr>
            </a:lvl4pPr>
            <a:lvl5pPr marL="2044777" indent="-227198" eaLnBrk="0" hangingPunct="0">
              <a:defRPr sz="3000">
                <a:solidFill>
                  <a:srgbClr val="0F5494"/>
                </a:solidFill>
                <a:latin typeface="Verdana" pitchFamily="34" charset="0"/>
              </a:defRPr>
            </a:lvl5pPr>
            <a:lvl6pPr marL="2499173" indent="-227198" eaLnBrk="0" fontAlgn="base" hangingPunct="0">
              <a:spcBef>
                <a:spcPct val="0"/>
              </a:spcBef>
              <a:spcAft>
                <a:spcPct val="0"/>
              </a:spcAft>
              <a:defRPr sz="3000">
                <a:solidFill>
                  <a:srgbClr val="0F5494"/>
                </a:solidFill>
                <a:latin typeface="Verdana" pitchFamily="34" charset="0"/>
              </a:defRPr>
            </a:lvl6pPr>
            <a:lvl7pPr marL="2953568" indent="-227198" eaLnBrk="0" fontAlgn="base" hangingPunct="0">
              <a:spcBef>
                <a:spcPct val="0"/>
              </a:spcBef>
              <a:spcAft>
                <a:spcPct val="0"/>
              </a:spcAft>
              <a:defRPr sz="3000">
                <a:solidFill>
                  <a:srgbClr val="0F5494"/>
                </a:solidFill>
                <a:latin typeface="Verdana" pitchFamily="34" charset="0"/>
              </a:defRPr>
            </a:lvl7pPr>
            <a:lvl8pPr marL="3407963" indent="-227198" eaLnBrk="0" fontAlgn="base" hangingPunct="0">
              <a:spcBef>
                <a:spcPct val="0"/>
              </a:spcBef>
              <a:spcAft>
                <a:spcPct val="0"/>
              </a:spcAft>
              <a:defRPr sz="3000">
                <a:solidFill>
                  <a:srgbClr val="0F5494"/>
                </a:solidFill>
                <a:latin typeface="Verdana" pitchFamily="34" charset="0"/>
              </a:defRPr>
            </a:lvl8pPr>
            <a:lvl9pPr marL="3862359" indent="-227198" eaLnBrk="0" fontAlgn="base" hangingPunct="0">
              <a:spcBef>
                <a:spcPct val="0"/>
              </a:spcBef>
              <a:spcAft>
                <a:spcPct val="0"/>
              </a:spcAft>
              <a:defRPr sz="3000">
                <a:solidFill>
                  <a:srgbClr val="0F5494"/>
                </a:solidFill>
                <a:latin typeface="Verdana" pitchFamily="34" charset="0"/>
              </a:defRPr>
            </a:lvl9pPr>
          </a:lstStyle>
          <a:p>
            <a:pPr eaLnBrk="1" hangingPunct="1"/>
            <a:fld id="{1A49362A-6D1D-4832-B520-6F071C487BBA}" type="slidenum">
              <a:rPr lang="en-GB" sz="1200">
                <a:solidFill>
                  <a:schemeClr val="tx1"/>
                </a:solidFill>
                <a:latin typeface="Arial" charset="0"/>
              </a:rPr>
              <a:pPr eaLnBrk="1" hangingPunct="1"/>
              <a:t>1</a:t>
            </a:fld>
            <a:endParaRPr lang="en-GB" sz="1200">
              <a:solidFill>
                <a:schemeClr val="tx1"/>
              </a:solidFill>
              <a:latin typeface="Arial" charset="0"/>
            </a:endParaRPr>
          </a:p>
        </p:txBody>
      </p:sp>
      <p:sp>
        <p:nvSpPr>
          <p:cNvPr id="33795" name="Rectangle 2"/>
          <p:cNvSpPr>
            <a:spLocks noGrp="1" noRot="1" noChangeAspect="1" noChangeArrowheads="1" noTextEdit="1"/>
          </p:cNvSpPr>
          <p:nvPr>
            <p:ph type="sldImg"/>
          </p:nvPr>
        </p:nvSpPr>
        <p:spPr>
          <a:xfrm>
            <a:off x="915988" y="746125"/>
            <a:ext cx="4973637" cy="3729038"/>
          </a:xfrm>
          <a:ln/>
        </p:spPr>
      </p:sp>
      <p:sp>
        <p:nvSpPr>
          <p:cNvPr id="3379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028E50-982A-465E-ADD2-4141BA58EDA2}" type="slidenum">
              <a:rPr lang="en-US" smtClean="0"/>
              <a:pPr>
                <a:defRPr/>
              </a:pPr>
              <a:t>15</a:t>
            </a:fld>
            <a:endParaRPr lang="en-US" dirty="0"/>
          </a:p>
        </p:txBody>
      </p:sp>
    </p:spTree>
    <p:extLst>
      <p:ext uri="{BB962C8B-B14F-4D97-AF65-F5344CB8AC3E}">
        <p14:creationId xmlns:p14="http://schemas.microsoft.com/office/powerpoint/2010/main" val="143321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028E50-982A-465E-ADD2-4141BA58EDA2}" type="slidenum">
              <a:rPr lang="en-US" smtClean="0"/>
              <a:pPr>
                <a:defRPr/>
              </a:pPr>
              <a:t>16</a:t>
            </a:fld>
            <a:endParaRPr lang="en-US" dirty="0"/>
          </a:p>
        </p:txBody>
      </p:sp>
    </p:spTree>
    <p:extLst>
      <p:ext uri="{BB962C8B-B14F-4D97-AF65-F5344CB8AC3E}">
        <p14:creationId xmlns:p14="http://schemas.microsoft.com/office/powerpoint/2010/main" val="1433211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028E50-982A-465E-ADD2-4141BA58EDA2}" type="slidenum">
              <a:rPr lang="en-US" smtClean="0"/>
              <a:pPr>
                <a:defRPr/>
              </a:pPr>
              <a:t>20</a:t>
            </a:fld>
            <a:endParaRPr lang="en-US" dirty="0"/>
          </a:p>
        </p:txBody>
      </p:sp>
    </p:spTree>
    <p:extLst>
      <p:ext uri="{BB962C8B-B14F-4D97-AF65-F5344CB8AC3E}">
        <p14:creationId xmlns:p14="http://schemas.microsoft.com/office/powerpoint/2010/main" val="143321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028E50-982A-465E-ADD2-4141BA58EDA2}" type="slidenum">
              <a:rPr lang="en-US" smtClean="0"/>
              <a:pPr>
                <a:defRPr/>
              </a:pPr>
              <a:t>21</a:t>
            </a:fld>
            <a:endParaRPr lang="en-US" dirty="0"/>
          </a:p>
        </p:txBody>
      </p:sp>
    </p:spTree>
    <p:extLst>
      <p:ext uri="{BB962C8B-B14F-4D97-AF65-F5344CB8AC3E}">
        <p14:creationId xmlns:p14="http://schemas.microsoft.com/office/powerpoint/2010/main" val="258610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2848" y="4723171"/>
            <a:ext cx="6199918" cy="4475083"/>
          </a:xfrm>
        </p:spPr>
        <p:txBody>
          <a:bodyPr/>
          <a:lstStyle/>
          <a:p>
            <a:r>
              <a:rPr lang="en-GB" dirty="0" smtClean="0"/>
              <a:t>Although it's only</a:t>
            </a:r>
            <a:r>
              <a:rPr lang="en-GB" baseline="0" dirty="0" smtClean="0"/>
              <a:t> five years since the adoption of the  climate and energy package in 2009, much have changed:</a:t>
            </a:r>
          </a:p>
          <a:p>
            <a:endParaRPr lang="en-GB" baseline="0" dirty="0" smtClean="0"/>
          </a:p>
          <a:p>
            <a:r>
              <a:rPr lang="en-GB" dirty="0" smtClean="0"/>
              <a:t>Financial crisis […]</a:t>
            </a:r>
          </a:p>
          <a:p>
            <a:r>
              <a:rPr lang="en-GB" dirty="0" smtClean="0"/>
              <a:t>Shale gas […]</a:t>
            </a:r>
          </a:p>
          <a:p>
            <a:r>
              <a:rPr lang="en-GB" dirty="0" smtClean="0"/>
              <a:t>Increasing fossil fuel prices […]</a:t>
            </a:r>
          </a:p>
          <a:p>
            <a:r>
              <a:rPr lang="en-GB" dirty="0" smtClean="0"/>
              <a:t>The Fukushima accident in Japan […]</a:t>
            </a:r>
          </a:p>
          <a:p>
            <a:r>
              <a:rPr lang="en-GB" dirty="0" smtClean="0"/>
              <a:t>Renewable energy</a:t>
            </a:r>
            <a:r>
              <a:rPr lang="en-GB" baseline="0" dirty="0" smtClean="0"/>
              <a:t> has developed rapidly, and costs have come down, in particular PV, which is now 70% cheaper than for 7 years ago.</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428709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B9028E50-982A-465E-ADD2-4141BA58EDA2}" type="slidenum">
              <a:rPr lang="en-US" smtClean="0"/>
              <a:pPr>
                <a:defRPr/>
              </a:pPr>
              <a:t>4</a:t>
            </a:fld>
            <a:endParaRPr lang="en-US" dirty="0"/>
          </a:p>
        </p:txBody>
      </p:sp>
    </p:spTree>
    <p:extLst>
      <p:ext uri="{BB962C8B-B14F-4D97-AF65-F5344CB8AC3E}">
        <p14:creationId xmlns:p14="http://schemas.microsoft.com/office/powerpoint/2010/main" val="2801440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028E50-982A-465E-ADD2-4141BA58EDA2}" type="slidenum">
              <a:rPr lang="en-US" smtClean="0"/>
              <a:pPr>
                <a:defRPr/>
              </a:pPr>
              <a:t>6</a:t>
            </a:fld>
            <a:endParaRPr lang="en-US" dirty="0"/>
          </a:p>
        </p:txBody>
      </p:sp>
    </p:spTree>
    <p:extLst>
      <p:ext uri="{BB962C8B-B14F-4D97-AF65-F5344CB8AC3E}">
        <p14:creationId xmlns:p14="http://schemas.microsoft.com/office/powerpoint/2010/main" val="243870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028E50-982A-465E-ADD2-4141BA58EDA2}" type="slidenum">
              <a:rPr lang="en-US" smtClean="0"/>
              <a:pPr>
                <a:defRPr/>
              </a:pPr>
              <a:t>7</a:t>
            </a:fld>
            <a:endParaRPr lang="en-US" dirty="0"/>
          </a:p>
        </p:txBody>
      </p:sp>
    </p:spTree>
    <p:extLst>
      <p:ext uri="{BB962C8B-B14F-4D97-AF65-F5344CB8AC3E}">
        <p14:creationId xmlns:p14="http://schemas.microsoft.com/office/powerpoint/2010/main" val="164993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755" y="4723170"/>
            <a:ext cx="6272011" cy="4475083"/>
          </a:xfrm>
        </p:spPr>
        <p:txBody>
          <a:bodyPr/>
          <a:lstStyle/>
          <a:p>
            <a:pPr marL="179636" defTabSz="914297">
              <a:spcBef>
                <a:spcPts val="1202"/>
              </a:spcBef>
              <a:defRPr/>
            </a:pPr>
            <a:r>
              <a:rPr lang="en-GB" dirty="0"/>
              <a:t>The Impact Assessment published along this Communication try to shed the light, analysing different possible scenarios, on what could be the implications, also at Member State level, of the adoption of the agreed 2030 framework. </a:t>
            </a:r>
            <a:endParaRPr lang="en-GB" dirty="0" smtClean="0"/>
          </a:p>
          <a:p>
            <a:pPr marL="179636" defTabSz="914297">
              <a:spcBef>
                <a:spcPts val="1202"/>
              </a:spcBef>
              <a:defRPr/>
            </a:pPr>
            <a:endParaRPr lang="fr-BE" b="1" u="sng" dirty="0"/>
          </a:p>
          <a:p>
            <a:pPr lvl="0"/>
            <a:r>
              <a:rPr lang="en-GB" dirty="0"/>
              <a:t>The 2030 Framework will heavily depend on a strengthen governance system in which Member States will have to define their own national plans for competitive, secure and sustainable energy. These plans, that will have to be operational before 2020, will clarify Member States' strategies to achieve domestic objectives regarding non-ETS GHG emissions, renewable energy, energy savings, energy security and other important choices such as nuclear energy, shale gas, carbon capture and storage, interconnections as well a transition towards less carbon intensive fuels. </a:t>
            </a:r>
          </a:p>
          <a:p>
            <a:pPr lvl="0"/>
            <a:endParaRPr lang="en-GB" dirty="0"/>
          </a:p>
          <a:p>
            <a:pPr lvl="0"/>
            <a:r>
              <a:rPr lang="en-GB" dirty="0"/>
              <a:t>As long as these plans will not be further detailed by Member States and agreed by the Commission in the iterative process, it is therefore impossible to run a detailed assessment the implications of the new framework in term of costs and investments at Member State level. </a:t>
            </a:r>
          </a:p>
          <a:p>
            <a:pPr marL="179636">
              <a:spcBef>
                <a:spcPts val="1202"/>
              </a:spcBef>
            </a:pPr>
            <a:endParaRPr lang="en-GB" sz="1000" dirty="0"/>
          </a:p>
          <a:p>
            <a:pPr marL="441937" indent="-262301">
              <a:spcBef>
                <a:spcPts val="1202"/>
              </a:spcBef>
              <a:buFont typeface="Arial" panose="020B0604020202020204" pitchFamily="34" charset="0"/>
              <a:buChar char="•"/>
            </a:pPr>
            <a:r>
              <a:rPr lang="en-GB" sz="1000" dirty="0"/>
              <a:t>Cost efficient implementation sees additional energy system costs increase by 0.15% by 2030.</a:t>
            </a:r>
          </a:p>
          <a:p>
            <a:pPr marL="441937" indent="-262301">
              <a:spcBef>
                <a:spcPts val="1202"/>
              </a:spcBef>
              <a:buFont typeface="Arial" panose="020B0604020202020204" pitchFamily="34" charset="0"/>
              <a:buChar char="•"/>
            </a:pPr>
            <a:r>
              <a:rPr lang="en-GB" sz="1000" dirty="0"/>
              <a:t>Investments increase per annum by €38 billion (2011-2030).</a:t>
            </a:r>
          </a:p>
          <a:p>
            <a:pPr marL="441937" indent="-262301">
              <a:spcBef>
                <a:spcPts val="1202"/>
              </a:spcBef>
              <a:buFont typeface="Arial" panose="020B0604020202020204" pitchFamily="34" charset="0"/>
              <a:buChar char="•"/>
            </a:pPr>
            <a:r>
              <a:rPr lang="en-GB" sz="1000" dirty="0"/>
              <a:t>Costs and investments relatively higher in lower income Member States.</a:t>
            </a:r>
          </a:p>
          <a:p>
            <a:pPr marL="441937" indent="-262301">
              <a:spcBef>
                <a:spcPts val="1202"/>
              </a:spcBef>
              <a:buFont typeface="Arial" panose="020B0604020202020204" pitchFamily="34" charset="0"/>
              <a:buChar char="•"/>
            </a:pPr>
            <a:r>
              <a:rPr lang="en-GB" sz="1000" dirty="0"/>
              <a:t>For instance countries with a GDP below 90% of the EU average see higher than average increases in investments, equivalent to some €3 billion per annum (2011-2030).</a:t>
            </a:r>
          </a:p>
          <a:p>
            <a:pPr marL="441937" indent="-262301">
              <a:spcBef>
                <a:spcPts val="1202"/>
              </a:spcBef>
              <a:buFont typeface="Arial" panose="020B0604020202020204" pitchFamily="34" charset="0"/>
              <a:buChar char="•"/>
            </a:pPr>
            <a:r>
              <a:rPr lang="en-GB" sz="1000" dirty="0"/>
              <a:t>Need to take into account of distributional factors </a:t>
            </a:r>
          </a:p>
          <a:p>
            <a:pPr marL="441937" indent="-262301">
              <a:spcBef>
                <a:spcPts val="1202"/>
              </a:spcBef>
              <a:buFont typeface="Arial" panose="020B0604020202020204" pitchFamily="34" charset="0"/>
              <a:buChar char="•"/>
            </a:pPr>
            <a:r>
              <a:rPr lang="en-GB" sz="1000" dirty="0"/>
              <a:t>Address the investment challenge through solutions that contribute to improved finance.</a:t>
            </a:r>
          </a:p>
          <a:p>
            <a:pPr defTabSz="915562">
              <a:defRPr/>
            </a:pPr>
            <a:endParaRPr lang="en-GB" sz="1000" b="1"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156679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247946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028E50-982A-465E-ADD2-4141BA58EDA2}" type="slidenum">
              <a:rPr lang="en-US" smtClean="0"/>
              <a:pPr>
                <a:defRPr/>
              </a:pPr>
              <a:t>11</a:t>
            </a:fld>
            <a:endParaRPr lang="en-US" dirty="0"/>
          </a:p>
        </p:txBody>
      </p:sp>
    </p:spTree>
    <p:extLst>
      <p:ext uri="{BB962C8B-B14F-4D97-AF65-F5344CB8AC3E}">
        <p14:creationId xmlns:p14="http://schemas.microsoft.com/office/powerpoint/2010/main" val="143321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028E50-982A-465E-ADD2-4141BA58EDA2}" type="slidenum">
              <a:rPr lang="en-US" smtClean="0"/>
              <a:pPr>
                <a:defRPr/>
              </a:pPr>
              <a:t>14</a:t>
            </a:fld>
            <a:endParaRPr lang="en-US" dirty="0"/>
          </a:p>
        </p:txBody>
      </p:sp>
    </p:spTree>
    <p:extLst>
      <p:ext uri="{BB962C8B-B14F-4D97-AF65-F5344CB8AC3E}">
        <p14:creationId xmlns:p14="http://schemas.microsoft.com/office/powerpoint/2010/main" val="143321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6122372"/>
      </p:ext>
    </p:extLst>
  </p:cSld>
  <p:clrMapOvr>
    <a:masterClrMapping/>
  </p:clrMapOvr>
  <p:transition spd="med">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7676997"/>
      </p:ext>
    </p:extLst>
  </p:cSld>
  <p:clrMapOvr>
    <a:masterClrMapping/>
  </p:clrMapOvr>
  <p:transition spd="med">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Verdana"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190782"/>
      </p:ext>
    </p:extLst>
  </p:cSld>
  <p:clrMapOvr>
    <a:masterClrMapping/>
  </p:clrMapOvr>
  <p:transition spd="med">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a:lstStyle>
            <a:lvl1pPr>
              <a:defRPr>
                <a:latin typeface="Verdana" pitchFamily="34" charset="0"/>
              </a:defRPr>
            </a:lvl1pPr>
          </a:lstStyle>
          <a:p>
            <a:pPr lvl="0"/>
            <a:endParaRPr lang="en-US" noProof="0" dirty="0" smtClean="0"/>
          </a:p>
        </p:txBody>
      </p:sp>
    </p:spTree>
    <p:extLst>
      <p:ext uri="{BB962C8B-B14F-4D97-AF65-F5344CB8AC3E}">
        <p14:creationId xmlns:p14="http://schemas.microsoft.com/office/powerpoint/2010/main" val="237060962"/>
      </p:ext>
    </p:extLst>
  </p:cSld>
  <p:clrMapOvr>
    <a:masterClrMapping/>
  </p:clrMapOvr>
  <p:transition spd="med">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lvl1pPr>
              <a:defRPr>
                <a:latin typeface="Verdana" pitchFamily="34" charset="0"/>
              </a:defRPr>
            </a:lvl1pPr>
          </a:lstStyle>
          <a:p>
            <a:pPr lvl="0"/>
            <a:endParaRPr lang="en-US" noProof="0" dirty="0" smtClean="0"/>
          </a:p>
        </p:txBody>
      </p:sp>
    </p:spTree>
    <p:extLst>
      <p:ext uri="{BB962C8B-B14F-4D97-AF65-F5344CB8AC3E}">
        <p14:creationId xmlns:p14="http://schemas.microsoft.com/office/powerpoint/2010/main" val="2754044205"/>
      </p:ext>
    </p:extLst>
  </p:cSld>
  <p:clrMapOvr>
    <a:masterClrMapping/>
  </p:clrMapOvr>
  <p:transition spd="med">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E2C8323-192D-403E-B39A-C712F78B4525}" type="slidenum">
              <a:rPr lang="en-GB"/>
              <a:pPr>
                <a:defRPr/>
              </a:pPr>
              <a:t>‹#›</a:t>
            </a:fld>
            <a:endParaRPr lang="en-GB" dirty="0"/>
          </a:p>
        </p:txBody>
      </p:sp>
    </p:spTree>
    <p:extLst>
      <p:ext uri="{BB962C8B-B14F-4D97-AF65-F5344CB8AC3E}">
        <p14:creationId xmlns:p14="http://schemas.microsoft.com/office/powerpoint/2010/main" val="28835554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E2C8323-192D-403E-B39A-C712F78B4525}" type="slidenum">
              <a:rPr lang="en-GB"/>
              <a:pPr>
                <a:defRPr/>
              </a:pPr>
              <a:t>‹#›</a:t>
            </a:fld>
            <a:endParaRPr lang="en-GB" dirty="0"/>
          </a:p>
        </p:txBody>
      </p:sp>
    </p:spTree>
    <p:extLst>
      <p:ext uri="{BB962C8B-B14F-4D97-AF65-F5344CB8AC3E}">
        <p14:creationId xmlns:p14="http://schemas.microsoft.com/office/powerpoint/2010/main" val="37735266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a:prstGeom prst="rect">
            <a:avLst/>
          </a:prstGeo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a:prstGeom prst="rect">
            <a:avLst/>
          </a:prstGeom>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6861DAA-5BBC-4812-876F-0D7C7B9EA75C}" type="slidenum">
              <a:rPr lang="en-GB"/>
              <a:pPr>
                <a:defRPr/>
              </a:pPr>
              <a:t>‹#›</a:t>
            </a:fld>
            <a:endParaRPr lang="en-GB" dirty="0"/>
          </a:p>
        </p:txBody>
      </p:sp>
      <p:sp>
        <p:nvSpPr>
          <p:cNvPr id="10" name="Content Placeholder 2"/>
          <p:cNvSpPr>
            <a:spLocks noGrp="1"/>
          </p:cNvSpPr>
          <p:nvPr>
            <p:ph idx="1"/>
          </p:nvPr>
        </p:nvSpPr>
        <p:spPr>
          <a:xfrm>
            <a:off x="457200" y="2564904"/>
            <a:ext cx="8229600" cy="3633788"/>
          </a:xfrm>
          <a:prstGeom prst="rect">
            <a:avLst/>
          </a:prstGeo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941838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a:prstGeom prst="rect">
            <a:avLst/>
          </a:prstGeo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GB" sz="1800" b="0" dirty="0">
              <a:solidFill>
                <a:srgbClr val="000000"/>
              </a:solidFill>
              <a:latin typeface="Arial" pitchFamily="34" charset="0"/>
            </a:endParaRPr>
          </a:p>
        </p:txBody>
      </p:sp>
      <p:sp>
        <p:nvSpPr>
          <p:cNvPr id="8" name="Rectangle 5"/>
          <p:cNvSpPr>
            <a:spLocks noGrp="1" noChangeArrowheads="1"/>
          </p:cNvSpPr>
          <p:nvPr>
            <p:ph type="ftr" sz="quarter" idx="11"/>
          </p:nvPr>
        </p:nvSpPr>
        <p:spPr>
          <a:xfrm>
            <a:off x="3124200" y="6237288"/>
            <a:ext cx="2895600" cy="484187"/>
          </a:xfrm>
          <a:prstGeom prst="rect">
            <a:avLst/>
          </a:prstGeom>
        </p:spPr>
        <p:txBody>
          <a:bodyPr/>
          <a:lstStyle>
            <a:lvl1pPr>
              <a:defRPr/>
            </a:lvl1pPr>
          </a:lstStyle>
          <a:p>
            <a:pPr>
              <a:defRPr/>
            </a:pPr>
            <a:endParaRPr lang="en-GB" sz="1800" b="0" dirty="0">
              <a:solidFill>
                <a:srgbClr val="000000"/>
              </a:solidFill>
              <a:latin typeface="Arial" pitchFamily="34" charset="0"/>
            </a:endParaRPr>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6861DAA-5BBC-4812-876F-0D7C7B9EA75C}" type="slidenum">
              <a:rPr lang="en-GB" sz="1800" b="0">
                <a:solidFill>
                  <a:srgbClr val="000000"/>
                </a:solidFill>
                <a:latin typeface="Arial" pitchFamily="34" charset="0"/>
              </a:rPr>
              <a:pPr>
                <a:defRPr/>
              </a:pPr>
              <a:t>‹#›</a:t>
            </a:fld>
            <a:endParaRPr lang="en-GB" sz="1800" b="0" dirty="0">
              <a:solidFill>
                <a:srgbClr val="000000"/>
              </a:solidFill>
              <a:latin typeface="Arial" pitchFamily="34" charset="0"/>
            </a:endParaRPr>
          </a:p>
        </p:txBody>
      </p:sp>
      <p:sp>
        <p:nvSpPr>
          <p:cNvPr id="10" name="Content Placeholder 2"/>
          <p:cNvSpPr>
            <a:spLocks noGrp="1"/>
          </p:cNvSpPr>
          <p:nvPr>
            <p:ph idx="1"/>
          </p:nvPr>
        </p:nvSpPr>
        <p:spPr>
          <a:xfrm>
            <a:off x="457200" y="2564904"/>
            <a:ext cx="8229600" cy="3633788"/>
          </a:xfrm>
          <a:prstGeom prst="rect">
            <a:avLst/>
          </a:prstGeo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792259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a:prstGeom prst="rect">
            <a:avLst/>
          </a:prstGeo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GB" sz="1800" b="0" dirty="0">
              <a:solidFill>
                <a:srgbClr val="000000"/>
              </a:solidFill>
              <a:latin typeface="Arial" pitchFamily="34" charset="0"/>
            </a:endParaRPr>
          </a:p>
        </p:txBody>
      </p:sp>
      <p:sp>
        <p:nvSpPr>
          <p:cNvPr id="8" name="Rectangle 5"/>
          <p:cNvSpPr>
            <a:spLocks noGrp="1" noChangeArrowheads="1"/>
          </p:cNvSpPr>
          <p:nvPr>
            <p:ph type="ftr" sz="quarter" idx="11"/>
          </p:nvPr>
        </p:nvSpPr>
        <p:spPr>
          <a:xfrm>
            <a:off x="3124200" y="6237288"/>
            <a:ext cx="2895600" cy="484187"/>
          </a:xfrm>
          <a:prstGeom prst="rect">
            <a:avLst/>
          </a:prstGeom>
        </p:spPr>
        <p:txBody>
          <a:bodyPr/>
          <a:lstStyle>
            <a:lvl1pPr>
              <a:defRPr/>
            </a:lvl1pPr>
          </a:lstStyle>
          <a:p>
            <a:pPr>
              <a:defRPr/>
            </a:pPr>
            <a:endParaRPr lang="en-GB" sz="1800" b="0" dirty="0">
              <a:solidFill>
                <a:srgbClr val="000000"/>
              </a:solidFill>
              <a:latin typeface="Arial" pitchFamily="34" charset="0"/>
            </a:endParaRPr>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6861DAA-5BBC-4812-876F-0D7C7B9EA75C}" type="slidenum">
              <a:rPr lang="en-GB" sz="1800" b="0">
                <a:solidFill>
                  <a:srgbClr val="000000"/>
                </a:solidFill>
                <a:latin typeface="Arial" pitchFamily="34" charset="0"/>
              </a:rPr>
              <a:pPr>
                <a:defRPr/>
              </a:pPr>
              <a:t>‹#›</a:t>
            </a:fld>
            <a:endParaRPr lang="en-GB" sz="1800" b="0" dirty="0">
              <a:solidFill>
                <a:srgbClr val="000000"/>
              </a:solidFill>
              <a:latin typeface="Arial" pitchFamily="34" charset="0"/>
            </a:endParaRPr>
          </a:p>
        </p:txBody>
      </p:sp>
      <p:sp>
        <p:nvSpPr>
          <p:cNvPr id="10" name="Content Placeholder 2"/>
          <p:cNvSpPr>
            <a:spLocks noGrp="1"/>
          </p:cNvSpPr>
          <p:nvPr>
            <p:ph idx="1"/>
          </p:nvPr>
        </p:nvSpPr>
        <p:spPr>
          <a:xfrm>
            <a:off x="457200" y="2564904"/>
            <a:ext cx="8229600" cy="3633788"/>
          </a:xfrm>
          <a:prstGeom prst="rect">
            <a:avLst/>
          </a:prstGeo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556204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a:prstGeom prst="rect">
            <a:avLst/>
          </a:prstGeo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a:prstGeom prst="rect">
            <a:avLst/>
          </a:prstGeom>
        </p:spPr>
        <p:txBody>
          <a:bodyPr/>
          <a:lstStyle>
            <a:lvl1pPr>
              <a:defRPr/>
            </a:lvl1pPr>
          </a:lstStyle>
          <a:p>
            <a:pPr>
              <a:defRPr/>
            </a:pPr>
            <a:endParaRPr lang="en-GB"/>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a:prstGeom prst="rect">
            <a:avLst/>
          </a:prstGeo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49479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1071536"/>
      </p:ext>
    </p:extLst>
  </p:cSld>
  <p:clrMapOvr>
    <a:masterClrMapping/>
  </p:clrMapOvr>
  <p:transition spd="med">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4448355"/>
      </p:ext>
    </p:extLst>
  </p:cSld>
  <p:clrMapOvr>
    <a:masterClrMapping/>
  </p:clrMapOvr>
  <p:transition spd="med">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8231867"/>
      </p:ext>
    </p:extLst>
  </p:cSld>
  <p:clrMapOvr>
    <a:masterClrMapping/>
  </p:clrMapOvr>
  <p:transition spd="med">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Verdana"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0401403"/>
      </p:ext>
    </p:extLst>
  </p:cSld>
  <p:clrMapOvr>
    <a:masterClrMapping/>
  </p:clrMapOvr>
  <p:transition spd="med">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Verdana" pitchFamily="34" charset="0"/>
              </a:defRPr>
            </a:lvl1pPr>
            <a:lvl2pPr>
              <a:defRPr sz="2400">
                <a:latin typeface="Verdana" pitchFamily="34" charset="0"/>
              </a:defRPr>
            </a:lvl2pPr>
            <a:lvl3pPr>
              <a:defRPr sz="2000">
                <a:latin typeface="Verdana" pitchFamily="34" charset="0"/>
              </a:defRPr>
            </a:lvl3pPr>
            <a:lvl4pPr>
              <a:defRPr sz="1800">
                <a:latin typeface="Verdana" pitchFamily="34" charset="0"/>
              </a:defRPr>
            </a:lvl4pPr>
            <a:lvl5pPr>
              <a:defRPr sz="1800">
                <a:latin typeface="Verdan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Verdana" pitchFamily="34" charset="0"/>
              </a:defRPr>
            </a:lvl1pPr>
            <a:lvl2pPr>
              <a:defRPr sz="2400">
                <a:latin typeface="Verdana" pitchFamily="34" charset="0"/>
              </a:defRPr>
            </a:lvl2pPr>
            <a:lvl3pPr>
              <a:defRPr sz="2000">
                <a:latin typeface="Verdana" pitchFamily="34" charset="0"/>
              </a:defRPr>
            </a:lvl3pPr>
            <a:lvl4pPr>
              <a:defRPr sz="1800">
                <a:latin typeface="Verdana" pitchFamily="34" charset="0"/>
              </a:defRPr>
            </a:lvl4pPr>
            <a:lvl5pPr>
              <a:defRPr sz="1800">
                <a:latin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9472528"/>
      </p:ext>
    </p:extLst>
  </p:cSld>
  <p:clrMapOvr>
    <a:masterClrMapping/>
  </p:clrMapOvr>
  <p:transition spd="med">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Verdana" pitchFamily="34" charset="0"/>
              </a:defRPr>
            </a:lvl1pPr>
            <a:lvl2pPr>
              <a:defRPr sz="2000">
                <a:latin typeface="Verdana" pitchFamily="34" charset="0"/>
              </a:defRPr>
            </a:lvl2pPr>
            <a:lvl3pPr>
              <a:defRPr sz="1800">
                <a:latin typeface="Verdana" pitchFamily="34" charset="0"/>
              </a:defRPr>
            </a:lvl3pPr>
            <a:lvl4pPr>
              <a:defRPr sz="1600">
                <a:latin typeface="Verdana" pitchFamily="34" charset="0"/>
              </a:defRPr>
            </a:lvl4pPr>
            <a:lvl5pPr>
              <a:defRPr sz="1600">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Verdana" pitchFamily="34" charset="0"/>
              </a:defRPr>
            </a:lvl1pPr>
            <a:lvl2pPr>
              <a:defRPr sz="2000">
                <a:latin typeface="Verdana" pitchFamily="34" charset="0"/>
              </a:defRPr>
            </a:lvl2pPr>
            <a:lvl3pPr>
              <a:defRPr sz="1800">
                <a:latin typeface="Verdana" pitchFamily="34" charset="0"/>
              </a:defRPr>
            </a:lvl3pPr>
            <a:lvl4pPr>
              <a:defRPr sz="1600">
                <a:latin typeface="Verdana" pitchFamily="34" charset="0"/>
              </a:defRPr>
            </a:lvl4pPr>
            <a:lvl5pPr>
              <a:defRPr sz="1600">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3714480"/>
      </p:ext>
    </p:extLst>
  </p:cSld>
  <p:clrMapOvr>
    <a:masterClrMapping/>
  </p:clrMapOvr>
  <p:transition spd="med">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938388062"/>
      </p:ext>
    </p:extLst>
  </p:cSld>
  <p:clrMapOvr>
    <a:masterClrMapping/>
  </p:clrMapOvr>
  <p:transition spd="med">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039279"/>
      </p:ext>
    </p:extLst>
  </p:cSld>
  <p:clrMapOvr>
    <a:masterClrMapping/>
  </p:clrMapOvr>
  <p:transition spd="med">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3008313" cy="238348"/>
          </a:xfrm>
          <a:prstGeom prst="rect">
            <a:avLst/>
          </a:prstGeom>
        </p:spPr>
        <p:txBody>
          <a:bodyPr anchor="b"/>
          <a:lstStyle>
            <a:lvl1pPr algn="l">
              <a:defRPr sz="2000" b="1">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24744"/>
            <a:ext cx="5111750" cy="5001419"/>
          </a:xfrm>
          <a:prstGeom prst="rect">
            <a:avLst/>
          </a:prstGeom>
        </p:spPr>
        <p:txBody>
          <a:bodyPr/>
          <a:lstStyle>
            <a:lvl1pPr>
              <a:defRPr sz="3200">
                <a:latin typeface="Verdana" pitchFamily="34" charset="0"/>
              </a:defRPr>
            </a:lvl1pPr>
            <a:lvl2pPr>
              <a:defRPr sz="2800">
                <a:latin typeface="Verdana" pitchFamily="34" charset="0"/>
              </a:defRPr>
            </a:lvl2pPr>
            <a:lvl3pPr>
              <a:defRPr sz="2400">
                <a:latin typeface="Verdana" pitchFamily="34" charset="0"/>
              </a:defRPr>
            </a:lvl3pPr>
            <a:lvl4pPr>
              <a:defRPr sz="2000">
                <a:latin typeface="Verdana" pitchFamily="34" charset="0"/>
              </a:defRPr>
            </a:lvl4pPr>
            <a:lvl5pPr>
              <a:defRPr sz="2000">
                <a:latin typeface="Verdan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240922105"/>
      </p:ext>
    </p:extLst>
  </p:cSld>
  <p:clrMapOvr>
    <a:masterClrMapping/>
  </p:clrMapOvr>
  <p:transition spd="med">
    <p:spli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Verdana"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42446174"/>
      </p:ext>
    </p:extLst>
  </p:cSld>
  <p:clrMapOvr>
    <a:masterClrMapping/>
  </p:clrMapOvr>
  <p:transition spd="med">
    <p:spli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6376752"/>
      </p:ext>
    </p:extLst>
  </p:cSld>
  <p:clrMapOvr>
    <a:masterClrMapping/>
  </p:clrMapOvr>
  <p:transition spd="med">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Verdana"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6386626"/>
      </p:ext>
    </p:extLst>
  </p:cSld>
  <p:clrMapOvr>
    <a:masterClrMapping/>
  </p:clrMapOvr>
  <p:transition spd="med">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Verdana"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9692496"/>
      </p:ext>
    </p:extLst>
  </p:cSld>
  <p:clrMapOvr>
    <a:masterClrMapping/>
  </p:clrMapOvr>
  <p:transition spd="med">
    <p:spli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a:lstStyle>
            <a:lvl1pPr>
              <a:defRPr>
                <a:latin typeface="Verdana" pitchFamily="34" charset="0"/>
              </a:defRPr>
            </a:lvl1pPr>
          </a:lstStyle>
          <a:p>
            <a:pPr lvl="0"/>
            <a:endParaRPr lang="en-US" noProof="0" dirty="0" smtClean="0"/>
          </a:p>
        </p:txBody>
      </p:sp>
    </p:spTree>
    <p:extLst>
      <p:ext uri="{BB962C8B-B14F-4D97-AF65-F5344CB8AC3E}">
        <p14:creationId xmlns:p14="http://schemas.microsoft.com/office/powerpoint/2010/main" val="2705050987"/>
      </p:ext>
    </p:extLst>
  </p:cSld>
  <p:clrMapOvr>
    <a:masterClrMapping/>
  </p:clrMapOvr>
  <p:transition spd="med">
    <p:spli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lvl1pPr>
              <a:defRPr>
                <a:latin typeface="Verdana" pitchFamily="34" charset="0"/>
              </a:defRPr>
            </a:lvl1pPr>
          </a:lstStyle>
          <a:p>
            <a:pPr lvl="0"/>
            <a:endParaRPr lang="en-US" noProof="0" dirty="0" smtClean="0"/>
          </a:p>
        </p:txBody>
      </p:sp>
    </p:spTree>
    <p:extLst>
      <p:ext uri="{BB962C8B-B14F-4D97-AF65-F5344CB8AC3E}">
        <p14:creationId xmlns:p14="http://schemas.microsoft.com/office/powerpoint/2010/main" val="1063964665"/>
      </p:ext>
    </p:extLst>
  </p:cSld>
  <p:clrMapOvr>
    <a:masterClrMapping/>
  </p:clrMapOvr>
  <p:transition spd="med">
    <p:spli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smtClean="0">
              <a:solidFill>
                <a:srgbClr val="FFFFFF"/>
              </a:solidFill>
            </a:endParaRPr>
          </a:p>
        </p:txBody>
      </p:sp>
      <p:pic>
        <p:nvPicPr>
          <p:cNvPr id="5" name="Picture 6" descr="LOGO CE-EN-quadri.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32EB67DC-4A7D-43D3-AB96-27901F540815}"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61518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E206BB-CCD1-419D-BCF1-E6230EDE948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08201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0043A2-C138-4266-A3E2-76F1B79CFA8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64461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E813BC-D7FC-4473-84DA-A2E775E4AAA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34250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158A56-108B-475F-91C8-5FC9ACA8FBD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39918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89E81A-FC2D-4E9F-B3A3-A3F27D3B48E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00389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ADE835-E8FC-4F41-A37B-A5BFFE5A2D8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1324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Verdana" pitchFamily="34" charset="0"/>
              </a:defRPr>
            </a:lvl1pPr>
            <a:lvl2pPr>
              <a:defRPr sz="2400">
                <a:latin typeface="Verdana" pitchFamily="34" charset="0"/>
              </a:defRPr>
            </a:lvl2pPr>
            <a:lvl3pPr>
              <a:defRPr sz="2000">
                <a:latin typeface="Verdana" pitchFamily="34" charset="0"/>
              </a:defRPr>
            </a:lvl3pPr>
            <a:lvl4pPr>
              <a:defRPr sz="1800">
                <a:latin typeface="Verdana" pitchFamily="34" charset="0"/>
              </a:defRPr>
            </a:lvl4pPr>
            <a:lvl5pPr>
              <a:defRPr sz="1800">
                <a:latin typeface="Verdan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Verdana" pitchFamily="34" charset="0"/>
              </a:defRPr>
            </a:lvl1pPr>
            <a:lvl2pPr>
              <a:defRPr sz="2400">
                <a:latin typeface="Verdana" pitchFamily="34" charset="0"/>
              </a:defRPr>
            </a:lvl2pPr>
            <a:lvl3pPr>
              <a:defRPr sz="2000">
                <a:latin typeface="Verdana" pitchFamily="34" charset="0"/>
              </a:defRPr>
            </a:lvl3pPr>
            <a:lvl4pPr>
              <a:defRPr sz="1800">
                <a:latin typeface="Verdana" pitchFamily="34" charset="0"/>
              </a:defRPr>
            </a:lvl4pPr>
            <a:lvl5pPr>
              <a:defRPr sz="1800">
                <a:latin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1940313"/>
      </p:ext>
    </p:extLst>
  </p:cSld>
  <p:clrMapOvr>
    <a:masterClrMapping/>
  </p:clrMapOvr>
  <p:transition spd="med">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1A1487-3A7D-4EEE-8FA7-4C447E407F1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24363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A0AC25-7EE7-437A-A769-768FC3E5052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21673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A7B95C-4842-4DD6-8C3B-3048ED21F1F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08963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2B04C2-336B-4681-AD90-5F33CD46803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5136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Verdana" pitchFamily="34" charset="0"/>
              </a:defRPr>
            </a:lvl1pPr>
            <a:lvl2pPr>
              <a:defRPr sz="2000">
                <a:latin typeface="Verdana" pitchFamily="34" charset="0"/>
              </a:defRPr>
            </a:lvl2pPr>
            <a:lvl3pPr>
              <a:defRPr sz="1800">
                <a:latin typeface="Verdana" pitchFamily="34" charset="0"/>
              </a:defRPr>
            </a:lvl3pPr>
            <a:lvl4pPr>
              <a:defRPr sz="1600">
                <a:latin typeface="Verdana" pitchFamily="34" charset="0"/>
              </a:defRPr>
            </a:lvl4pPr>
            <a:lvl5pPr>
              <a:defRPr sz="1600">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Verdana" pitchFamily="34" charset="0"/>
              </a:defRPr>
            </a:lvl1pPr>
            <a:lvl2pPr>
              <a:defRPr sz="2000">
                <a:latin typeface="Verdana" pitchFamily="34" charset="0"/>
              </a:defRPr>
            </a:lvl2pPr>
            <a:lvl3pPr>
              <a:defRPr sz="1800">
                <a:latin typeface="Verdana" pitchFamily="34" charset="0"/>
              </a:defRPr>
            </a:lvl3pPr>
            <a:lvl4pPr>
              <a:defRPr sz="1600">
                <a:latin typeface="Verdana" pitchFamily="34" charset="0"/>
              </a:defRPr>
            </a:lvl4pPr>
            <a:lvl5pPr>
              <a:defRPr sz="1600">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35207"/>
      </p:ext>
    </p:extLst>
  </p:cSld>
  <p:clrMapOvr>
    <a:masterClrMapping/>
  </p:clrMapOvr>
  <p:transition spd="med">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Verdana"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502581544"/>
      </p:ext>
    </p:extLst>
  </p:cSld>
  <p:clrMapOvr>
    <a:masterClrMapping/>
  </p:clrMapOvr>
  <p:transition spd="med">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313448"/>
      </p:ext>
    </p:extLst>
  </p:cSld>
  <p:clrMapOvr>
    <a:masterClrMapping/>
  </p:clrMapOvr>
  <p:transition spd="med">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3008313" cy="238348"/>
          </a:xfrm>
          <a:prstGeom prst="rect">
            <a:avLst/>
          </a:prstGeom>
        </p:spPr>
        <p:txBody>
          <a:bodyPr anchor="b"/>
          <a:lstStyle>
            <a:lvl1pPr algn="l">
              <a:defRPr sz="2000" b="1">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24744"/>
            <a:ext cx="5111750" cy="5001419"/>
          </a:xfrm>
          <a:prstGeom prst="rect">
            <a:avLst/>
          </a:prstGeom>
        </p:spPr>
        <p:txBody>
          <a:bodyPr/>
          <a:lstStyle>
            <a:lvl1pPr>
              <a:defRPr sz="3200">
                <a:latin typeface="Verdana" pitchFamily="34" charset="0"/>
              </a:defRPr>
            </a:lvl1pPr>
            <a:lvl2pPr>
              <a:defRPr sz="2800">
                <a:latin typeface="Verdana" pitchFamily="34" charset="0"/>
              </a:defRPr>
            </a:lvl2pPr>
            <a:lvl3pPr>
              <a:defRPr sz="2400">
                <a:latin typeface="Verdana" pitchFamily="34" charset="0"/>
              </a:defRPr>
            </a:lvl3pPr>
            <a:lvl4pPr>
              <a:defRPr sz="2000">
                <a:latin typeface="Verdana" pitchFamily="34" charset="0"/>
              </a:defRPr>
            </a:lvl4pPr>
            <a:lvl5pPr>
              <a:defRPr sz="2000">
                <a:latin typeface="Verdan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62182791"/>
      </p:ext>
    </p:extLst>
  </p:cSld>
  <p:clrMapOvr>
    <a:masterClrMapping/>
  </p:clrMapOvr>
  <p:transition spd="med">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Verdana"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936140373"/>
      </p:ext>
    </p:extLst>
  </p:cSld>
  <p:clrMapOvr>
    <a:masterClrMapping/>
  </p:clrMapOvr>
  <p:transition spd="med">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81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D1F53470-C0AE-4EA8-B85E-092AEA09C6D5}" type="slidenum">
              <a:rPr lang="en-US" sz="1000">
                <a:solidFill>
                  <a:srgbClr val="005BAB"/>
                </a:solidFill>
                <a:latin typeface="Arial" charset="0"/>
              </a:rPr>
              <a:pPr algn="r">
                <a:defRPr/>
              </a:pPr>
              <a:t>‹#›</a:t>
            </a:fld>
            <a:endParaRPr lang="en-US" sz="1000" dirty="0">
              <a:solidFill>
                <a:srgbClr val="005BAB"/>
              </a:solidFill>
              <a:latin typeface="Arial" charset="0"/>
            </a:endParaRPr>
          </a:p>
        </p:txBody>
      </p:sp>
      <p:pic>
        <p:nvPicPr>
          <p:cNvPr id="1027" name="Picture 3"/>
          <p:cNvPicPr>
            <a:picLocks noChangeAspect="1" noChangeArrowheads="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4230688" y="6665913"/>
            <a:ext cx="66516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p:cNvPicPr>
            <a:picLocks noChangeAspect="1" noChangeArrowheads="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0" y="-26988"/>
            <a:ext cx="91440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7" r:id="rId14"/>
    <p:sldLayoutId id="2147483692" r:id="rId15"/>
    <p:sldLayoutId id="2147483693" r:id="rId16"/>
    <p:sldLayoutId id="2147483695" r:id="rId17"/>
    <p:sldLayoutId id="2147483696" r:id="rId18"/>
    <p:sldLayoutId id="2147483697" r:id="rId19"/>
  </p:sldLayoutIdLst>
  <p:transition spd="med">
    <p:split/>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Verdana Bold" pitchFamily="34" charset="0"/>
        </a:defRPr>
      </a:lvl2pPr>
      <a:lvl3pPr algn="l" rtl="0" eaLnBrk="0" fontAlgn="base" hangingPunct="0">
        <a:lnSpc>
          <a:spcPct val="90000"/>
        </a:lnSpc>
        <a:spcBef>
          <a:spcPct val="0"/>
        </a:spcBef>
        <a:spcAft>
          <a:spcPct val="0"/>
        </a:spcAft>
        <a:defRPr sz="3200">
          <a:solidFill>
            <a:schemeClr val="tx1"/>
          </a:solidFill>
          <a:latin typeface="Verdana Bold" pitchFamily="34" charset="0"/>
        </a:defRPr>
      </a:lvl3pPr>
      <a:lvl4pPr algn="l" rtl="0" eaLnBrk="0" fontAlgn="base" hangingPunct="0">
        <a:lnSpc>
          <a:spcPct val="90000"/>
        </a:lnSpc>
        <a:spcBef>
          <a:spcPct val="0"/>
        </a:spcBef>
        <a:spcAft>
          <a:spcPct val="0"/>
        </a:spcAft>
        <a:defRPr sz="3200">
          <a:solidFill>
            <a:schemeClr val="tx1"/>
          </a:solidFill>
          <a:latin typeface="Verdana Bold" pitchFamily="34" charset="0"/>
        </a:defRPr>
      </a:lvl4pPr>
      <a:lvl5pPr algn="l" rtl="0" eaLnBrk="0" fontAlgn="base" hangingPunct="0">
        <a:lnSpc>
          <a:spcPct val="90000"/>
        </a:lnSpc>
        <a:spcBef>
          <a:spcPct val="0"/>
        </a:spcBef>
        <a:spcAft>
          <a:spcPct val="0"/>
        </a:spcAft>
        <a:defRPr sz="3200">
          <a:solidFill>
            <a:schemeClr val="tx1"/>
          </a:solidFill>
          <a:latin typeface="Verdana Bold" pitchFamily="34" charset="0"/>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mn-ea"/>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defRPr>
      </a:lvl2pPr>
      <a:lvl3pPr marL="1406525" indent="-228600" algn="l" rtl="0" eaLnBrk="0" fontAlgn="base" hangingPunct="0">
        <a:spcBef>
          <a:spcPct val="0"/>
        </a:spcBef>
        <a:spcAft>
          <a:spcPct val="0"/>
        </a:spcAft>
        <a:buClr>
          <a:srgbClr val="005BAB"/>
        </a:buClr>
        <a:buFont typeface="Arial" pitchFamily="34" charset="0"/>
        <a:buChar char="•"/>
        <a:defRPr sz="2400">
          <a:solidFill>
            <a:schemeClr val="tx1"/>
          </a:solidFill>
          <a:latin typeface="+mn-lt"/>
        </a:defRPr>
      </a:lvl3pPr>
      <a:lvl4pPr marL="1814513" indent="-228600" algn="l" rtl="0" eaLnBrk="0" fontAlgn="base" hangingPunct="0">
        <a:spcBef>
          <a:spcPct val="0"/>
        </a:spcBef>
        <a:spcAft>
          <a:spcPct val="0"/>
        </a:spcAft>
        <a:buClr>
          <a:srgbClr val="005BAB"/>
        </a:buClr>
        <a:buSzPct val="125000"/>
        <a:buFont typeface="Arial" pitchFamily="34" charset="0"/>
        <a:buChar char="­"/>
        <a:defRPr sz="2200">
          <a:solidFill>
            <a:schemeClr val="tx1"/>
          </a:solidFill>
          <a:latin typeface="+mn-lt"/>
        </a:defRPr>
      </a:lvl4pPr>
      <a:lvl5pPr marL="2222500" indent="-228600" algn="l" rtl="0" eaLnBrk="0" fontAlgn="base" hangingPunct="0">
        <a:spcBef>
          <a:spcPct val="0"/>
        </a:spcBef>
        <a:spcAft>
          <a:spcPct val="0"/>
        </a:spcAft>
        <a:buClr>
          <a:srgbClr val="005BAB"/>
        </a:buClr>
        <a:buFont typeface="Arial" pitchFamily="34" charset="0"/>
        <a:buChar char="•"/>
        <a:defRPr sz="2000">
          <a:solidFill>
            <a:schemeClr val="tx1"/>
          </a:solidFill>
          <a:latin typeface="+mn-lt"/>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81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D1F53470-C0AE-4EA8-B85E-092AEA09C6D5}" type="slidenum">
              <a:rPr lang="en-US" sz="1000">
                <a:solidFill>
                  <a:srgbClr val="005BAB"/>
                </a:solidFill>
                <a:latin typeface="Arial" charset="0"/>
              </a:rPr>
              <a:pPr algn="r">
                <a:defRPr/>
              </a:pPr>
              <a:t>‹#›</a:t>
            </a:fld>
            <a:endParaRPr lang="en-US" sz="1000" dirty="0">
              <a:solidFill>
                <a:srgbClr val="005BAB"/>
              </a:solidFill>
              <a:latin typeface="Arial" charset="0"/>
            </a:endParaRPr>
          </a:p>
        </p:txBody>
      </p:sp>
      <p:pic>
        <p:nvPicPr>
          <p:cNvPr id="1027" name="Picture 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230688" y="6665913"/>
            <a:ext cx="66516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26988"/>
            <a:ext cx="91440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464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spd="med">
    <p:split/>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Verdana Bold" pitchFamily="34" charset="0"/>
        </a:defRPr>
      </a:lvl2pPr>
      <a:lvl3pPr algn="l" rtl="0" eaLnBrk="0" fontAlgn="base" hangingPunct="0">
        <a:lnSpc>
          <a:spcPct val="90000"/>
        </a:lnSpc>
        <a:spcBef>
          <a:spcPct val="0"/>
        </a:spcBef>
        <a:spcAft>
          <a:spcPct val="0"/>
        </a:spcAft>
        <a:defRPr sz="3200">
          <a:solidFill>
            <a:schemeClr val="tx1"/>
          </a:solidFill>
          <a:latin typeface="Verdana Bold" pitchFamily="34" charset="0"/>
        </a:defRPr>
      </a:lvl3pPr>
      <a:lvl4pPr algn="l" rtl="0" eaLnBrk="0" fontAlgn="base" hangingPunct="0">
        <a:lnSpc>
          <a:spcPct val="90000"/>
        </a:lnSpc>
        <a:spcBef>
          <a:spcPct val="0"/>
        </a:spcBef>
        <a:spcAft>
          <a:spcPct val="0"/>
        </a:spcAft>
        <a:defRPr sz="3200">
          <a:solidFill>
            <a:schemeClr val="tx1"/>
          </a:solidFill>
          <a:latin typeface="Verdana Bold" pitchFamily="34" charset="0"/>
        </a:defRPr>
      </a:lvl4pPr>
      <a:lvl5pPr algn="l" rtl="0" eaLnBrk="0" fontAlgn="base" hangingPunct="0">
        <a:lnSpc>
          <a:spcPct val="90000"/>
        </a:lnSpc>
        <a:spcBef>
          <a:spcPct val="0"/>
        </a:spcBef>
        <a:spcAft>
          <a:spcPct val="0"/>
        </a:spcAft>
        <a:defRPr sz="3200">
          <a:solidFill>
            <a:schemeClr val="tx1"/>
          </a:solidFill>
          <a:latin typeface="Verdana Bold" pitchFamily="34" charset="0"/>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mn-ea"/>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defRPr>
      </a:lvl2pPr>
      <a:lvl3pPr marL="1406525" indent="-228600" algn="l" rtl="0" eaLnBrk="0" fontAlgn="base" hangingPunct="0">
        <a:spcBef>
          <a:spcPct val="0"/>
        </a:spcBef>
        <a:spcAft>
          <a:spcPct val="0"/>
        </a:spcAft>
        <a:buClr>
          <a:srgbClr val="005BAB"/>
        </a:buClr>
        <a:buFont typeface="Arial" pitchFamily="34" charset="0"/>
        <a:buChar char="•"/>
        <a:defRPr sz="2400">
          <a:solidFill>
            <a:schemeClr val="tx1"/>
          </a:solidFill>
          <a:latin typeface="+mn-lt"/>
        </a:defRPr>
      </a:lvl3pPr>
      <a:lvl4pPr marL="1814513" indent="-228600" algn="l" rtl="0" eaLnBrk="0" fontAlgn="base" hangingPunct="0">
        <a:spcBef>
          <a:spcPct val="0"/>
        </a:spcBef>
        <a:spcAft>
          <a:spcPct val="0"/>
        </a:spcAft>
        <a:buClr>
          <a:srgbClr val="005BAB"/>
        </a:buClr>
        <a:buSzPct val="125000"/>
        <a:buFont typeface="Arial" pitchFamily="34" charset="0"/>
        <a:buChar char="­"/>
        <a:defRPr sz="2200">
          <a:solidFill>
            <a:schemeClr val="tx1"/>
          </a:solidFill>
          <a:latin typeface="+mn-lt"/>
        </a:defRPr>
      </a:lvl4pPr>
      <a:lvl5pPr marL="2222500" indent="-228600" algn="l" rtl="0" eaLnBrk="0" fontAlgn="base" hangingPunct="0">
        <a:spcBef>
          <a:spcPct val="0"/>
        </a:spcBef>
        <a:spcAft>
          <a:spcPct val="0"/>
        </a:spcAft>
        <a:buClr>
          <a:srgbClr val="005BAB"/>
        </a:buClr>
        <a:buFont typeface="Arial" pitchFamily="34" charset="0"/>
        <a:buChar char="•"/>
        <a:defRPr sz="2000">
          <a:solidFill>
            <a:schemeClr val="tx1"/>
          </a:solidFill>
          <a:latin typeface="+mn-lt"/>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645205E2-7467-46C4-8A02-18F2B51CA910}" type="slidenum">
              <a:rPr lang="en-GB" altLang="en-US">
                <a:solidFill>
                  <a:srgbClr val="000000"/>
                </a:solidFill>
              </a:rPr>
              <a:pPr>
                <a:defRPr/>
              </a:pPr>
              <a:t>‹#›</a:t>
            </a:fld>
            <a:endParaRPr lang="en-GB" altLang="en-US">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pic>
        <p:nvPicPr>
          <p:cNvPr id="1033" name="Picture 17" descr="LOGO CE_Vertical_EN_NEG_quadri_H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4818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c.europa.eu/energ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ec.europa.eu/energy/gas_electricity/internal_market_en.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49" y="959632"/>
            <a:ext cx="5540153" cy="5898368"/>
          </a:xfrm>
          <a:prstGeom prst="rect">
            <a:avLst/>
          </a:prstGeom>
        </p:spPr>
      </p:pic>
      <p:sp>
        <p:nvSpPr>
          <p:cNvPr id="11269" name="Rectangle 6"/>
          <p:cNvSpPr>
            <a:spLocks noChangeArrowheads="1"/>
          </p:cNvSpPr>
          <p:nvPr/>
        </p:nvSpPr>
        <p:spPr bwMode="auto">
          <a:xfrm>
            <a:off x="4268788" y="6659563"/>
            <a:ext cx="601662" cy="198437"/>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18000" tIns="118800" anchor="ctr"/>
          <a:lstStyle/>
          <a:p>
            <a:pPr defTabSz="457200">
              <a:lnSpc>
                <a:spcPct val="70000"/>
              </a:lnSpc>
              <a:spcBef>
                <a:spcPct val="20000"/>
              </a:spcBef>
              <a:buClr>
                <a:schemeClr val="bg1"/>
              </a:buClr>
            </a:pPr>
            <a:r>
              <a:rPr lang="fr-BE" sz="800" dirty="0" err="1">
                <a:solidFill>
                  <a:schemeClr val="bg1"/>
                </a:solidFill>
              </a:rPr>
              <a:t>Energy</a:t>
            </a:r>
            <a:endParaRPr lang="en-GB" sz="800" dirty="0">
              <a:solidFill>
                <a:schemeClr val="bg1"/>
              </a:solidFill>
            </a:endParaRPr>
          </a:p>
          <a:p>
            <a:pPr algn="ctr" defTabSz="457200"/>
            <a:endParaRPr lang="en-GB" sz="900" dirty="0">
              <a:solidFill>
                <a:schemeClr val="bg1"/>
              </a:solidFill>
              <a:latin typeface="Calibri" pitchFamily="34" charset="0"/>
            </a:endParaRPr>
          </a:p>
        </p:txBody>
      </p:sp>
      <p:grpSp>
        <p:nvGrpSpPr>
          <p:cNvPr id="9" name="Group 8"/>
          <p:cNvGrpSpPr/>
          <p:nvPr/>
        </p:nvGrpSpPr>
        <p:grpSpPr>
          <a:xfrm>
            <a:off x="3963987" y="258763"/>
            <a:ext cx="1436687" cy="940457"/>
            <a:chOff x="3963988" y="258763"/>
            <a:chExt cx="1436687" cy="940457"/>
          </a:xfrm>
        </p:grpSpPr>
        <p:sp>
          <p:nvSpPr>
            <p:cNvPr id="10" name="Line 27"/>
            <p:cNvSpPr>
              <a:spLocks noChangeShapeType="1"/>
            </p:cNvSpPr>
            <p:nvPr/>
          </p:nvSpPr>
          <p:spPr bwMode="auto">
            <a:xfrm>
              <a:off x="4249738" y="1199220"/>
              <a:ext cx="620713" cy="0"/>
            </a:xfrm>
            <a:prstGeom prst="line">
              <a:avLst/>
            </a:prstGeom>
            <a:noFill/>
            <a:ln w="38735">
              <a:solidFill>
                <a:srgbClr val="EE80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pic>
          <p:nvPicPr>
            <p:cNvPr id="11" name="Picture 9" descr="LOGO CE_Vertical_EN_NEG_quadri_H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3988" y="258763"/>
              <a:ext cx="14366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7"/>
          <p:cNvSpPr>
            <a:spLocks noChangeArrowheads="1"/>
          </p:cNvSpPr>
          <p:nvPr/>
        </p:nvSpPr>
        <p:spPr bwMode="auto">
          <a:xfrm>
            <a:off x="5508104" y="1590725"/>
            <a:ext cx="338437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8775"/>
            <a:r>
              <a:rPr lang="en-GB" sz="2800" b="1" dirty="0">
                <a:solidFill>
                  <a:srgbClr val="005BAB"/>
                </a:solidFill>
                <a:cs typeface="Arial" pitchFamily="34" charset="0"/>
              </a:rPr>
              <a:t>Market4RES </a:t>
            </a:r>
            <a:r>
              <a:rPr lang="en-GB" sz="2800" b="1" dirty="0" smtClean="0">
                <a:solidFill>
                  <a:srgbClr val="005BAB"/>
                </a:solidFill>
                <a:cs typeface="Arial" pitchFamily="34" charset="0"/>
              </a:rPr>
              <a:t>–the policy framework</a:t>
            </a:r>
          </a:p>
          <a:p>
            <a:pPr marL="358775"/>
            <a:endParaRPr lang="en-GB" sz="2800" b="1" dirty="0">
              <a:solidFill>
                <a:srgbClr val="005BAB"/>
              </a:solidFill>
              <a:cs typeface="Arial" pitchFamily="34" charset="0"/>
            </a:endParaRPr>
          </a:p>
          <a:p>
            <a:pPr marL="358775"/>
            <a:endParaRPr lang="en-GB" sz="2800" b="1" dirty="0" smtClean="0">
              <a:solidFill>
                <a:srgbClr val="005BAB"/>
              </a:solidFill>
              <a:cs typeface="Arial" pitchFamily="34" charset="0"/>
            </a:endParaRPr>
          </a:p>
          <a:p>
            <a:pPr marL="358775"/>
            <a:endParaRPr lang="en-GB" sz="2800" b="1" dirty="0">
              <a:solidFill>
                <a:srgbClr val="005BAB"/>
              </a:solidFill>
              <a:cs typeface="Arial" pitchFamily="34" charset="0"/>
            </a:endParaRPr>
          </a:p>
          <a:p>
            <a:pPr marL="358775"/>
            <a:endParaRPr lang="de-DE" sz="2000" b="1" dirty="0" smtClean="0">
              <a:solidFill>
                <a:srgbClr val="002060"/>
              </a:solidFill>
              <a:cs typeface="Arial" pitchFamily="34" charset="0"/>
            </a:endParaRPr>
          </a:p>
          <a:p>
            <a:pPr marL="358775"/>
            <a:r>
              <a:rPr lang="pt-BR" sz="1600" b="1" dirty="0" smtClean="0">
                <a:solidFill>
                  <a:srgbClr val="002060"/>
                </a:solidFill>
                <a:cs typeface="Arial" pitchFamily="34" charset="0"/>
              </a:rPr>
              <a:t>Oyvind </a:t>
            </a:r>
            <a:r>
              <a:rPr lang="pt-BR" sz="1600" b="1" dirty="0" err="1" smtClean="0">
                <a:solidFill>
                  <a:srgbClr val="002060"/>
                </a:solidFill>
                <a:cs typeface="Arial" pitchFamily="34" charset="0"/>
              </a:rPr>
              <a:t>Vessia</a:t>
            </a:r>
            <a:r>
              <a:rPr lang="pt-BR" sz="1600" b="1" dirty="0" smtClean="0">
                <a:solidFill>
                  <a:srgbClr val="002060"/>
                </a:solidFill>
                <a:cs typeface="Arial" pitchFamily="34" charset="0"/>
              </a:rPr>
              <a:t> </a:t>
            </a:r>
            <a:r>
              <a:rPr lang="pt-BR" sz="1600" b="1" dirty="0" err="1" smtClean="0">
                <a:solidFill>
                  <a:srgbClr val="002060"/>
                </a:solidFill>
                <a:cs typeface="Arial" pitchFamily="34" charset="0"/>
              </a:rPr>
              <a:t>and</a:t>
            </a:r>
            <a:r>
              <a:rPr lang="pt-BR" sz="1600" b="1" dirty="0" smtClean="0">
                <a:solidFill>
                  <a:srgbClr val="002060"/>
                </a:solidFill>
                <a:cs typeface="Arial" pitchFamily="34" charset="0"/>
              </a:rPr>
              <a:t> Joachim </a:t>
            </a:r>
            <a:r>
              <a:rPr lang="pt-BR" sz="1600" b="1" dirty="0" err="1" smtClean="0">
                <a:solidFill>
                  <a:srgbClr val="002060"/>
                </a:solidFill>
                <a:cs typeface="Arial" pitchFamily="34" charset="0"/>
              </a:rPr>
              <a:t>Balke</a:t>
            </a:r>
            <a:endParaRPr lang="de-DE" sz="1600" b="1" dirty="0" smtClean="0">
              <a:solidFill>
                <a:srgbClr val="002060"/>
              </a:solidFill>
              <a:cs typeface="Arial" pitchFamily="34" charset="0"/>
            </a:endParaRPr>
          </a:p>
          <a:p>
            <a:pPr marL="358775"/>
            <a:endParaRPr lang="de-DE" sz="1600" b="1" dirty="0">
              <a:solidFill>
                <a:srgbClr val="002060"/>
              </a:solidFill>
              <a:cs typeface="Arial" pitchFamily="34" charset="0"/>
            </a:endParaRPr>
          </a:p>
          <a:p>
            <a:pPr marL="358775"/>
            <a:r>
              <a:rPr lang="de-DE" sz="1600" b="1" dirty="0" err="1" smtClean="0">
                <a:solidFill>
                  <a:srgbClr val="002060"/>
                </a:solidFill>
                <a:cs typeface="Arial" pitchFamily="34" charset="0"/>
              </a:rPr>
              <a:t>Renewables</a:t>
            </a:r>
            <a:r>
              <a:rPr lang="de-DE" sz="1600" b="1" dirty="0" smtClean="0">
                <a:solidFill>
                  <a:srgbClr val="002060"/>
                </a:solidFill>
                <a:cs typeface="Arial" pitchFamily="34" charset="0"/>
              </a:rPr>
              <a:t> and CCS </a:t>
            </a:r>
            <a:r>
              <a:rPr lang="de-DE" sz="1600" b="1" dirty="0" err="1" smtClean="0">
                <a:solidFill>
                  <a:srgbClr val="002060"/>
                </a:solidFill>
                <a:cs typeface="Arial" pitchFamily="34" charset="0"/>
              </a:rPr>
              <a:t>policy</a:t>
            </a:r>
            <a:endParaRPr lang="de-DE" sz="1600" b="1" dirty="0" smtClean="0">
              <a:solidFill>
                <a:srgbClr val="002060"/>
              </a:solidFill>
              <a:cs typeface="Arial" pitchFamily="34" charset="0"/>
            </a:endParaRPr>
          </a:p>
          <a:p>
            <a:pPr marL="358775"/>
            <a:endParaRPr lang="de-DE" sz="1600" b="1" dirty="0" smtClean="0">
              <a:solidFill>
                <a:srgbClr val="002060"/>
              </a:solidFill>
              <a:cs typeface="Arial" pitchFamily="34" charset="0"/>
            </a:endParaRPr>
          </a:p>
          <a:p>
            <a:pPr marL="358775"/>
            <a:r>
              <a:rPr lang="de-DE" sz="1600" b="1" dirty="0" smtClean="0">
                <a:solidFill>
                  <a:srgbClr val="002060"/>
                </a:solidFill>
                <a:cs typeface="Arial" pitchFamily="34" charset="0"/>
              </a:rPr>
              <a:t>DG ENERGY, Unit C.1</a:t>
            </a:r>
            <a:endParaRPr lang="de-DE" sz="1400" b="1" dirty="0">
              <a:solidFill>
                <a:srgbClr val="002060"/>
              </a:solidFill>
              <a:cs typeface="Arial" pitchFamily="34" charset="0"/>
            </a:endParaRPr>
          </a:p>
          <a:p>
            <a:pPr marL="358775"/>
            <a:endParaRPr lang="en-GB" sz="2400" b="1" i="1" dirty="0" smtClean="0">
              <a:solidFill>
                <a:srgbClr val="002060"/>
              </a:solidFill>
              <a:cs typeface="Arial" pitchFamily="34" charset="0"/>
            </a:endParaRPr>
          </a:p>
        </p:txBody>
      </p:sp>
    </p:spTree>
    <p:extLst>
      <p:ext uri="{BB962C8B-B14F-4D97-AF65-F5344CB8AC3E}">
        <p14:creationId xmlns:p14="http://schemas.microsoft.com/office/powerpoint/2010/main" val="234293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229600" cy="4525963"/>
          </a:xfrm>
        </p:spPr>
        <p:txBody>
          <a:bodyPr/>
          <a:lstStyle/>
          <a:p>
            <a:pPr marL="0" indent="0">
              <a:buNone/>
            </a:pPr>
            <a:r>
              <a:rPr lang="en-GB" b="1" dirty="0" smtClean="0"/>
              <a:t>Content:</a:t>
            </a:r>
          </a:p>
          <a:p>
            <a:endParaRPr lang="en-GB" dirty="0"/>
          </a:p>
          <a:p>
            <a:r>
              <a:rPr lang="en-GB" dirty="0" smtClean="0"/>
              <a:t>2030 Framework</a:t>
            </a:r>
          </a:p>
          <a:p>
            <a:pPr marL="0" indent="0">
              <a:buNone/>
            </a:pPr>
            <a:endParaRPr lang="en-GB" dirty="0"/>
          </a:p>
          <a:p>
            <a:r>
              <a:rPr lang="en-GB" b="1" dirty="0" smtClean="0"/>
              <a:t>RES support scheme reform &amp; market integration</a:t>
            </a:r>
          </a:p>
          <a:p>
            <a:pPr marL="630238" lvl="1" indent="0">
              <a:buNone/>
            </a:pPr>
            <a:endParaRPr lang="en-GB" dirty="0"/>
          </a:p>
          <a:p>
            <a:pPr lvl="1"/>
            <a:endParaRPr lang="en-GB" dirty="0"/>
          </a:p>
        </p:txBody>
      </p:sp>
    </p:spTree>
    <p:extLst>
      <p:ext uri="{BB962C8B-B14F-4D97-AF65-F5344CB8AC3E}">
        <p14:creationId xmlns:p14="http://schemas.microsoft.com/office/powerpoint/2010/main" val="4024996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2"/>
          <p:cNvSpPr>
            <a:spLocks noGrp="1"/>
          </p:cNvSpPr>
          <p:nvPr>
            <p:ph idx="1"/>
          </p:nvPr>
        </p:nvSpPr>
        <p:spPr>
          <a:xfrm>
            <a:off x="467544" y="1196752"/>
            <a:ext cx="8229600" cy="4525963"/>
          </a:xfrm>
        </p:spPr>
        <p:txBody>
          <a:bodyPr/>
          <a:lstStyle/>
          <a:p>
            <a:pPr marL="0" indent="0">
              <a:buNone/>
            </a:pPr>
            <a:r>
              <a:rPr lang="en-GB" sz="3200" b="1" dirty="0" smtClean="0"/>
              <a:t>RES support scheme reform – first steps towards market integration</a:t>
            </a:r>
          </a:p>
          <a:p>
            <a:pPr marL="0" indent="0">
              <a:buNone/>
            </a:pPr>
            <a:endParaRPr lang="en-GB" sz="3200" b="1" dirty="0" smtClean="0"/>
          </a:p>
          <a:p>
            <a:r>
              <a:rPr lang="en-GB" sz="2400" dirty="0" smtClean="0"/>
              <a:t>Support scheme guidance and EEAG establish important principles of RES market integration</a:t>
            </a:r>
          </a:p>
          <a:p>
            <a:pPr marL="0" indent="0">
              <a:buNone/>
            </a:pPr>
            <a:endParaRPr lang="en-GB" sz="2400" dirty="0" smtClean="0"/>
          </a:p>
          <a:p>
            <a:pPr lvl="1"/>
            <a:r>
              <a:rPr lang="en-GB" sz="2400" dirty="0" smtClean="0"/>
              <a:t>Competitive determination of support level</a:t>
            </a:r>
          </a:p>
          <a:p>
            <a:pPr lvl="1"/>
            <a:endParaRPr lang="en-GB" sz="2400" dirty="0" smtClean="0"/>
          </a:p>
          <a:p>
            <a:pPr lvl="1"/>
            <a:r>
              <a:rPr lang="en-GB" sz="2400" dirty="0" smtClean="0"/>
              <a:t>Integration in short-term markets (DA/balancing)</a:t>
            </a:r>
          </a:p>
          <a:p>
            <a:pPr marL="0" indent="0">
              <a:buNone/>
            </a:pPr>
            <a:endParaRPr lang="en-GB" sz="3200" b="1" u="sng" dirty="0">
              <a:solidFill>
                <a:srgbClr val="005BAB"/>
              </a:solidFill>
              <a:latin typeface="Times New Roman" pitchFamily="18" charset="0"/>
            </a:endParaRP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1899227456"/>
      </p:ext>
    </p:extLst>
  </p:cSld>
  <p:clrMapOvr>
    <a:masterClrMapping/>
  </p:clrMapOvr>
  <p:transition spd="med">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sz="2400" b="1" dirty="0" smtClean="0"/>
              <a:t>Competitive determination of support level</a:t>
            </a:r>
          </a:p>
          <a:p>
            <a:pPr marL="0" indent="0">
              <a:buNone/>
            </a:pPr>
            <a:endParaRPr lang="en-GB" sz="2400" b="1" dirty="0" smtClean="0"/>
          </a:p>
          <a:p>
            <a:pPr marL="0" indent="0">
              <a:buNone/>
            </a:pPr>
            <a:endParaRPr lang="en-GB" sz="2000" dirty="0" smtClean="0"/>
          </a:p>
          <a:p>
            <a:r>
              <a:rPr lang="en-GB" sz="2000" dirty="0" smtClean="0"/>
              <a:t>"</a:t>
            </a:r>
            <a:r>
              <a:rPr lang="en-GB" sz="2000" dirty="0"/>
              <a:t>target model" envisages competitive determination of support level</a:t>
            </a:r>
          </a:p>
          <a:p>
            <a:pPr lvl="1"/>
            <a:r>
              <a:rPr lang="en-GB" sz="1800" dirty="0"/>
              <a:t>Auctions for price based support</a:t>
            </a:r>
          </a:p>
          <a:p>
            <a:pPr lvl="1"/>
            <a:r>
              <a:rPr lang="en-GB" sz="1800" dirty="0"/>
              <a:t>Quota systems</a:t>
            </a:r>
          </a:p>
          <a:p>
            <a:pPr lvl="1"/>
            <a:endParaRPr lang="en-GB" sz="1800" dirty="0"/>
          </a:p>
          <a:p>
            <a:r>
              <a:rPr lang="en-GB" sz="2000" dirty="0" smtClean="0"/>
              <a:t>In principle competition for support between technologies </a:t>
            </a:r>
          </a:p>
          <a:p>
            <a:pPr marL="0" indent="0">
              <a:buNone/>
            </a:pPr>
            <a:endParaRPr lang="en-GB" sz="2000" dirty="0" smtClean="0"/>
          </a:p>
          <a:p>
            <a:r>
              <a:rPr lang="en-GB" sz="2000" dirty="0" smtClean="0"/>
              <a:t>Convergence </a:t>
            </a:r>
            <a:r>
              <a:rPr lang="en-GB" sz="2000" dirty="0"/>
              <a:t>of price finding mechanism rather than total level of support</a:t>
            </a:r>
          </a:p>
          <a:p>
            <a:endParaRPr lang="en-GB" dirty="0"/>
          </a:p>
        </p:txBody>
      </p:sp>
    </p:spTree>
    <p:extLst>
      <p:ext uri="{BB962C8B-B14F-4D97-AF65-F5344CB8AC3E}">
        <p14:creationId xmlns:p14="http://schemas.microsoft.com/office/powerpoint/2010/main" val="999367087"/>
      </p:ext>
    </p:extLst>
  </p:cSld>
  <p:clrMapOvr>
    <a:masterClrMapping/>
  </p:clrMapOvr>
  <p:transition spd="med">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sz="2400" b="1" dirty="0" smtClean="0"/>
              <a:t>Integration in short term markets</a:t>
            </a:r>
          </a:p>
          <a:p>
            <a:pPr marL="0" indent="0">
              <a:buNone/>
            </a:pPr>
            <a:endParaRPr lang="en-GB" sz="2400" b="1" dirty="0" smtClean="0"/>
          </a:p>
          <a:p>
            <a:pPr marL="0" indent="0">
              <a:buNone/>
            </a:pPr>
            <a:endParaRPr lang="en-GB" sz="2000" dirty="0" smtClean="0"/>
          </a:p>
          <a:p>
            <a:r>
              <a:rPr lang="en-GB" sz="2000" dirty="0" smtClean="0"/>
              <a:t>Obligation to self-marketing (wholesale market integration)</a:t>
            </a:r>
          </a:p>
          <a:p>
            <a:pPr marL="0" indent="0">
              <a:buNone/>
            </a:pPr>
            <a:endParaRPr lang="en-GB" sz="2000" dirty="0" smtClean="0"/>
          </a:p>
          <a:p>
            <a:r>
              <a:rPr lang="en-GB" sz="2000" dirty="0" smtClean="0"/>
              <a:t>Imposition of balancing responsibility</a:t>
            </a:r>
          </a:p>
          <a:p>
            <a:pPr lvl="1"/>
            <a:r>
              <a:rPr lang="en-GB" sz="1800" dirty="0" smtClean="0"/>
              <a:t>Small installations excepted (aggregation models to be developed)</a:t>
            </a:r>
          </a:p>
          <a:p>
            <a:endParaRPr lang="en-GB" sz="2000" dirty="0" smtClean="0"/>
          </a:p>
          <a:p>
            <a:r>
              <a:rPr lang="en-GB" sz="2000" dirty="0" smtClean="0"/>
              <a:t>Removal of incentive to produce under negative prices</a:t>
            </a:r>
            <a:endParaRPr lang="en-GB" sz="2000" dirty="0"/>
          </a:p>
          <a:p>
            <a:pPr lvl="1"/>
            <a:endParaRPr lang="en-GB" sz="1800" dirty="0"/>
          </a:p>
          <a:p>
            <a:pPr marL="0" indent="0">
              <a:buNone/>
            </a:pPr>
            <a:endParaRPr lang="en-GB" dirty="0"/>
          </a:p>
        </p:txBody>
      </p:sp>
    </p:spTree>
    <p:extLst>
      <p:ext uri="{BB962C8B-B14F-4D97-AF65-F5344CB8AC3E}">
        <p14:creationId xmlns:p14="http://schemas.microsoft.com/office/powerpoint/2010/main" val="2080297620"/>
      </p:ext>
    </p:extLst>
  </p:cSld>
  <p:clrMapOvr>
    <a:masterClrMapping/>
  </p:clrMapOvr>
  <p:transition spd="med">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2"/>
          <p:cNvSpPr>
            <a:spLocks noGrp="1"/>
          </p:cNvSpPr>
          <p:nvPr>
            <p:ph idx="1"/>
          </p:nvPr>
        </p:nvSpPr>
        <p:spPr>
          <a:xfrm>
            <a:off x="467544" y="1196752"/>
            <a:ext cx="8229600" cy="4525963"/>
          </a:xfrm>
        </p:spPr>
        <p:txBody>
          <a:bodyPr/>
          <a:lstStyle/>
          <a:p>
            <a:pPr marL="0" indent="0">
              <a:buNone/>
            </a:pPr>
            <a:r>
              <a:rPr lang="en-GB" sz="3200" b="1" dirty="0" smtClean="0"/>
              <a:t>Towards convergence (RES guidance and EEAG) - structures</a:t>
            </a:r>
          </a:p>
          <a:p>
            <a:pPr marL="0" indent="0">
              <a:buNone/>
            </a:pPr>
            <a:endParaRPr lang="en-GB" sz="3200" b="1" u="sng" dirty="0">
              <a:solidFill>
                <a:srgbClr val="005BAB"/>
              </a:solidFill>
              <a:latin typeface="Times New Roman" pitchFamily="18" charset="0"/>
            </a:endParaRPr>
          </a:p>
          <a:p>
            <a:pPr marL="0" indent="0">
              <a:buNone/>
            </a:pPr>
            <a:endParaRPr lang="en-GB" sz="2400" dirty="0"/>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112" t="2867" r="12959"/>
          <a:stretch/>
        </p:blipFill>
        <p:spPr bwMode="auto">
          <a:xfrm>
            <a:off x="44919" y="2492896"/>
            <a:ext cx="4062983" cy="376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4107902" y="4196333"/>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287922" y="3360690"/>
            <a:ext cx="504056" cy="1015663"/>
          </a:xfrm>
          <a:prstGeom prst="rect">
            <a:avLst/>
          </a:prstGeom>
          <a:noFill/>
        </p:spPr>
        <p:txBody>
          <a:bodyPr wrap="square" rtlCol="0">
            <a:spAutoFit/>
          </a:bodyPr>
          <a:lstStyle/>
          <a:p>
            <a:r>
              <a:rPr lang="en-GB" sz="6000" b="1" dirty="0" smtClean="0"/>
              <a:t>?</a:t>
            </a:r>
            <a:endParaRPr lang="en-GB" sz="60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8064" y="2564904"/>
            <a:ext cx="331236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113256"/>
      </p:ext>
    </p:extLst>
  </p:cSld>
  <p:clrMapOvr>
    <a:masterClrMapping/>
  </p:clrMapOvr>
  <p:transition spd="med">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2"/>
          <p:cNvSpPr>
            <a:spLocks noGrp="1"/>
          </p:cNvSpPr>
          <p:nvPr>
            <p:ph idx="1"/>
          </p:nvPr>
        </p:nvSpPr>
        <p:spPr>
          <a:xfrm>
            <a:off x="251520" y="1196752"/>
            <a:ext cx="8445624" cy="4525963"/>
          </a:xfrm>
        </p:spPr>
        <p:txBody>
          <a:bodyPr/>
          <a:lstStyle/>
          <a:p>
            <a:pPr marL="0" indent="0">
              <a:buNone/>
            </a:pPr>
            <a:r>
              <a:rPr lang="en-GB" sz="3200" b="1" dirty="0" smtClean="0"/>
              <a:t>Conclusion on support scheme reform </a:t>
            </a:r>
            <a:endParaRPr lang="en-GB" sz="3200" b="1" u="sng" dirty="0">
              <a:solidFill>
                <a:srgbClr val="005BAB"/>
              </a:solidFill>
              <a:latin typeface="Times New Roman" pitchFamily="18" charset="0"/>
            </a:endParaRPr>
          </a:p>
          <a:p>
            <a:pPr marL="0" indent="0">
              <a:buNone/>
            </a:pPr>
            <a:endParaRPr lang="en-GB" sz="3200" b="1" u="sng" dirty="0" smtClean="0">
              <a:solidFill>
                <a:srgbClr val="005BAB"/>
              </a:solidFill>
              <a:latin typeface="Times New Roman" pitchFamily="18" charset="0"/>
            </a:endParaRPr>
          </a:p>
          <a:p>
            <a:r>
              <a:rPr lang="en-GB" dirty="0" smtClean="0"/>
              <a:t>Support scheme reform will lead to integration of RES in short term markets (operational efficiency)</a:t>
            </a:r>
          </a:p>
          <a:p>
            <a:r>
              <a:rPr lang="en-GB" dirty="0" smtClean="0"/>
              <a:t>BUT: investment decisions will continue to be determined to a large extent by government intervention</a:t>
            </a:r>
          </a:p>
          <a:p>
            <a:pPr marL="0" indent="0">
              <a:buNone/>
            </a:pPr>
            <a:endParaRPr lang="en-GB" dirty="0" smtClean="0"/>
          </a:p>
          <a:p>
            <a:pPr>
              <a:buFont typeface="Symbol"/>
              <a:buChar char="Þ"/>
            </a:pPr>
            <a:r>
              <a:rPr lang="en-GB" b="1" i="1" dirty="0" smtClean="0"/>
              <a:t>question: how to bridge the gap towards phasing out of support schemes?</a:t>
            </a:r>
          </a:p>
          <a:p>
            <a:pPr marL="0" indent="0">
              <a:buNone/>
            </a:pPr>
            <a:endParaRPr lang="en-GB" dirty="0" smtClean="0"/>
          </a:p>
          <a:p>
            <a:endParaRPr lang="en-GB" dirty="0" smtClean="0"/>
          </a:p>
          <a:p>
            <a:endParaRPr lang="en-GB" dirty="0" smtClean="0"/>
          </a:p>
        </p:txBody>
      </p:sp>
    </p:spTree>
    <p:extLst>
      <p:ext uri="{BB962C8B-B14F-4D97-AF65-F5344CB8AC3E}">
        <p14:creationId xmlns:p14="http://schemas.microsoft.com/office/powerpoint/2010/main" val="2022087608"/>
      </p:ext>
    </p:extLst>
  </p:cSld>
  <p:clrMapOvr>
    <a:masterClrMapping/>
  </p:clrMapOvr>
  <p:transition spd="med">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2"/>
          <p:cNvSpPr>
            <a:spLocks noGrp="1"/>
          </p:cNvSpPr>
          <p:nvPr>
            <p:ph idx="1"/>
          </p:nvPr>
        </p:nvSpPr>
        <p:spPr>
          <a:xfrm>
            <a:off x="251520" y="1196752"/>
            <a:ext cx="8445624" cy="4525963"/>
          </a:xfrm>
        </p:spPr>
        <p:txBody>
          <a:bodyPr/>
          <a:lstStyle/>
          <a:p>
            <a:pPr marL="0" indent="0">
              <a:buNone/>
            </a:pPr>
            <a:r>
              <a:rPr lang="en-GB" sz="3200" b="1" dirty="0" smtClean="0"/>
              <a:t>Phasing out of support schemes for mature RES </a:t>
            </a:r>
            <a:endParaRPr lang="en-GB" sz="3200" b="1" u="sng" dirty="0">
              <a:solidFill>
                <a:srgbClr val="005BAB"/>
              </a:solidFill>
              <a:latin typeface="Times New Roman" pitchFamily="18" charset="0"/>
            </a:endParaRPr>
          </a:p>
          <a:p>
            <a:pPr marL="0" indent="0">
              <a:buNone/>
            </a:pPr>
            <a:endParaRPr lang="en-GB" sz="3200" b="1" u="sng" dirty="0" smtClean="0">
              <a:solidFill>
                <a:srgbClr val="005BAB"/>
              </a:solidFill>
              <a:latin typeface="Times New Roman" pitchFamily="18" charset="0"/>
            </a:endParaRPr>
          </a:p>
          <a:p>
            <a:pPr marL="0" indent="0">
              <a:buNone/>
            </a:pPr>
            <a:r>
              <a:rPr lang="en-GB" sz="2400" dirty="0" smtClean="0"/>
              <a:t>The 2030 Communication states:</a:t>
            </a:r>
          </a:p>
          <a:p>
            <a:pPr marL="0" indent="0">
              <a:buNone/>
            </a:pPr>
            <a:endParaRPr lang="en-GB" sz="2400" dirty="0" smtClean="0"/>
          </a:p>
          <a:p>
            <a:pPr marL="0" indent="0">
              <a:buNone/>
            </a:pPr>
            <a:r>
              <a:rPr lang="en-GB" sz="2400" i="1" dirty="0" smtClean="0"/>
              <a:t>"</a:t>
            </a:r>
            <a:r>
              <a:rPr lang="en-US" sz="2400" i="1" dirty="0"/>
              <a:t>As such, subsidies for mature energy technologies, including those for renewable energy, should be phased out entirely in the 2020-2030 timeframe. Subsidies for new and immature technologies with significant potential to contribute cost-effectively to renewable energy volumes would still be </a:t>
            </a:r>
            <a:r>
              <a:rPr lang="en-US" sz="2400" i="1" dirty="0" smtClean="0"/>
              <a:t>allowed."</a:t>
            </a:r>
            <a:endParaRPr lang="en-GB" sz="2400" i="1" dirty="0" smtClean="0"/>
          </a:p>
          <a:p>
            <a:endParaRPr lang="en-GB" dirty="0" smtClean="0"/>
          </a:p>
        </p:txBody>
      </p:sp>
    </p:spTree>
    <p:extLst>
      <p:ext uri="{BB962C8B-B14F-4D97-AF65-F5344CB8AC3E}">
        <p14:creationId xmlns:p14="http://schemas.microsoft.com/office/powerpoint/2010/main" val="115573703"/>
      </p:ext>
    </p:extLst>
  </p:cSld>
  <p:clrMapOvr>
    <a:masterClrMapping/>
  </p:clrMapOvr>
  <p:transition spd="med">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144000" cy="1080120"/>
          </a:xfrm>
        </p:spPr>
        <p:txBody>
          <a:bodyPr/>
          <a:lstStyle/>
          <a:p>
            <a:r>
              <a:rPr lang="en-GB" b="1" dirty="0" smtClean="0"/>
              <a:t>Maturity reached on LCOE level, but …</a:t>
            </a:r>
            <a:endParaRPr lang="en-GB" b="1"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772816"/>
            <a:ext cx="8208912" cy="508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530983"/>
      </p:ext>
    </p:extLst>
  </p:cSld>
  <p:clrMapOvr>
    <a:masterClrMapping/>
  </p:clrMapOvr>
  <p:transition spd="med">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4744"/>
            <a:ext cx="9252520" cy="1143000"/>
          </a:xfrm>
        </p:spPr>
        <p:txBody>
          <a:bodyPr/>
          <a:lstStyle/>
          <a:p>
            <a:r>
              <a:rPr lang="en-GB" b="1" dirty="0" smtClean="0"/>
              <a:t>Can (current) IEM sustain mature RES?</a:t>
            </a:r>
            <a:endParaRPr lang="en-GB" dirty="0"/>
          </a:p>
        </p:txBody>
      </p:sp>
      <p:sp>
        <p:nvSpPr>
          <p:cNvPr id="5" name="Content Placeholder 4"/>
          <p:cNvSpPr>
            <a:spLocks noGrp="1"/>
          </p:cNvSpPr>
          <p:nvPr>
            <p:ph sz="half" idx="1"/>
          </p:nvPr>
        </p:nvSpPr>
        <p:spPr>
          <a:xfrm>
            <a:off x="467544" y="1988840"/>
            <a:ext cx="4038600" cy="4525963"/>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en-GB" b="1" i="1" dirty="0" smtClean="0"/>
              <a:t>Preconditions:</a:t>
            </a:r>
          </a:p>
          <a:p>
            <a:r>
              <a:rPr lang="en-GB" sz="2400" dirty="0" smtClean="0"/>
              <a:t>Flexibility valued properly</a:t>
            </a:r>
          </a:p>
          <a:p>
            <a:r>
              <a:rPr lang="en-GB" sz="2400" dirty="0" smtClean="0"/>
              <a:t>Liquid short-term markets</a:t>
            </a:r>
          </a:p>
          <a:p>
            <a:r>
              <a:rPr lang="en-GB" sz="2400" dirty="0" smtClean="0"/>
              <a:t>Removal of price caps</a:t>
            </a:r>
          </a:p>
          <a:p>
            <a:r>
              <a:rPr lang="en-GB" sz="2400" dirty="0" smtClean="0"/>
              <a:t>Demand response enabled</a:t>
            </a:r>
          </a:p>
          <a:p>
            <a:r>
              <a:rPr lang="en-GB" sz="2400" dirty="0" smtClean="0"/>
              <a:t>Interconnection…	</a:t>
            </a:r>
            <a:endParaRPr lang="en-GB" sz="2400" dirty="0"/>
          </a:p>
        </p:txBody>
      </p:sp>
      <p:sp>
        <p:nvSpPr>
          <p:cNvPr id="6" name="Content Placeholder 5"/>
          <p:cNvSpPr>
            <a:spLocks noGrp="1"/>
          </p:cNvSpPr>
          <p:nvPr>
            <p:ph sz="half" idx="2"/>
          </p:nvPr>
        </p:nvSpPr>
        <p:spPr>
          <a:xfrm>
            <a:off x="4644008" y="1988840"/>
            <a:ext cx="4038600" cy="4525963"/>
          </a:xfrm>
        </p:spPr>
        <p:style>
          <a:lnRef idx="1">
            <a:schemeClr val="accent4"/>
          </a:lnRef>
          <a:fillRef idx="2">
            <a:schemeClr val="accent4"/>
          </a:fillRef>
          <a:effectRef idx="1">
            <a:schemeClr val="accent4"/>
          </a:effectRef>
          <a:fontRef idx="minor">
            <a:schemeClr val="dk1"/>
          </a:fontRef>
        </p:style>
        <p:txBody>
          <a:bodyPr/>
          <a:lstStyle/>
          <a:p>
            <a:pPr marL="0" indent="0">
              <a:buNone/>
            </a:pPr>
            <a:r>
              <a:rPr lang="en-GB" b="1" i="1" dirty="0" smtClean="0"/>
              <a:t>Some questions:</a:t>
            </a:r>
          </a:p>
          <a:p>
            <a:r>
              <a:rPr lang="en-GB" sz="2400" dirty="0" smtClean="0"/>
              <a:t>Revenue streams sufficient?</a:t>
            </a:r>
          </a:p>
          <a:p>
            <a:pPr lvl="1"/>
            <a:r>
              <a:rPr lang="en-GB" dirty="0" smtClean="0"/>
              <a:t>Wholesale/MO effect</a:t>
            </a:r>
          </a:p>
          <a:p>
            <a:pPr lvl="1"/>
            <a:r>
              <a:rPr lang="en-GB" dirty="0" smtClean="0"/>
              <a:t>ETS</a:t>
            </a:r>
          </a:p>
          <a:p>
            <a:pPr lvl="1"/>
            <a:r>
              <a:rPr lang="en-GB" dirty="0" smtClean="0"/>
              <a:t>Ancillary services</a:t>
            </a:r>
          </a:p>
          <a:p>
            <a:r>
              <a:rPr lang="en-GB" sz="2400" dirty="0" err="1" smtClean="0"/>
              <a:t>vRES</a:t>
            </a:r>
            <a:r>
              <a:rPr lang="en-GB" sz="2400" dirty="0" smtClean="0"/>
              <a:t> undermining own business case?</a:t>
            </a:r>
          </a:p>
          <a:p>
            <a:r>
              <a:rPr lang="en-GB" sz="2400" dirty="0" smtClean="0"/>
              <a:t>RES capital structure and bankability?</a:t>
            </a:r>
          </a:p>
          <a:p>
            <a:endParaRPr lang="en-GB" dirty="0"/>
          </a:p>
        </p:txBody>
      </p:sp>
    </p:spTree>
    <p:extLst>
      <p:ext uri="{BB962C8B-B14F-4D97-AF65-F5344CB8AC3E}">
        <p14:creationId xmlns:p14="http://schemas.microsoft.com/office/powerpoint/2010/main" val="1103370610"/>
      </p:ext>
    </p:extLst>
  </p:cSld>
  <p:clrMapOvr>
    <a:masterClrMapping/>
  </p:clrMapOvr>
  <p:transition spd="med">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smtClean="0"/>
              <a:t>Impact of cost of capital on LCOE</a:t>
            </a:r>
          </a:p>
        </p:txBody>
      </p:sp>
      <p:sp>
        <p:nvSpPr>
          <p:cNvPr id="10243" name="Content Placeholder 2"/>
          <p:cNvSpPr>
            <a:spLocks noGrp="1"/>
          </p:cNvSpPr>
          <p:nvPr>
            <p:ph idx="1"/>
          </p:nvPr>
        </p:nvSpPr>
        <p:spPr>
          <a:xfrm>
            <a:off x="457200" y="2276475"/>
            <a:ext cx="8229600" cy="3744913"/>
          </a:xfrm>
        </p:spPr>
        <p:txBody>
          <a:bodyPr/>
          <a:lstStyle/>
          <a:p>
            <a:r>
              <a:rPr lang="en-GB" altLang="en-US" smtClean="0"/>
              <a:t> </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913" y="2060848"/>
            <a:ext cx="5903912" cy="316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245" name="TextBox 3"/>
          <p:cNvSpPr txBox="1">
            <a:spLocks noChangeArrowheads="1"/>
          </p:cNvSpPr>
          <p:nvPr/>
        </p:nvSpPr>
        <p:spPr bwMode="auto">
          <a:xfrm>
            <a:off x="251520" y="6353969"/>
            <a:ext cx="864096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altLang="en-US" dirty="0" smtClean="0"/>
              <a:t>Source: Brattle Group, The importance of long-term contracting for facilitating renewable energy project development</a:t>
            </a:r>
          </a:p>
        </p:txBody>
      </p:sp>
      <p:sp>
        <p:nvSpPr>
          <p:cNvPr id="2" name="TextBox 1"/>
          <p:cNvSpPr txBox="1"/>
          <p:nvPr/>
        </p:nvSpPr>
        <p:spPr>
          <a:xfrm>
            <a:off x="251520" y="5229498"/>
            <a:ext cx="8352928" cy="1015663"/>
          </a:xfrm>
          <a:prstGeom prst="rect">
            <a:avLst/>
          </a:prstGeom>
          <a:noFill/>
        </p:spPr>
        <p:txBody>
          <a:bodyPr wrap="square" rtlCol="0">
            <a:spAutoFit/>
          </a:bodyPr>
          <a:lstStyle/>
          <a:p>
            <a:pPr marL="342900" indent="-342900">
              <a:buFont typeface="Symbol"/>
              <a:buChar char="Þ"/>
            </a:pPr>
            <a:r>
              <a:rPr lang="en-GB" sz="2000" b="1" i="1" dirty="0" smtClean="0"/>
              <a:t>Will RES move away from competitiveness with removal of support? </a:t>
            </a:r>
          </a:p>
          <a:p>
            <a:endParaRPr lang="en-GB" sz="2000" b="1" i="1" dirty="0"/>
          </a:p>
        </p:txBody>
      </p:sp>
    </p:spTree>
    <p:extLst>
      <p:ext uri="{BB962C8B-B14F-4D97-AF65-F5344CB8AC3E}">
        <p14:creationId xmlns:p14="http://schemas.microsoft.com/office/powerpoint/2010/main" val="28701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229600" cy="4525963"/>
          </a:xfrm>
        </p:spPr>
        <p:txBody>
          <a:bodyPr/>
          <a:lstStyle/>
          <a:p>
            <a:pPr marL="0" indent="0">
              <a:buNone/>
            </a:pPr>
            <a:r>
              <a:rPr lang="en-GB" b="1" dirty="0" smtClean="0"/>
              <a:t>Content:</a:t>
            </a:r>
          </a:p>
          <a:p>
            <a:endParaRPr lang="en-GB" dirty="0"/>
          </a:p>
          <a:p>
            <a:r>
              <a:rPr lang="en-GB" dirty="0" smtClean="0"/>
              <a:t>2030 Framework</a:t>
            </a:r>
          </a:p>
          <a:p>
            <a:pPr marL="0" indent="0">
              <a:buNone/>
            </a:pPr>
            <a:endParaRPr lang="en-GB" dirty="0"/>
          </a:p>
          <a:p>
            <a:r>
              <a:rPr lang="en-GB" dirty="0" smtClean="0"/>
              <a:t>RES support scheme reform &amp; market integration</a:t>
            </a:r>
          </a:p>
          <a:p>
            <a:pPr marL="630238" lvl="1" indent="0">
              <a:buNone/>
            </a:pPr>
            <a:endParaRPr lang="en-GB" dirty="0"/>
          </a:p>
          <a:p>
            <a:pPr lvl="1"/>
            <a:endParaRPr lang="en-GB" dirty="0"/>
          </a:p>
        </p:txBody>
      </p:sp>
    </p:spTree>
    <p:extLst>
      <p:ext uri="{BB962C8B-B14F-4D97-AF65-F5344CB8AC3E}">
        <p14:creationId xmlns:p14="http://schemas.microsoft.com/office/powerpoint/2010/main" val="1687331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2"/>
          <p:cNvSpPr>
            <a:spLocks noGrp="1"/>
          </p:cNvSpPr>
          <p:nvPr>
            <p:ph idx="1"/>
          </p:nvPr>
        </p:nvSpPr>
        <p:spPr>
          <a:xfrm>
            <a:off x="251520" y="1196752"/>
            <a:ext cx="8445624" cy="4525963"/>
          </a:xfrm>
        </p:spPr>
        <p:txBody>
          <a:bodyPr/>
          <a:lstStyle/>
          <a:p>
            <a:pPr marL="0" indent="0">
              <a:buNone/>
            </a:pPr>
            <a:r>
              <a:rPr lang="en-GB" sz="3200" b="1" dirty="0" smtClean="0"/>
              <a:t>Tentative conclusions </a:t>
            </a:r>
            <a:endParaRPr lang="en-GB" sz="3200" b="1" u="sng" dirty="0">
              <a:solidFill>
                <a:srgbClr val="005BAB"/>
              </a:solidFill>
              <a:latin typeface="Times New Roman" pitchFamily="18" charset="0"/>
            </a:endParaRPr>
          </a:p>
          <a:p>
            <a:pPr marL="0" indent="0">
              <a:buNone/>
            </a:pPr>
            <a:endParaRPr lang="en-GB" sz="3200" b="1" u="sng" dirty="0" smtClean="0">
              <a:solidFill>
                <a:srgbClr val="005BAB"/>
              </a:solidFill>
              <a:latin typeface="Times New Roman" pitchFamily="18" charset="0"/>
            </a:endParaRPr>
          </a:p>
          <a:p>
            <a:r>
              <a:rPr lang="en-GB" sz="2400" dirty="0" smtClean="0"/>
              <a:t>Support scheme reform ensures progress towards operational efficiency</a:t>
            </a:r>
          </a:p>
          <a:p>
            <a:r>
              <a:rPr lang="en-GB" sz="2400" dirty="0" smtClean="0"/>
              <a:t>New marketing models </a:t>
            </a:r>
            <a:r>
              <a:rPr lang="en-GB" sz="2400" smtClean="0"/>
              <a:t>to emerge</a:t>
            </a:r>
            <a:endParaRPr lang="en-GB" sz="2400" dirty="0" smtClean="0"/>
          </a:p>
          <a:p>
            <a:r>
              <a:rPr lang="en-GB" sz="2400" dirty="0" smtClean="0"/>
              <a:t>But significant questions remain on RES in post-support scheme world</a:t>
            </a:r>
          </a:p>
          <a:p>
            <a:pPr lvl="1"/>
            <a:r>
              <a:rPr lang="en-GB" sz="2200" dirty="0" smtClean="0"/>
              <a:t>Capital intensity and costs of capital</a:t>
            </a:r>
          </a:p>
          <a:p>
            <a:pPr lvl="1"/>
            <a:r>
              <a:rPr lang="en-GB" sz="2200" dirty="0" smtClean="0"/>
              <a:t>Merit order effect</a:t>
            </a:r>
          </a:p>
          <a:p>
            <a:r>
              <a:rPr lang="en-GB" sz="2400" dirty="0" smtClean="0"/>
              <a:t>Market models emerging that provide stable revenue stream needed (long-term)?  </a:t>
            </a:r>
            <a:endParaRPr lang="en-GB" sz="2400" i="1" dirty="0" smtClean="0"/>
          </a:p>
          <a:p>
            <a:endParaRPr lang="en-GB" dirty="0" smtClean="0"/>
          </a:p>
        </p:txBody>
      </p:sp>
    </p:spTree>
    <p:extLst>
      <p:ext uri="{BB962C8B-B14F-4D97-AF65-F5344CB8AC3E}">
        <p14:creationId xmlns:p14="http://schemas.microsoft.com/office/powerpoint/2010/main" val="350148393"/>
      </p:ext>
    </p:extLst>
  </p:cSld>
  <p:clrMapOvr>
    <a:masterClrMapping/>
  </p:clrMapOvr>
  <p:transition spd="med">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3" y="2420888"/>
            <a:ext cx="8856985" cy="3831818"/>
          </a:xfrm>
          <a:prstGeom prst="rect">
            <a:avLst/>
          </a:prstGeom>
          <a:solidFill>
            <a:schemeClr val="bg1"/>
          </a:solidFill>
        </p:spPr>
        <p:txBody>
          <a:bodyPr wrap="square">
            <a:spAutoFit/>
          </a:bodyPr>
          <a:lstStyle/>
          <a:p>
            <a:pPr algn="ctr">
              <a:lnSpc>
                <a:spcPct val="150000"/>
              </a:lnSpc>
              <a:spcBef>
                <a:spcPct val="20000"/>
              </a:spcBef>
              <a:buClr>
                <a:schemeClr val="bg1"/>
              </a:buClr>
            </a:pPr>
            <a:r>
              <a:rPr lang="de-DE" sz="3200" b="1" dirty="0" err="1">
                <a:solidFill>
                  <a:srgbClr val="005BAB"/>
                </a:solidFill>
              </a:rPr>
              <a:t>Thank</a:t>
            </a:r>
            <a:r>
              <a:rPr lang="de-DE" sz="3200" b="1" dirty="0">
                <a:solidFill>
                  <a:srgbClr val="005BAB"/>
                </a:solidFill>
              </a:rPr>
              <a:t> </a:t>
            </a:r>
            <a:r>
              <a:rPr lang="de-DE" sz="3200" b="1" dirty="0" err="1">
                <a:solidFill>
                  <a:srgbClr val="005BAB"/>
                </a:solidFill>
              </a:rPr>
              <a:t>you</a:t>
            </a:r>
            <a:r>
              <a:rPr lang="de-DE" sz="3200" b="1" dirty="0">
                <a:solidFill>
                  <a:srgbClr val="005BAB"/>
                </a:solidFill>
              </a:rPr>
              <a:t> </a:t>
            </a:r>
            <a:r>
              <a:rPr lang="de-DE" sz="3200" b="1" dirty="0" err="1">
                <a:solidFill>
                  <a:srgbClr val="005BAB"/>
                </a:solidFill>
              </a:rPr>
              <a:t>for</a:t>
            </a:r>
            <a:r>
              <a:rPr lang="de-DE" sz="3200" b="1" dirty="0">
                <a:solidFill>
                  <a:srgbClr val="005BAB"/>
                </a:solidFill>
              </a:rPr>
              <a:t> </a:t>
            </a:r>
            <a:r>
              <a:rPr lang="de-DE" sz="3200" b="1" dirty="0" err="1">
                <a:solidFill>
                  <a:srgbClr val="005BAB"/>
                </a:solidFill>
              </a:rPr>
              <a:t>your</a:t>
            </a:r>
            <a:r>
              <a:rPr lang="de-DE" sz="3200" b="1" dirty="0">
                <a:solidFill>
                  <a:srgbClr val="005BAB"/>
                </a:solidFill>
              </a:rPr>
              <a:t> </a:t>
            </a:r>
            <a:r>
              <a:rPr lang="de-DE" sz="3200" b="1" dirty="0" err="1">
                <a:solidFill>
                  <a:srgbClr val="005BAB"/>
                </a:solidFill>
              </a:rPr>
              <a:t>attention</a:t>
            </a:r>
            <a:r>
              <a:rPr lang="de-DE" sz="3200" b="1" dirty="0">
                <a:solidFill>
                  <a:srgbClr val="005BAB"/>
                </a:solidFill>
              </a:rPr>
              <a:t>!</a:t>
            </a:r>
          </a:p>
          <a:p>
            <a:pPr algn="ctr">
              <a:lnSpc>
                <a:spcPct val="150000"/>
              </a:lnSpc>
              <a:spcBef>
                <a:spcPts val="1800"/>
              </a:spcBef>
              <a:buClr>
                <a:schemeClr val="bg1"/>
              </a:buClr>
            </a:pPr>
            <a:r>
              <a:rPr lang="de-DE" b="1" dirty="0">
                <a:solidFill>
                  <a:srgbClr val="005BAB"/>
                </a:solidFill>
              </a:rPr>
              <a:t>More </a:t>
            </a:r>
            <a:r>
              <a:rPr lang="de-DE" b="1" dirty="0" err="1">
                <a:solidFill>
                  <a:srgbClr val="005BAB"/>
                </a:solidFill>
              </a:rPr>
              <a:t>information</a:t>
            </a:r>
            <a:r>
              <a:rPr lang="de-DE" b="1" dirty="0">
                <a:solidFill>
                  <a:srgbClr val="005BAB"/>
                </a:solidFill>
              </a:rPr>
              <a:t> </a:t>
            </a:r>
            <a:r>
              <a:rPr lang="de-DE" b="1" dirty="0" err="1">
                <a:solidFill>
                  <a:srgbClr val="005BAB"/>
                </a:solidFill>
              </a:rPr>
              <a:t>available</a:t>
            </a:r>
            <a:r>
              <a:rPr lang="de-DE" b="1" dirty="0">
                <a:solidFill>
                  <a:srgbClr val="005BAB"/>
                </a:solidFill>
              </a:rPr>
              <a:t> </a:t>
            </a:r>
            <a:r>
              <a:rPr lang="de-DE" b="1" dirty="0" err="1">
                <a:solidFill>
                  <a:srgbClr val="005BAB"/>
                </a:solidFill>
              </a:rPr>
              <a:t>under</a:t>
            </a:r>
            <a:r>
              <a:rPr lang="de-DE" b="1" dirty="0">
                <a:solidFill>
                  <a:srgbClr val="005BAB"/>
                </a:solidFill>
              </a:rPr>
              <a:t>:</a:t>
            </a:r>
          </a:p>
          <a:p>
            <a:pPr algn="ctr">
              <a:lnSpc>
                <a:spcPct val="150000"/>
              </a:lnSpc>
              <a:spcBef>
                <a:spcPct val="20000"/>
              </a:spcBef>
              <a:buClr>
                <a:schemeClr val="bg1"/>
              </a:buClr>
            </a:pPr>
            <a:r>
              <a:rPr lang="de-DE" b="1" dirty="0">
                <a:solidFill>
                  <a:srgbClr val="005BAB"/>
                </a:solidFill>
                <a:hlinkClick r:id="rId3"/>
              </a:rPr>
              <a:t>http://</a:t>
            </a:r>
            <a:r>
              <a:rPr lang="de-DE" b="1" dirty="0" smtClean="0">
                <a:solidFill>
                  <a:srgbClr val="005BAB"/>
                </a:solidFill>
                <a:hlinkClick r:id="rId3"/>
              </a:rPr>
              <a:t>ec.europa.eu/energy/</a:t>
            </a:r>
            <a:endParaRPr lang="de-DE" b="1" dirty="0" smtClean="0">
              <a:solidFill>
                <a:srgbClr val="005BAB"/>
              </a:solidFill>
            </a:endParaRPr>
          </a:p>
          <a:p>
            <a:pPr algn="ctr">
              <a:lnSpc>
                <a:spcPct val="150000"/>
              </a:lnSpc>
              <a:spcBef>
                <a:spcPct val="20000"/>
              </a:spcBef>
              <a:buClr>
                <a:schemeClr val="bg1"/>
              </a:buClr>
            </a:pPr>
            <a:endParaRPr lang="de-DE" b="1" dirty="0">
              <a:solidFill>
                <a:srgbClr val="005BAB"/>
              </a:solidFill>
            </a:endParaRPr>
          </a:p>
          <a:p>
            <a:pPr algn="ctr">
              <a:lnSpc>
                <a:spcPct val="150000"/>
              </a:lnSpc>
              <a:spcBef>
                <a:spcPct val="20000"/>
              </a:spcBef>
              <a:buClr>
                <a:schemeClr val="bg1"/>
              </a:buClr>
            </a:pPr>
            <a:r>
              <a:rPr lang="de-DE" b="1" dirty="0" err="1" smtClean="0">
                <a:solidFill>
                  <a:srgbClr val="005BAB"/>
                </a:solidFill>
              </a:rPr>
              <a:t>Guidance</a:t>
            </a:r>
            <a:r>
              <a:rPr lang="de-DE" b="1" dirty="0" smtClean="0">
                <a:solidFill>
                  <a:srgbClr val="005BAB"/>
                </a:solidFill>
              </a:rPr>
              <a:t> on </a:t>
            </a:r>
            <a:r>
              <a:rPr lang="de-DE" b="1" dirty="0" err="1" smtClean="0">
                <a:solidFill>
                  <a:srgbClr val="005BAB"/>
                </a:solidFill>
              </a:rPr>
              <a:t>public</a:t>
            </a:r>
            <a:r>
              <a:rPr lang="de-DE" b="1" dirty="0" smtClean="0">
                <a:solidFill>
                  <a:srgbClr val="005BAB"/>
                </a:solidFill>
              </a:rPr>
              <a:t> </a:t>
            </a:r>
            <a:r>
              <a:rPr lang="de-DE" b="1" dirty="0" err="1" smtClean="0">
                <a:solidFill>
                  <a:srgbClr val="005BAB"/>
                </a:solidFill>
              </a:rPr>
              <a:t>intervention</a:t>
            </a:r>
            <a:r>
              <a:rPr lang="de-DE" b="1" dirty="0" smtClean="0">
                <a:solidFill>
                  <a:srgbClr val="005BAB"/>
                </a:solidFill>
              </a:rPr>
              <a:t>:</a:t>
            </a:r>
          </a:p>
          <a:p>
            <a:pPr algn="ctr">
              <a:lnSpc>
                <a:spcPct val="150000"/>
              </a:lnSpc>
              <a:spcBef>
                <a:spcPct val="20000"/>
              </a:spcBef>
              <a:buClr>
                <a:schemeClr val="bg1"/>
              </a:buClr>
            </a:pPr>
            <a:r>
              <a:rPr lang="de-DE" b="1" dirty="0">
                <a:solidFill>
                  <a:srgbClr val="005BAB"/>
                </a:solidFill>
                <a:hlinkClick r:id="rId4"/>
              </a:rPr>
              <a:t>http://</a:t>
            </a:r>
            <a:r>
              <a:rPr lang="de-DE" b="1" dirty="0" smtClean="0">
                <a:solidFill>
                  <a:srgbClr val="005BAB"/>
                </a:solidFill>
                <a:hlinkClick r:id="rId4"/>
              </a:rPr>
              <a:t>ec.europa.eu/energy/gas_electricity/internal_market_en.htm</a:t>
            </a:r>
            <a:r>
              <a:rPr lang="de-DE" b="1" dirty="0" smtClean="0">
                <a:solidFill>
                  <a:srgbClr val="005BAB"/>
                </a:solidFill>
              </a:rPr>
              <a:t> </a:t>
            </a:r>
          </a:p>
          <a:p>
            <a:pPr algn="ctr">
              <a:lnSpc>
                <a:spcPct val="150000"/>
              </a:lnSpc>
              <a:spcBef>
                <a:spcPct val="20000"/>
              </a:spcBef>
              <a:buClr>
                <a:schemeClr val="bg1"/>
              </a:buClr>
            </a:pPr>
            <a:endParaRPr lang="de-DE" b="1" dirty="0">
              <a:solidFill>
                <a:srgbClr val="005BAB"/>
              </a:solidFill>
            </a:endParaRPr>
          </a:p>
        </p:txBody>
      </p:sp>
    </p:spTree>
    <p:extLst>
      <p:ext uri="{BB962C8B-B14F-4D97-AF65-F5344CB8AC3E}">
        <p14:creationId xmlns:p14="http://schemas.microsoft.com/office/powerpoint/2010/main" val="3972603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987" y="2204864"/>
            <a:ext cx="7619437" cy="4318566"/>
          </a:xfrm>
          <a:prstGeom prst="rect">
            <a:avLst/>
          </a:prstGeom>
        </p:spPr>
      </p:pic>
      <p:sp>
        <p:nvSpPr>
          <p:cNvPr id="4" name="Title 1"/>
          <p:cNvSpPr txBox="1">
            <a:spLocks/>
          </p:cNvSpPr>
          <p:nvPr/>
        </p:nvSpPr>
        <p:spPr bwMode="auto">
          <a:xfrm>
            <a:off x="683568" y="1340768"/>
            <a:ext cx="792088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a:r>
              <a:rPr lang="en-GB" sz="2400" dirty="0" smtClean="0">
                <a:solidFill>
                  <a:srgbClr val="F6AA34"/>
                </a:solidFill>
                <a:latin typeface="Verdana" pitchFamily="34" charset="0"/>
                <a:cs typeface="Arial" pitchFamily="34" charset="0"/>
              </a:rPr>
              <a:t>Climate </a:t>
            </a:r>
            <a:r>
              <a:rPr lang="en-GB" sz="2400" dirty="0">
                <a:solidFill>
                  <a:srgbClr val="F6AA34"/>
                </a:solidFill>
                <a:latin typeface="Verdana" pitchFamily="34" charset="0"/>
                <a:cs typeface="Arial" pitchFamily="34" charset="0"/>
              </a:rPr>
              <a:t>and energy: where do we stand?</a:t>
            </a:r>
          </a:p>
        </p:txBody>
      </p:sp>
      <p:sp>
        <p:nvSpPr>
          <p:cNvPr id="8" name="TextBox 7"/>
          <p:cNvSpPr txBox="1"/>
          <p:nvPr/>
        </p:nvSpPr>
        <p:spPr>
          <a:xfrm>
            <a:off x="5796136" y="1970837"/>
            <a:ext cx="2592288" cy="954107"/>
          </a:xfrm>
          <a:prstGeom prst="rect">
            <a:avLst/>
          </a:prstGeom>
          <a:noFill/>
        </p:spPr>
        <p:txBody>
          <a:bodyPr wrap="square" rtlCol="0">
            <a:spAutoFit/>
          </a:bodyPr>
          <a:lstStyle/>
          <a:p>
            <a:pPr algn="ctr"/>
            <a:r>
              <a:rPr lang="en-GB" sz="1400" dirty="0">
                <a:solidFill>
                  <a:srgbClr val="0F5494"/>
                </a:solidFill>
                <a:latin typeface="Arial" pitchFamily="34" charset="0"/>
                <a:ea typeface="Verdana" panose="020B0604030504040204" pitchFamily="34" charset="0"/>
                <a:cs typeface="Verdana" panose="020B0604030504040204" pitchFamily="34" charset="0"/>
              </a:rPr>
              <a:t>Renewable energy saw rapid cost decreases </a:t>
            </a:r>
          </a:p>
          <a:p>
            <a:pPr algn="ctr"/>
            <a:r>
              <a:rPr lang="en-GB" sz="1400" b="0" dirty="0">
                <a:solidFill>
                  <a:srgbClr val="0F5494"/>
                </a:solidFill>
                <a:latin typeface="Arial" pitchFamily="34" charset="0"/>
                <a:ea typeface="Verdana" panose="020B0604030504040204" pitchFamily="34" charset="0"/>
                <a:cs typeface="Verdana" panose="020B0604030504040204" pitchFamily="34" charset="0"/>
              </a:rPr>
              <a:t>Technologies are gradually becoming </a:t>
            </a:r>
            <a:r>
              <a:rPr lang="en-GB" sz="1400" b="0" dirty="0" smtClean="0">
                <a:solidFill>
                  <a:srgbClr val="0F5494"/>
                </a:solidFill>
                <a:latin typeface="Arial" pitchFamily="34" charset="0"/>
                <a:ea typeface="Verdana" panose="020B0604030504040204" pitchFamily="34" charset="0"/>
                <a:cs typeface="Verdana" panose="020B0604030504040204" pitchFamily="34" charset="0"/>
              </a:rPr>
              <a:t>competitive</a:t>
            </a:r>
            <a:endParaRPr lang="en-GB" sz="1400" b="0" dirty="0">
              <a:solidFill>
                <a:srgbClr val="0F5494"/>
              </a:solidFill>
              <a:latin typeface="Arial" pitchFamily="34" charset="0"/>
              <a:ea typeface="Verdana" panose="020B0604030504040204" pitchFamily="34" charset="0"/>
              <a:cs typeface="Verdana" panose="020B0604030504040204" pitchFamily="34" charset="0"/>
            </a:endParaRPr>
          </a:p>
        </p:txBody>
      </p:sp>
      <p:sp>
        <p:nvSpPr>
          <p:cNvPr id="9" name="TextBox 8"/>
          <p:cNvSpPr txBox="1"/>
          <p:nvPr/>
        </p:nvSpPr>
        <p:spPr>
          <a:xfrm>
            <a:off x="2627784" y="2866961"/>
            <a:ext cx="3168352" cy="738664"/>
          </a:xfrm>
          <a:prstGeom prst="rect">
            <a:avLst/>
          </a:prstGeom>
          <a:noFill/>
        </p:spPr>
        <p:txBody>
          <a:bodyPr wrap="square" rtlCol="0">
            <a:spAutoFit/>
          </a:bodyPr>
          <a:lstStyle/>
          <a:p>
            <a:pPr algn="ctr"/>
            <a:r>
              <a:rPr lang="en-GB" sz="1400" dirty="0" smtClean="0">
                <a:solidFill>
                  <a:srgbClr val="0F5494"/>
                </a:solidFill>
                <a:latin typeface="Arial" pitchFamily="34" charset="0"/>
              </a:rPr>
              <a:t>Impact of the financial crisis</a:t>
            </a:r>
          </a:p>
          <a:p>
            <a:pPr algn="ctr"/>
            <a:r>
              <a:rPr lang="en-GB" sz="1400" b="0" dirty="0" smtClean="0">
                <a:solidFill>
                  <a:srgbClr val="0F5494"/>
                </a:solidFill>
                <a:latin typeface="Arial" pitchFamily="34" charset="0"/>
              </a:rPr>
              <a:t>Fall in private investment, tight financing conditions</a:t>
            </a:r>
          </a:p>
        </p:txBody>
      </p:sp>
      <p:sp>
        <p:nvSpPr>
          <p:cNvPr id="10" name="TextBox 9"/>
          <p:cNvSpPr txBox="1"/>
          <p:nvPr/>
        </p:nvSpPr>
        <p:spPr>
          <a:xfrm>
            <a:off x="3491880" y="4581128"/>
            <a:ext cx="2952328" cy="1169551"/>
          </a:xfrm>
          <a:prstGeom prst="rect">
            <a:avLst/>
          </a:prstGeom>
          <a:noFill/>
        </p:spPr>
        <p:txBody>
          <a:bodyPr wrap="square" rtlCol="0">
            <a:spAutoFit/>
          </a:bodyPr>
          <a:lstStyle/>
          <a:p>
            <a:pPr algn="ctr"/>
            <a:r>
              <a:rPr lang="en-GB" sz="1400" dirty="0" smtClean="0">
                <a:solidFill>
                  <a:srgbClr val="0F5494"/>
                </a:solidFill>
                <a:latin typeface="Arial" pitchFamily="34" charset="0"/>
              </a:rPr>
              <a:t>Rising demand </a:t>
            </a:r>
          </a:p>
          <a:p>
            <a:pPr algn="ctr"/>
            <a:r>
              <a:rPr lang="en-GB" sz="1400" dirty="0" smtClean="0">
                <a:solidFill>
                  <a:srgbClr val="0F5494"/>
                </a:solidFill>
                <a:latin typeface="Arial" pitchFamily="34" charset="0"/>
              </a:rPr>
              <a:t>-&gt; rising prices</a:t>
            </a:r>
          </a:p>
          <a:p>
            <a:pPr algn="ctr"/>
            <a:r>
              <a:rPr lang="en-GB" sz="1400" b="0" dirty="0" smtClean="0">
                <a:solidFill>
                  <a:srgbClr val="0F5494"/>
                </a:solidFill>
                <a:latin typeface="Arial" pitchFamily="34" charset="0"/>
              </a:rPr>
              <a:t>By 2030, world economy</a:t>
            </a:r>
          </a:p>
          <a:p>
            <a:pPr algn="ctr"/>
            <a:r>
              <a:rPr lang="en-GB" sz="1400" b="0" dirty="0" smtClean="0">
                <a:solidFill>
                  <a:srgbClr val="0F5494"/>
                </a:solidFill>
                <a:latin typeface="Arial" pitchFamily="34" charset="0"/>
              </a:rPr>
              <a:t>set to double and energy demand to rise by 1/3</a:t>
            </a:r>
          </a:p>
        </p:txBody>
      </p:sp>
      <p:sp>
        <p:nvSpPr>
          <p:cNvPr id="11" name="TextBox 10"/>
          <p:cNvSpPr txBox="1"/>
          <p:nvPr/>
        </p:nvSpPr>
        <p:spPr>
          <a:xfrm>
            <a:off x="6073622" y="3841884"/>
            <a:ext cx="2470548" cy="523220"/>
          </a:xfrm>
          <a:prstGeom prst="rect">
            <a:avLst/>
          </a:prstGeom>
          <a:noFill/>
        </p:spPr>
        <p:txBody>
          <a:bodyPr wrap="none" rtlCol="0">
            <a:spAutoFit/>
          </a:bodyPr>
          <a:lstStyle/>
          <a:p>
            <a:pPr algn="ctr"/>
            <a:r>
              <a:rPr lang="en-GB" sz="1400" dirty="0" smtClean="0">
                <a:solidFill>
                  <a:srgbClr val="0F5494"/>
                </a:solidFill>
                <a:latin typeface="Arial" pitchFamily="34" charset="0"/>
              </a:rPr>
              <a:t>Review of nuclear policies </a:t>
            </a:r>
          </a:p>
          <a:p>
            <a:pPr algn="ctr"/>
            <a:r>
              <a:rPr lang="en-GB" sz="1400" b="0" dirty="0" smtClean="0">
                <a:solidFill>
                  <a:srgbClr val="0F5494"/>
                </a:solidFill>
                <a:latin typeface="Arial" pitchFamily="34" charset="0"/>
              </a:rPr>
              <a:t>at national level</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062" y="4293096"/>
            <a:ext cx="2325762" cy="1439983"/>
          </a:xfrm>
          <a:prstGeom prst="rect">
            <a:avLst/>
          </a:prstGeom>
        </p:spPr>
      </p:pic>
      <p:sp>
        <p:nvSpPr>
          <p:cNvPr id="16" name="TextBox 15"/>
          <p:cNvSpPr txBox="1"/>
          <p:nvPr/>
        </p:nvSpPr>
        <p:spPr>
          <a:xfrm>
            <a:off x="1083136" y="3800464"/>
            <a:ext cx="1800493" cy="477054"/>
          </a:xfrm>
          <a:prstGeom prst="rect">
            <a:avLst/>
          </a:prstGeom>
          <a:noFill/>
        </p:spPr>
        <p:txBody>
          <a:bodyPr wrap="none" rtlCol="0">
            <a:spAutoFit/>
          </a:bodyPr>
          <a:lstStyle/>
          <a:p>
            <a:pPr algn="ctr"/>
            <a:r>
              <a:rPr lang="fr-BE" sz="1400" dirty="0" smtClean="0">
                <a:solidFill>
                  <a:srgbClr val="0F5494"/>
                </a:solidFill>
                <a:latin typeface="Arial" pitchFamily="34" charset="0"/>
              </a:rPr>
              <a:t>Shale gas</a:t>
            </a:r>
          </a:p>
          <a:p>
            <a:pPr algn="ctr"/>
            <a:r>
              <a:rPr lang="fr-BE" sz="1100" b="0" dirty="0" smtClean="0">
                <a:solidFill>
                  <a:srgbClr val="0F5494"/>
                </a:solidFill>
                <a:latin typeface="Arial" pitchFamily="34" charset="0"/>
              </a:rPr>
              <a:t>US oil and gas production</a:t>
            </a:r>
            <a:endParaRPr lang="en-GB" sz="1100" b="0" dirty="0" err="1" smtClean="0">
              <a:solidFill>
                <a:srgbClr val="0F5494"/>
              </a:solidFill>
              <a:latin typeface="Arial" pitchFamily="34" charset="0"/>
            </a:endParaRPr>
          </a:p>
        </p:txBody>
      </p:sp>
      <p:sp>
        <p:nvSpPr>
          <p:cNvPr id="17" name="TextBox 16"/>
          <p:cNvSpPr txBox="1"/>
          <p:nvPr/>
        </p:nvSpPr>
        <p:spPr>
          <a:xfrm>
            <a:off x="971600" y="5733256"/>
            <a:ext cx="1571264" cy="261610"/>
          </a:xfrm>
          <a:prstGeom prst="rect">
            <a:avLst/>
          </a:prstGeom>
          <a:noFill/>
        </p:spPr>
        <p:txBody>
          <a:bodyPr wrap="none" rtlCol="0">
            <a:spAutoFit/>
          </a:bodyPr>
          <a:lstStyle/>
          <a:p>
            <a:r>
              <a:rPr lang="fr-BE" sz="1100" b="0" dirty="0" smtClean="0">
                <a:solidFill>
                  <a:srgbClr val="6B277D"/>
                </a:solidFill>
                <a:latin typeface="Arial" pitchFamily="34" charset="0"/>
              </a:rPr>
              <a:t>Unconventional gas</a:t>
            </a:r>
            <a:endParaRPr lang="en-GB" sz="1100" b="0" dirty="0" err="1" smtClean="0">
              <a:solidFill>
                <a:srgbClr val="6B277D"/>
              </a:solidFill>
              <a:latin typeface="Arial" pitchFamily="34" charset="0"/>
            </a:endParaRPr>
          </a:p>
        </p:txBody>
      </p:sp>
      <p:sp>
        <p:nvSpPr>
          <p:cNvPr id="18" name="TextBox 17"/>
          <p:cNvSpPr txBox="1"/>
          <p:nvPr/>
        </p:nvSpPr>
        <p:spPr>
          <a:xfrm>
            <a:off x="971600" y="6047710"/>
            <a:ext cx="1402948" cy="261610"/>
          </a:xfrm>
          <a:prstGeom prst="rect">
            <a:avLst/>
          </a:prstGeom>
          <a:noFill/>
        </p:spPr>
        <p:txBody>
          <a:bodyPr wrap="none" rtlCol="0">
            <a:spAutoFit/>
          </a:bodyPr>
          <a:lstStyle/>
          <a:p>
            <a:r>
              <a:rPr lang="fr-BE" sz="1100" b="0" dirty="0">
                <a:solidFill>
                  <a:srgbClr val="CEBBE7"/>
                </a:solidFill>
                <a:latin typeface="Arial" pitchFamily="34" charset="0"/>
              </a:rPr>
              <a:t>C</a:t>
            </a:r>
            <a:r>
              <a:rPr lang="fr-BE" sz="1100" b="0" dirty="0" smtClean="0">
                <a:solidFill>
                  <a:srgbClr val="CEBBE7"/>
                </a:solidFill>
                <a:latin typeface="Arial" pitchFamily="34" charset="0"/>
              </a:rPr>
              <a:t>onventional gas</a:t>
            </a:r>
            <a:endParaRPr lang="en-GB" sz="1100" b="0" dirty="0" err="1" smtClean="0">
              <a:solidFill>
                <a:srgbClr val="CEBBE7"/>
              </a:solidFill>
              <a:latin typeface="Arial" pitchFamily="34" charset="0"/>
            </a:endParaRPr>
          </a:p>
        </p:txBody>
      </p:sp>
      <p:sp>
        <p:nvSpPr>
          <p:cNvPr id="19" name="TextBox 18"/>
          <p:cNvSpPr txBox="1"/>
          <p:nvPr/>
        </p:nvSpPr>
        <p:spPr>
          <a:xfrm>
            <a:off x="971600" y="5885656"/>
            <a:ext cx="1486304" cy="261610"/>
          </a:xfrm>
          <a:prstGeom prst="rect">
            <a:avLst/>
          </a:prstGeom>
          <a:noFill/>
        </p:spPr>
        <p:txBody>
          <a:bodyPr wrap="none" rtlCol="0">
            <a:spAutoFit/>
          </a:bodyPr>
          <a:lstStyle/>
          <a:p>
            <a:r>
              <a:rPr lang="fr-BE" sz="1100" b="0" dirty="0" smtClean="0">
                <a:solidFill>
                  <a:srgbClr val="FF0000"/>
                </a:solidFill>
                <a:latin typeface="Arial" pitchFamily="34" charset="0"/>
              </a:rPr>
              <a:t>Unconventional oil</a:t>
            </a:r>
            <a:endParaRPr lang="en-GB" sz="1100" b="0" dirty="0" err="1" smtClean="0">
              <a:solidFill>
                <a:srgbClr val="FF0000"/>
              </a:solidFill>
              <a:latin typeface="Arial" pitchFamily="34" charset="0"/>
            </a:endParaRPr>
          </a:p>
        </p:txBody>
      </p:sp>
      <p:sp>
        <p:nvSpPr>
          <p:cNvPr id="20" name="TextBox 19"/>
          <p:cNvSpPr txBox="1"/>
          <p:nvPr/>
        </p:nvSpPr>
        <p:spPr>
          <a:xfrm>
            <a:off x="971600" y="6198209"/>
            <a:ext cx="1317990" cy="261610"/>
          </a:xfrm>
          <a:prstGeom prst="rect">
            <a:avLst/>
          </a:prstGeom>
          <a:noFill/>
        </p:spPr>
        <p:txBody>
          <a:bodyPr wrap="none" rtlCol="0">
            <a:spAutoFit/>
          </a:bodyPr>
          <a:lstStyle/>
          <a:p>
            <a:r>
              <a:rPr lang="fr-BE" sz="1100" b="0" dirty="0">
                <a:solidFill>
                  <a:srgbClr val="E9C5C5"/>
                </a:solidFill>
                <a:latin typeface="Arial" pitchFamily="34" charset="0"/>
              </a:rPr>
              <a:t>C</a:t>
            </a:r>
            <a:r>
              <a:rPr lang="fr-BE" sz="1100" b="0" dirty="0" smtClean="0">
                <a:solidFill>
                  <a:srgbClr val="E9C5C5"/>
                </a:solidFill>
                <a:latin typeface="Arial" pitchFamily="34" charset="0"/>
              </a:rPr>
              <a:t>onventional oil</a:t>
            </a:r>
            <a:endParaRPr lang="en-GB" sz="1100" b="0" dirty="0" err="1" smtClean="0">
              <a:solidFill>
                <a:srgbClr val="E9C5C5"/>
              </a:solidFill>
              <a:latin typeface="Arial" pitchFamily="34" charset="0"/>
            </a:endParaRPr>
          </a:p>
        </p:txBody>
      </p:sp>
    </p:spTree>
    <p:extLst>
      <p:ext uri="{BB962C8B-B14F-4D97-AF65-F5344CB8AC3E}">
        <p14:creationId xmlns:p14="http://schemas.microsoft.com/office/powerpoint/2010/main" val="910496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693266891"/>
              </p:ext>
            </p:extLst>
          </p:nvPr>
        </p:nvGraphicFramePr>
        <p:xfrm>
          <a:off x="539552" y="980728"/>
          <a:ext cx="8064896"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bwMode="auto">
          <a:xfrm>
            <a:off x="251520" y="1392510"/>
            <a:ext cx="8712968" cy="64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a:solidFill>
                  <a:schemeClr val="tx1"/>
                </a:solidFill>
                <a:latin typeface="Verdana" pitchFamily="34" charset="0"/>
                <a:ea typeface="+mj-ea"/>
                <a:cs typeface="+mj-cs"/>
              </a:defRPr>
            </a:lvl1pPr>
            <a:lvl2pPr algn="l" rtl="0" eaLnBrk="0" fontAlgn="base" hangingPunct="0">
              <a:lnSpc>
                <a:spcPct val="90000"/>
              </a:lnSpc>
              <a:spcBef>
                <a:spcPct val="0"/>
              </a:spcBef>
              <a:spcAft>
                <a:spcPct val="0"/>
              </a:spcAft>
              <a:defRPr sz="3200">
                <a:solidFill>
                  <a:schemeClr val="tx1"/>
                </a:solidFill>
                <a:latin typeface="Verdana Bold" pitchFamily="34" charset="0"/>
              </a:defRPr>
            </a:lvl2pPr>
            <a:lvl3pPr algn="l" rtl="0" eaLnBrk="0" fontAlgn="base" hangingPunct="0">
              <a:lnSpc>
                <a:spcPct val="90000"/>
              </a:lnSpc>
              <a:spcBef>
                <a:spcPct val="0"/>
              </a:spcBef>
              <a:spcAft>
                <a:spcPct val="0"/>
              </a:spcAft>
              <a:defRPr sz="3200">
                <a:solidFill>
                  <a:schemeClr val="tx1"/>
                </a:solidFill>
                <a:latin typeface="Verdana Bold" pitchFamily="34" charset="0"/>
              </a:defRPr>
            </a:lvl3pPr>
            <a:lvl4pPr algn="l" rtl="0" eaLnBrk="0" fontAlgn="base" hangingPunct="0">
              <a:lnSpc>
                <a:spcPct val="90000"/>
              </a:lnSpc>
              <a:spcBef>
                <a:spcPct val="0"/>
              </a:spcBef>
              <a:spcAft>
                <a:spcPct val="0"/>
              </a:spcAft>
              <a:defRPr sz="3200">
                <a:solidFill>
                  <a:schemeClr val="tx1"/>
                </a:solidFill>
                <a:latin typeface="Verdana Bold" pitchFamily="34" charset="0"/>
              </a:defRPr>
            </a:lvl4pPr>
            <a:lvl5pPr algn="l" rtl="0" eaLnBrk="0" fontAlgn="base" hangingPunct="0">
              <a:lnSpc>
                <a:spcPct val="90000"/>
              </a:lnSpc>
              <a:spcBef>
                <a:spcPct val="0"/>
              </a:spcBef>
              <a:spcAft>
                <a:spcPct val="0"/>
              </a:spcAft>
              <a:defRPr sz="3200">
                <a:solidFill>
                  <a:schemeClr val="tx1"/>
                </a:solidFill>
                <a:latin typeface="Verdana Bold" pitchFamily="34" charset="0"/>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a:lstStyle>
          <a:p>
            <a:pPr algn="ctr" eaLnBrk="1" hangingPunct="1"/>
            <a:r>
              <a:rPr lang="en-GB" sz="2400" b="1" dirty="0" smtClean="0">
                <a:solidFill>
                  <a:srgbClr val="F6AA34"/>
                </a:solidFill>
                <a:cs typeface="Arial" pitchFamily="34" charset="0"/>
              </a:rPr>
              <a:t>Policy options and sub-options</a:t>
            </a:r>
          </a:p>
          <a:p>
            <a:pPr algn="ctr" eaLnBrk="1" hangingPunct="1"/>
            <a:endParaRPr lang="de-DE" sz="2400" b="1" dirty="0">
              <a:solidFill>
                <a:srgbClr val="F6AA34"/>
              </a:solidFill>
              <a:cs typeface="Arial" pitchFamily="34" charset="0"/>
            </a:endParaRPr>
          </a:p>
        </p:txBody>
      </p:sp>
    </p:spTree>
    <p:extLst>
      <p:ext uri="{BB962C8B-B14F-4D97-AF65-F5344CB8AC3E}">
        <p14:creationId xmlns:p14="http://schemas.microsoft.com/office/powerpoint/2010/main" val="625438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GB" dirty="0"/>
          </a:p>
        </p:txBody>
      </p:sp>
      <p:sp>
        <p:nvSpPr>
          <p:cNvPr id="6" name="Title 1"/>
          <p:cNvSpPr>
            <a:spLocks noGrp="1"/>
          </p:cNvSpPr>
          <p:nvPr>
            <p:ph type="title"/>
          </p:nvPr>
        </p:nvSpPr>
        <p:spPr>
          <a:xfrm>
            <a:off x="467544" y="1340768"/>
            <a:ext cx="8229600" cy="1224136"/>
          </a:xfrm>
        </p:spPr>
        <p:txBody>
          <a:bodyPr/>
          <a:lstStyle/>
          <a:p>
            <a:pPr algn="ctr"/>
            <a:r>
              <a:rPr lang="en-GB" sz="2400" b="1" dirty="0">
                <a:solidFill>
                  <a:srgbClr val="F6AA34"/>
                </a:solidFill>
                <a:latin typeface="Verdana" panose="020B0604030504040204" pitchFamily="34" charset="0"/>
                <a:ea typeface="Verdana" panose="020B0604030504040204" pitchFamily="34" charset="0"/>
                <a:cs typeface="Verdana" panose="020B0604030504040204" pitchFamily="34" charset="0"/>
              </a:rPr>
              <a:t>Impacts of scenarios with 40% GHG reduction</a:t>
            </a:r>
            <a:r>
              <a:rPr lang="en-GB" sz="2400" b="1" dirty="0" smtClean="0">
                <a:solidFill>
                  <a:srgbClr val="F6AA34"/>
                </a:solidFill>
                <a:latin typeface="Verdana" panose="020B0604030504040204" pitchFamily="34" charset="0"/>
                <a:ea typeface="Verdana" panose="020B0604030504040204" pitchFamily="34" charset="0"/>
                <a:cs typeface="Verdana" panose="020B0604030504040204" pitchFamily="34" charset="0"/>
              </a:rPr>
              <a:t/>
            </a:r>
            <a:br>
              <a:rPr lang="en-GB" sz="2400" b="1" dirty="0" smtClean="0">
                <a:solidFill>
                  <a:srgbClr val="F6AA34"/>
                </a:solidFill>
                <a:latin typeface="Verdana" panose="020B0604030504040204" pitchFamily="34" charset="0"/>
                <a:ea typeface="Verdana" panose="020B0604030504040204" pitchFamily="34" charset="0"/>
                <a:cs typeface="Verdana" panose="020B0604030504040204" pitchFamily="34" charset="0"/>
              </a:rPr>
            </a:br>
            <a:r>
              <a:rPr lang="en-GB"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Overall share of RES in final energy consumption and share of RES in electricity</a:t>
            </a:r>
            <a:endParaRPr lang="en-GB" sz="2400" dirty="0">
              <a:solidFill>
                <a:srgbClr val="002060"/>
              </a:solidFill>
            </a:endParaRPr>
          </a:p>
        </p:txBody>
      </p:sp>
      <p:graphicFrame>
        <p:nvGraphicFramePr>
          <p:cNvPr id="8" name="Chart 7"/>
          <p:cNvGraphicFramePr>
            <a:graphicFrameLocks/>
          </p:cNvGraphicFramePr>
          <p:nvPr>
            <p:extLst>
              <p:ext uri="{D42A27DB-BD31-4B8C-83A1-F6EECF244321}">
                <p14:modId xmlns:p14="http://schemas.microsoft.com/office/powerpoint/2010/main" val="362853763"/>
              </p:ext>
            </p:extLst>
          </p:nvPr>
        </p:nvGraphicFramePr>
        <p:xfrm>
          <a:off x="899592" y="2420888"/>
          <a:ext cx="7272808"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9510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eft Brace 25"/>
          <p:cNvSpPr/>
          <p:nvPr/>
        </p:nvSpPr>
        <p:spPr>
          <a:xfrm rot="16200000">
            <a:off x="4875554" y="1850510"/>
            <a:ext cx="554856" cy="7786700"/>
          </a:xfrm>
          <a:prstGeom prst="leftBrace">
            <a:avLst/>
          </a:prstGeom>
          <a:noFill/>
          <a:ln w="698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itle 1"/>
          <p:cNvSpPr txBox="1">
            <a:spLocks/>
          </p:cNvSpPr>
          <p:nvPr/>
        </p:nvSpPr>
        <p:spPr bwMode="auto">
          <a:xfrm>
            <a:off x="395288" y="1392510"/>
            <a:ext cx="8229600" cy="64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a:solidFill>
                  <a:schemeClr val="tx1"/>
                </a:solidFill>
                <a:latin typeface="Verdana" pitchFamily="34" charset="0"/>
                <a:ea typeface="+mj-ea"/>
                <a:cs typeface="+mj-cs"/>
              </a:defRPr>
            </a:lvl1pPr>
            <a:lvl2pPr algn="l" rtl="0" eaLnBrk="0" fontAlgn="base" hangingPunct="0">
              <a:lnSpc>
                <a:spcPct val="90000"/>
              </a:lnSpc>
              <a:spcBef>
                <a:spcPct val="0"/>
              </a:spcBef>
              <a:spcAft>
                <a:spcPct val="0"/>
              </a:spcAft>
              <a:defRPr sz="3200">
                <a:solidFill>
                  <a:schemeClr val="tx1"/>
                </a:solidFill>
                <a:latin typeface="Verdana Bold" pitchFamily="34" charset="0"/>
              </a:defRPr>
            </a:lvl2pPr>
            <a:lvl3pPr algn="l" rtl="0" eaLnBrk="0" fontAlgn="base" hangingPunct="0">
              <a:lnSpc>
                <a:spcPct val="90000"/>
              </a:lnSpc>
              <a:spcBef>
                <a:spcPct val="0"/>
              </a:spcBef>
              <a:spcAft>
                <a:spcPct val="0"/>
              </a:spcAft>
              <a:defRPr sz="3200">
                <a:solidFill>
                  <a:schemeClr val="tx1"/>
                </a:solidFill>
                <a:latin typeface="Verdana Bold" pitchFamily="34" charset="0"/>
              </a:defRPr>
            </a:lvl3pPr>
            <a:lvl4pPr algn="l" rtl="0" eaLnBrk="0" fontAlgn="base" hangingPunct="0">
              <a:lnSpc>
                <a:spcPct val="90000"/>
              </a:lnSpc>
              <a:spcBef>
                <a:spcPct val="0"/>
              </a:spcBef>
              <a:spcAft>
                <a:spcPct val="0"/>
              </a:spcAft>
              <a:defRPr sz="3200">
                <a:solidFill>
                  <a:schemeClr val="tx1"/>
                </a:solidFill>
                <a:latin typeface="Verdana Bold" pitchFamily="34" charset="0"/>
              </a:defRPr>
            </a:lvl4pPr>
            <a:lvl5pPr algn="l" rtl="0" eaLnBrk="0" fontAlgn="base" hangingPunct="0">
              <a:lnSpc>
                <a:spcPct val="90000"/>
              </a:lnSpc>
              <a:spcBef>
                <a:spcPct val="0"/>
              </a:spcBef>
              <a:spcAft>
                <a:spcPct val="0"/>
              </a:spcAft>
              <a:defRPr sz="3200">
                <a:solidFill>
                  <a:schemeClr val="tx1"/>
                </a:solidFill>
                <a:latin typeface="Verdana Bold" pitchFamily="34" charset="0"/>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a:lstStyle>
          <a:p>
            <a:pPr algn="ctr" eaLnBrk="1" hangingPunct="1"/>
            <a:r>
              <a:rPr lang="en-GB" sz="2400" b="1" dirty="0" smtClean="0">
                <a:solidFill>
                  <a:srgbClr val="F6AA34"/>
                </a:solidFill>
                <a:cs typeface="Arial" pitchFamily="34" charset="0"/>
              </a:rPr>
              <a:t>2030 climate and energy Framework</a:t>
            </a:r>
            <a:endParaRPr lang="de-DE" sz="2400" b="1" dirty="0">
              <a:solidFill>
                <a:srgbClr val="F6AA34"/>
              </a:solidFill>
              <a:cs typeface="Arial" pitchFamily="34" charset="0"/>
            </a:endParaRPr>
          </a:p>
        </p:txBody>
      </p:sp>
      <p:sp>
        <p:nvSpPr>
          <p:cNvPr id="6" name="Rounded Rectangle 5"/>
          <p:cNvSpPr/>
          <p:nvPr/>
        </p:nvSpPr>
        <p:spPr>
          <a:xfrm>
            <a:off x="1280840" y="2204865"/>
            <a:ext cx="1524083" cy="1524083"/>
          </a:xfrm>
          <a:prstGeom prst="roundRect">
            <a:avLst>
              <a:gd name="adj" fmla="val 10000"/>
            </a:avLst>
          </a:prstGeom>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fr-BE" sz="2800" b="1" dirty="0" smtClean="0">
                <a:solidFill>
                  <a:srgbClr val="000099"/>
                </a:solidFill>
              </a:rPr>
              <a:t>20 % GHG</a:t>
            </a:r>
            <a:endParaRPr lang="en-GB" sz="2800" b="1" dirty="0">
              <a:solidFill>
                <a:srgbClr val="000099"/>
              </a:solidFill>
            </a:endParaRPr>
          </a:p>
        </p:txBody>
      </p:sp>
      <p:grpSp>
        <p:nvGrpSpPr>
          <p:cNvPr id="7" name="Group 6"/>
          <p:cNvGrpSpPr/>
          <p:nvPr/>
        </p:nvGrpSpPr>
        <p:grpSpPr>
          <a:xfrm>
            <a:off x="1568872" y="3443772"/>
            <a:ext cx="1524083" cy="1524083"/>
            <a:chOff x="4977065" y="3028196"/>
            <a:chExt cx="1524083" cy="1524083"/>
          </a:xfrm>
        </p:grpSpPr>
        <p:sp>
          <p:nvSpPr>
            <p:cNvPr id="8" name="Rounded Rectangle 7"/>
            <p:cNvSpPr/>
            <p:nvPr/>
          </p:nvSpPr>
          <p:spPr>
            <a:xfrm>
              <a:off x="4977065" y="3028196"/>
              <a:ext cx="1524083" cy="152408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fr-BE" sz="2800" b="1" dirty="0">
                  <a:solidFill>
                    <a:srgbClr val="000099"/>
                  </a:solidFill>
                </a:rPr>
                <a:t>40 % GHG</a:t>
              </a:r>
              <a:endParaRPr lang="en-GB" sz="2800" b="1" dirty="0">
                <a:solidFill>
                  <a:srgbClr val="000099"/>
                </a:solidFill>
              </a:endParaRPr>
            </a:p>
          </p:txBody>
        </p:sp>
        <p:sp>
          <p:nvSpPr>
            <p:cNvPr id="9" name="Rounded Rectangle 4"/>
            <p:cNvSpPr/>
            <p:nvPr/>
          </p:nvSpPr>
          <p:spPr>
            <a:xfrm>
              <a:off x="5021704" y="3072835"/>
              <a:ext cx="1434805" cy="1434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GB" sz="3000" kern="1200" dirty="0"/>
            </a:p>
            <a:p>
              <a:pPr marL="228600" lvl="1" indent="-228600" algn="ctr" defTabSz="1022350">
                <a:lnSpc>
                  <a:spcPct val="90000"/>
                </a:lnSpc>
                <a:spcBef>
                  <a:spcPct val="0"/>
                </a:spcBef>
                <a:spcAft>
                  <a:spcPct val="15000"/>
                </a:spcAft>
                <a:buChar char="••"/>
              </a:pPr>
              <a:endParaRPr lang="en-GB" sz="2300" kern="1200" dirty="0"/>
            </a:p>
            <a:p>
              <a:pPr marL="228600" lvl="1" indent="-228600" algn="ctr" defTabSz="1022350">
                <a:lnSpc>
                  <a:spcPct val="90000"/>
                </a:lnSpc>
                <a:spcBef>
                  <a:spcPct val="0"/>
                </a:spcBef>
                <a:spcAft>
                  <a:spcPct val="15000"/>
                </a:spcAft>
                <a:buChar char="••"/>
              </a:pPr>
              <a:endParaRPr lang="en-GB" sz="2300" kern="1200" dirty="0"/>
            </a:p>
          </p:txBody>
        </p:sp>
      </p:grpSp>
      <p:sp>
        <p:nvSpPr>
          <p:cNvPr id="10" name="Rounded Rectangle 9"/>
          <p:cNvSpPr/>
          <p:nvPr/>
        </p:nvSpPr>
        <p:spPr>
          <a:xfrm>
            <a:off x="3276744" y="2204864"/>
            <a:ext cx="1524083" cy="1524083"/>
          </a:xfrm>
          <a:prstGeom prst="roundRect">
            <a:avLst>
              <a:gd name="adj" fmla="val 10000"/>
            </a:avLst>
          </a:prstGeom>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fr-BE" sz="2800" b="1" dirty="0">
                <a:solidFill>
                  <a:srgbClr val="000099"/>
                </a:solidFill>
              </a:rPr>
              <a:t>≥ 20</a:t>
            </a:r>
            <a:r>
              <a:rPr lang="fr-BE" sz="2800" b="1" dirty="0" smtClean="0">
                <a:solidFill>
                  <a:srgbClr val="000099"/>
                </a:solidFill>
              </a:rPr>
              <a:t>% RES</a:t>
            </a:r>
            <a:endParaRPr lang="en-GB" sz="2800" b="1" dirty="0">
              <a:solidFill>
                <a:srgbClr val="000099"/>
              </a:solidFill>
            </a:endParaRPr>
          </a:p>
        </p:txBody>
      </p:sp>
      <p:sp>
        <p:nvSpPr>
          <p:cNvPr id="11" name="Rounded Rectangle 10"/>
          <p:cNvSpPr/>
          <p:nvPr/>
        </p:nvSpPr>
        <p:spPr>
          <a:xfrm>
            <a:off x="5272648" y="2204865"/>
            <a:ext cx="1524083" cy="1524083"/>
          </a:xfrm>
          <a:prstGeom prst="roundRect">
            <a:avLst>
              <a:gd name="adj" fmla="val 10000"/>
            </a:avLst>
          </a:prstGeom>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fr-BE" sz="2800" b="1" dirty="0" smtClean="0">
                <a:solidFill>
                  <a:srgbClr val="000099"/>
                </a:solidFill>
              </a:rPr>
              <a:t>20 % EE</a:t>
            </a:r>
            <a:endParaRPr lang="en-GB" sz="2800" b="1" dirty="0">
              <a:solidFill>
                <a:srgbClr val="000099"/>
              </a:solidFill>
            </a:endParaRPr>
          </a:p>
        </p:txBody>
      </p:sp>
      <p:grpSp>
        <p:nvGrpSpPr>
          <p:cNvPr id="12" name="Group 11"/>
          <p:cNvGrpSpPr/>
          <p:nvPr/>
        </p:nvGrpSpPr>
        <p:grpSpPr>
          <a:xfrm>
            <a:off x="3577600" y="3448051"/>
            <a:ext cx="1524083" cy="1524083"/>
            <a:chOff x="4977065" y="3028196"/>
            <a:chExt cx="1524083" cy="1524083"/>
          </a:xfrm>
        </p:grpSpPr>
        <p:sp>
          <p:nvSpPr>
            <p:cNvPr id="13" name="Rounded Rectangle 12"/>
            <p:cNvSpPr/>
            <p:nvPr/>
          </p:nvSpPr>
          <p:spPr>
            <a:xfrm>
              <a:off x="4977065" y="3028196"/>
              <a:ext cx="1524083" cy="152408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fr-BE" sz="2800" b="1" dirty="0" smtClean="0">
                  <a:solidFill>
                    <a:srgbClr val="000099"/>
                  </a:solidFill>
                </a:rPr>
                <a:t>≥ 27 </a:t>
              </a:r>
              <a:r>
                <a:rPr lang="fr-BE" sz="2800" b="1" dirty="0">
                  <a:solidFill>
                    <a:srgbClr val="000099"/>
                  </a:solidFill>
                </a:rPr>
                <a:t>% </a:t>
              </a:r>
              <a:r>
                <a:rPr lang="fr-BE" sz="2800" b="1" dirty="0" smtClean="0">
                  <a:solidFill>
                    <a:srgbClr val="000099"/>
                  </a:solidFill>
                </a:rPr>
                <a:t>RES</a:t>
              </a:r>
              <a:endParaRPr lang="en-GB" sz="2800" b="1" dirty="0">
                <a:solidFill>
                  <a:srgbClr val="000099"/>
                </a:solidFill>
              </a:endParaRPr>
            </a:p>
          </p:txBody>
        </p:sp>
        <p:sp>
          <p:nvSpPr>
            <p:cNvPr id="14" name="Rounded Rectangle 4"/>
            <p:cNvSpPr/>
            <p:nvPr/>
          </p:nvSpPr>
          <p:spPr>
            <a:xfrm>
              <a:off x="5021704" y="3072835"/>
              <a:ext cx="1434805" cy="1434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pPr>
              <a:endParaRPr lang="en-GB" sz="2800" b="1" dirty="0">
                <a:solidFill>
                  <a:srgbClr val="000099"/>
                </a:solidFill>
              </a:endParaRPr>
            </a:p>
          </p:txBody>
        </p:sp>
      </p:grpSp>
      <p:grpSp>
        <p:nvGrpSpPr>
          <p:cNvPr id="15" name="Group 14"/>
          <p:cNvGrpSpPr/>
          <p:nvPr/>
        </p:nvGrpSpPr>
        <p:grpSpPr>
          <a:xfrm>
            <a:off x="5601320" y="4509120"/>
            <a:ext cx="1524083" cy="1524083"/>
            <a:chOff x="4977065" y="3028196"/>
            <a:chExt cx="1524083" cy="1524083"/>
          </a:xfrm>
        </p:grpSpPr>
        <p:sp>
          <p:nvSpPr>
            <p:cNvPr id="16" name="Rounded Rectangle 15"/>
            <p:cNvSpPr/>
            <p:nvPr/>
          </p:nvSpPr>
          <p:spPr>
            <a:xfrm>
              <a:off x="4977065" y="3028196"/>
              <a:ext cx="1524083" cy="152408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fr-BE" sz="2800" b="1" dirty="0" smtClean="0">
                  <a:solidFill>
                    <a:srgbClr val="000099"/>
                  </a:solidFill>
                </a:rPr>
                <a:t>..2014</a:t>
              </a:r>
              <a:endParaRPr lang="en-GB" sz="2800" b="1" dirty="0">
                <a:solidFill>
                  <a:srgbClr val="000099"/>
                </a:solidFill>
              </a:endParaRPr>
            </a:p>
          </p:txBody>
        </p:sp>
        <p:sp>
          <p:nvSpPr>
            <p:cNvPr id="17" name="Rounded Rectangle 4"/>
            <p:cNvSpPr/>
            <p:nvPr/>
          </p:nvSpPr>
          <p:spPr>
            <a:xfrm>
              <a:off x="5021704" y="3072835"/>
              <a:ext cx="1434805" cy="1434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GB" sz="3000" kern="1200"/>
            </a:p>
            <a:p>
              <a:pPr marL="228600" lvl="1" indent="-228600" algn="ctr" defTabSz="1022350">
                <a:lnSpc>
                  <a:spcPct val="90000"/>
                </a:lnSpc>
                <a:spcBef>
                  <a:spcPct val="0"/>
                </a:spcBef>
                <a:spcAft>
                  <a:spcPct val="15000"/>
                </a:spcAft>
                <a:buChar char="••"/>
              </a:pPr>
              <a:endParaRPr lang="en-GB" sz="2300" kern="1200" dirty="0"/>
            </a:p>
            <a:p>
              <a:pPr marL="228600" lvl="1" indent="-228600" algn="ctr" defTabSz="1022350">
                <a:lnSpc>
                  <a:spcPct val="90000"/>
                </a:lnSpc>
                <a:spcBef>
                  <a:spcPct val="0"/>
                </a:spcBef>
                <a:spcAft>
                  <a:spcPct val="15000"/>
                </a:spcAft>
                <a:buChar char="••"/>
              </a:pPr>
              <a:endParaRPr lang="en-GB" sz="2300" kern="1200"/>
            </a:p>
          </p:txBody>
        </p:sp>
      </p:grpSp>
      <p:sp>
        <p:nvSpPr>
          <p:cNvPr id="18" name="Rectangle 17"/>
          <p:cNvSpPr/>
          <p:nvPr/>
        </p:nvSpPr>
        <p:spPr>
          <a:xfrm>
            <a:off x="-180528" y="2751311"/>
            <a:ext cx="1498836" cy="461665"/>
          </a:xfrm>
          <a:prstGeom prst="rect">
            <a:avLst/>
          </a:prstGeom>
        </p:spPr>
        <p:txBody>
          <a:bodyPr wrap="square">
            <a:spAutoFit/>
          </a:bodyPr>
          <a:lstStyle/>
          <a:p>
            <a:pPr algn="ctr"/>
            <a:r>
              <a:rPr lang="fr-BE" sz="2400" b="1" dirty="0">
                <a:solidFill>
                  <a:srgbClr val="F6AA34"/>
                </a:solidFill>
                <a:latin typeface="Verdana" pitchFamily="34" charset="0"/>
                <a:ea typeface="+mj-ea"/>
                <a:cs typeface="Arial" pitchFamily="34" charset="0"/>
              </a:rPr>
              <a:t>2020</a:t>
            </a:r>
            <a:endParaRPr lang="en-GB" sz="2400" b="1" dirty="0">
              <a:solidFill>
                <a:srgbClr val="F6AA34"/>
              </a:solidFill>
              <a:latin typeface="Verdana" pitchFamily="34" charset="0"/>
              <a:ea typeface="+mj-ea"/>
              <a:cs typeface="Arial" pitchFamily="34" charset="0"/>
            </a:endParaRPr>
          </a:p>
        </p:txBody>
      </p:sp>
      <p:sp>
        <p:nvSpPr>
          <p:cNvPr id="20" name="Rectangle 19"/>
          <p:cNvSpPr/>
          <p:nvPr/>
        </p:nvSpPr>
        <p:spPr>
          <a:xfrm>
            <a:off x="-180528" y="4005064"/>
            <a:ext cx="1498836" cy="461665"/>
          </a:xfrm>
          <a:prstGeom prst="rect">
            <a:avLst/>
          </a:prstGeom>
        </p:spPr>
        <p:txBody>
          <a:bodyPr wrap="square">
            <a:spAutoFit/>
          </a:bodyPr>
          <a:lstStyle/>
          <a:p>
            <a:pPr algn="ctr"/>
            <a:r>
              <a:rPr lang="fr-BE" sz="2400" b="1" dirty="0" smtClean="0">
                <a:solidFill>
                  <a:srgbClr val="F6AA34"/>
                </a:solidFill>
                <a:latin typeface="Verdana" pitchFamily="34" charset="0"/>
                <a:ea typeface="+mj-ea"/>
                <a:cs typeface="Arial" pitchFamily="34" charset="0"/>
              </a:rPr>
              <a:t>2030</a:t>
            </a:r>
            <a:endParaRPr lang="en-GB" sz="2400" b="1" dirty="0">
              <a:solidFill>
                <a:srgbClr val="F6AA34"/>
              </a:solidFill>
              <a:latin typeface="Verdana" pitchFamily="34" charset="0"/>
              <a:ea typeface="+mj-ea"/>
              <a:cs typeface="Arial" pitchFamily="34" charset="0"/>
            </a:endParaRPr>
          </a:p>
        </p:txBody>
      </p:sp>
      <p:sp>
        <p:nvSpPr>
          <p:cNvPr id="24" name="Rounded Rectangle 23"/>
          <p:cNvSpPr/>
          <p:nvPr/>
        </p:nvSpPr>
        <p:spPr>
          <a:xfrm>
            <a:off x="7215976" y="2204864"/>
            <a:ext cx="1524083" cy="1524083"/>
          </a:xfrm>
          <a:prstGeom prst="roundRect">
            <a:avLst>
              <a:gd name="adj" fmla="val 10000"/>
            </a:avLst>
          </a:prstGeom>
          <a:noFill/>
          <a:ln w="50800">
            <a:solidFill>
              <a:srgbClr val="000099"/>
            </a:solidFill>
            <a:prstDash val="dash"/>
          </a:ln>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endParaRPr lang="en-GB" sz="2800" b="1" dirty="0">
              <a:solidFill>
                <a:srgbClr val="000099"/>
              </a:solidFill>
            </a:endParaRPr>
          </a:p>
        </p:txBody>
      </p:sp>
      <p:grpSp>
        <p:nvGrpSpPr>
          <p:cNvPr id="21" name="Group 20"/>
          <p:cNvGrpSpPr/>
          <p:nvPr/>
        </p:nvGrpSpPr>
        <p:grpSpPr>
          <a:xfrm>
            <a:off x="7471121" y="3464395"/>
            <a:ext cx="1524083" cy="1524083"/>
            <a:chOff x="4977065" y="3028196"/>
            <a:chExt cx="1524083" cy="1524083"/>
          </a:xfrm>
        </p:grpSpPr>
        <p:sp>
          <p:nvSpPr>
            <p:cNvPr id="22" name="Rounded Rectangle 21"/>
            <p:cNvSpPr/>
            <p:nvPr/>
          </p:nvSpPr>
          <p:spPr>
            <a:xfrm>
              <a:off x="4977065" y="3028196"/>
              <a:ext cx="1524083" cy="152408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fr-BE" sz="2000" b="1" dirty="0" smtClean="0">
                  <a:solidFill>
                    <a:srgbClr val="000099"/>
                  </a:solidFill>
                </a:rPr>
                <a:t>New Key </a:t>
              </a:r>
              <a:r>
                <a:rPr lang="fr-BE" sz="2000" b="1" dirty="0" err="1" smtClean="0">
                  <a:solidFill>
                    <a:srgbClr val="000099"/>
                  </a:solidFill>
                </a:rPr>
                <a:t>Indicators</a:t>
              </a:r>
              <a:endParaRPr lang="en-GB" sz="2000" b="1" dirty="0">
                <a:solidFill>
                  <a:srgbClr val="000099"/>
                </a:solidFill>
              </a:endParaRPr>
            </a:p>
          </p:txBody>
        </p:sp>
        <p:sp>
          <p:nvSpPr>
            <p:cNvPr id="23" name="Rounded Rectangle 4"/>
            <p:cNvSpPr/>
            <p:nvPr/>
          </p:nvSpPr>
          <p:spPr>
            <a:xfrm>
              <a:off x="5021704" y="3072835"/>
              <a:ext cx="1434805" cy="1434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pPr>
              <a:endParaRPr lang="en-GB" sz="2800" b="1" dirty="0">
                <a:solidFill>
                  <a:srgbClr val="000099"/>
                </a:solidFill>
              </a:endParaRPr>
            </a:p>
          </p:txBody>
        </p:sp>
      </p:grpSp>
      <p:sp>
        <p:nvSpPr>
          <p:cNvPr id="25" name="Down Arrow 24"/>
          <p:cNvSpPr/>
          <p:nvPr/>
        </p:nvSpPr>
        <p:spPr>
          <a:xfrm>
            <a:off x="5693648" y="3861048"/>
            <a:ext cx="762042" cy="504056"/>
          </a:xfrm>
          <a:prstGeom prst="downArrow">
            <a:avLst/>
          </a:prstGeom>
          <a:pattFill prst="ltHorz">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699793" y="6063679"/>
            <a:ext cx="5184575" cy="523220"/>
          </a:xfrm>
          <a:prstGeom prst="rect">
            <a:avLst/>
          </a:prstGeom>
        </p:spPr>
        <p:txBody>
          <a:bodyPr wrap="square">
            <a:spAutoFit/>
          </a:bodyPr>
          <a:lstStyle/>
          <a:p>
            <a:pPr algn="ctr"/>
            <a:r>
              <a:rPr lang="fr-BE" sz="2800" b="1" dirty="0">
                <a:solidFill>
                  <a:srgbClr val="000099"/>
                </a:solidFill>
                <a:latin typeface="+mn-lt"/>
              </a:rPr>
              <a:t>New </a:t>
            </a:r>
            <a:r>
              <a:rPr lang="fr-BE" sz="2800" b="1" dirty="0" err="1" smtClean="0">
                <a:solidFill>
                  <a:srgbClr val="000099"/>
                </a:solidFill>
                <a:latin typeface="+mn-lt"/>
              </a:rPr>
              <a:t>governance</a:t>
            </a:r>
            <a:r>
              <a:rPr lang="fr-BE" sz="2800" b="1" dirty="0" smtClean="0">
                <a:solidFill>
                  <a:srgbClr val="000099"/>
                </a:solidFill>
                <a:latin typeface="+mn-lt"/>
              </a:rPr>
              <a:t> </a:t>
            </a:r>
            <a:r>
              <a:rPr lang="fr-BE" sz="2800" b="1" dirty="0">
                <a:solidFill>
                  <a:srgbClr val="000099"/>
                </a:solidFill>
                <a:latin typeface="+mn-lt"/>
              </a:rPr>
              <a:t>system </a:t>
            </a:r>
            <a:endParaRPr lang="en-GB" sz="2800" b="1" dirty="0">
              <a:solidFill>
                <a:srgbClr val="000099"/>
              </a:solidFill>
              <a:latin typeface="+mn-lt"/>
            </a:endParaRPr>
          </a:p>
        </p:txBody>
      </p:sp>
    </p:spTree>
    <p:extLst>
      <p:ext uri="{BB962C8B-B14F-4D97-AF65-F5344CB8AC3E}">
        <p14:creationId xmlns:p14="http://schemas.microsoft.com/office/powerpoint/2010/main" val="2964632737"/>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par>
                                <p:cTn id="36" presetID="53" presetClass="entr" presetSubtype="16"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25"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1520" y="1392510"/>
            <a:ext cx="8640960" cy="64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a:solidFill>
                  <a:schemeClr val="tx1"/>
                </a:solidFill>
                <a:latin typeface="Verdana" pitchFamily="34" charset="0"/>
                <a:ea typeface="+mj-ea"/>
                <a:cs typeface="+mj-cs"/>
              </a:defRPr>
            </a:lvl1pPr>
            <a:lvl2pPr algn="l" rtl="0" eaLnBrk="0" fontAlgn="base" hangingPunct="0">
              <a:lnSpc>
                <a:spcPct val="90000"/>
              </a:lnSpc>
              <a:spcBef>
                <a:spcPct val="0"/>
              </a:spcBef>
              <a:spcAft>
                <a:spcPct val="0"/>
              </a:spcAft>
              <a:defRPr sz="3200">
                <a:solidFill>
                  <a:schemeClr val="tx1"/>
                </a:solidFill>
                <a:latin typeface="Verdana Bold" pitchFamily="34" charset="0"/>
              </a:defRPr>
            </a:lvl2pPr>
            <a:lvl3pPr algn="l" rtl="0" eaLnBrk="0" fontAlgn="base" hangingPunct="0">
              <a:lnSpc>
                <a:spcPct val="90000"/>
              </a:lnSpc>
              <a:spcBef>
                <a:spcPct val="0"/>
              </a:spcBef>
              <a:spcAft>
                <a:spcPct val="0"/>
              </a:spcAft>
              <a:defRPr sz="3200">
                <a:solidFill>
                  <a:schemeClr val="tx1"/>
                </a:solidFill>
                <a:latin typeface="Verdana Bold" pitchFamily="34" charset="0"/>
              </a:defRPr>
            </a:lvl3pPr>
            <a:lvl4pPr algn="l" rtl="0" eaLnBrk="0" fontAlgn="base" hangingPunct="0">
              <a:lnSpc>
                <a:spcPct val="90000"/>
              </a:lnSpc>
              <a:spcBef>
                <a:spcPct val="0"/>
              </a:spcBef>
              <a:spcAft>
                <a:spcPct val="0"/>
              </a:spcAft>
              <a:defRPr sz="3200">
                <a:solidFill>
                  <a:schemeClr val="tx1"/>
                </a:solidFill>
                <a:latin typeface="Verdana Bold" pitchFamily="34" charset="0"/>
              </a:defRPr>
            </a:lvl4pPr>
            <a:lvl5pPr algn="l" rtl="0" eaLnBrk="0" fontAlgn="base" hangingPunct="0">
              <a:lnSpc>
                <a:spcPct val="90000"/>
              </a:lnSpc>
              <a:spcBef>
                <a:spcPct val="0"/>
              </a:spcBef>
              <a:spcAft>
                <a:spcPct val="0"/>
              </a:spcAft>
              <a:defRPr sz="3200">
                <a:solidFill>
                  <a:schemeClr val="tx1"/>
                </a:solidFill>
                <a:latin typeface="Verdana Bold" pitchFamily="34" charset="0"/>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a:lstStyle>
          <a:p>
            <a:pPr algn="ctr" eaLnBrk="1" hangingPunct="1"/>
            <a:r>
              <a:rPr lang="en-GB" sz="2400" b="1" dirty="0" smtClean="0">
                <a:solidFill>
                  <a:srgbClr val="F6AA34"/>
                </a:solidFill>
                <a:cs typeface="Arial" pitchFamily="34" charset="0"/>
              </a:rPr>
              <a:t>2030 </a:t>
            </a:r>
            <a:r>
              <a:rPr lang="en-GB" sz="2400" b="1" dirty="0">
                <a:solidFill>
                  <a:srgbClr val="F6AA34"/>
                </a:solidFill>
                <a:cs typeface="Arial" pitchFamily="34" charset="0"/>
              </a:rPr>
              <a:t>Framework: New </a:t>
            </a:r>
            <a:r>
              <a:rPr lang="en-GB" sz="2400" b="1" dirty="0" smtClean="0">
                <a:solidFill>
                  <a:srgbClr val="F6AA34"/>
                </a:solidFill>
                <a:cs typeface="Arial" pitchFamily="34" charset="0"/>
              </a:rPr>
              <a:t>Governance System </a:t>
            </a:r>
            <a:r>
              <a:rPr lang="en-GB" sz="1800" b="1" dirty="0" smtClean="0">
                <a:solidFill>
                  <a:srgbClr val="F6AA34"/>
                </a:solidFill>
                <a:cs typeface="Arial" pitchFamily="34" charset="0"/>
              </a:rPr>
              <a:t>National </a:t>
            </a:r>
            <a:r>
              <a:rPr lang="en-GB" sz="1800" b="1" dirty="0">
                <a:solidFill>
                  <a:srgbClr val="F6AA34"/>
                </a:solidFill>
                <a:cs typeface="Arial" pitchFamily="34" charset="0"/>
              </a:rPr>
              <a:t>plans for competitive, secure and sustainable energy</a:t>
            </a:r>
            <a:endParaRPr lang="de-DE" sz="1800" b="1" dirty="0">
              <a:solidFill>
                <a:srgbClr val="F6AA34"/>
              </a:solidFill>
              <a:cs typeface="Arial" pitchFamily="34" charset="0"/>
            </a:endParaRPr>
          </a:p>
        </p:txBody>
      </p:sp>
      <p:graphicFrame>
        <p:nvGraphicFramePr>
          <p:cNvPr id="2" name="Diagram 1"/>
          <p:cNvGraphicFramePr/>
          <p:nvPr>
            <p:extLst>
              <p:ext uri="{D42A27DB-BD31-4B8C-83A1-F6EECF244321}">
                <p14:modId xmlns:p14="http://schemas.microsoft.com/office/powerpoint/2010/main" val="3652929572"/>
              </p:ext>
            </p:extLst>
          </p:nvPr>
        </p:nvGraphicFramePr>
        <p:xfrm>
          <a:off x="175060" y="23488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6660232" y="2780928"/>
            <a:ext cx="2304256" cy="3384376"/>
            <a:chOff x="457199" y="1422399"/>
            <a:chExt cx="5181600" cy="1219200"/>
          </a:xfrm>
          <a:scene3d>
            <a:camera prst="orthographicFront"/>
            <a:lightRig rig="flat" dir="t"/>
          </a:scene3d>
        </p:grpSpPr>
        <p:sp>
          <p:nvSpPr>
            <p:cNvPr id="6" name="Rounded Rectangle 5"/>
            <p:cNvSpPr/>
            <p:nvPr/>
          </p:nvSpPr>
          <p:spPr>
            <a:xfrm>
              <a:off x="457199" y="1422399"/>
              <a:ext cx="5181600" cy="1219200"/>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2">
                <a:shade val="80000"/>
                <a:hueOff val="416732"/>
                <a:satOff val="-33661"/>
                <a:lumOff val="19163"/>
                <a:alphaOff val="0"/>
              </a:schemeClr>
            </a:fillRef>
            <a:effectRef idx="2">
              <a:schemeClr val="accent2">
                <a:shade val="80000"/>
                <a:hueOff val="416732"/>
                <a:satOff val="-33661"/>
                <a:lumOff val="19163"/>
                <a:alphaOff val="0"/>
              </a:schemeClr>
            </a:effectRef>
            <a:fontRef idx="minor">
              <a:schemeClr val="lt1"/>
            </a:fontRef>
          </p:style>
        </p:sp>
        <p:sp>
          <p:nvSpPr>
            <p:cNvPr id="7" name="Rounded Rectangle 4"/>
            <p:cNvSpPr/>
            <p:nvPr/>
          </p:nvSpPr>
          <p:spPr>
            <a:xfrm>
              <a:off x="492908" y="1458108"/>
              <a:ext cx="5145891" cy="11477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defTabSz="844550">
                <a:lnSpc>
                  <a:spcPct val="90000"/>
                </a:lnSpc>
                <a:spcAft>
                  <a:spcPct val="35000"/>
                </a:spcAft>
              </a:pPr>
              <a:r>
                <a:rPr lang="en-GB" sz="1900" dirty="0" smtClean="0"/>
                <a:t>Include </a:t>
              </a:r>
              <a:r>
                <a:rPr lang="en-GB" sz="1900" dirty="0"/>
                <a:t>objectives </a:t>
              </a:r>
              <a:r>
                <a:rPr lang="en-GB" sz="1900" dirty="0" smtClean="0"/>
                <a:t>on: </a:t>
              </a:r>
            </a:p>
            <a:p>
              <a:pPr marL="342900" lvl="0" indent="-342900" defTabSz="844550">
                <a:lnSpc>
                  <a:spcPct val="90000"/>
                </a:lnSpc>
                <a:spcAft>
                  <a:spcPct val="35000"/>
                </a:spcAft>
                <a:buFont typeface="Arial" panose="020B0604020202020204" pitchFamily="34" charset="0"/>
                <a:buChar char="•"/>
              </a:pPr>
              <a:r>
                <a:rPr lang="en-GB" sz="1900" dirty="0" smtClean="0"/>
                <a:t>non-ETS </a:t>
              </a:r>
              <a:r>
                <a:rPr lang="en-GB" sz="1900" dirty="0"/>
                <a:t>GHG </a:t>
              </a:r>
              <a:r>
                <a:rPr lang="en-GB" sz="1900" dirty="0" smtClean="0"/>
                <a:t>emissions</a:t>
              </a:r>
            </a:p>
            <a:p>
              <a:pPr marL="342900" lvl="0" indent="-342900" defTabSz="844550">
                <a:lnSpc>
                  <a:spcPct val="90000"/>
                </a:lnSpc>
                <a:spcAft>
                  <a:spcPct val="35000"/>
                </a:spcAft>
                <a:buFont typeface="Arial" panose="020B0604020202020204" pitchFamily="34" charset="0"/>
                <a:buChar char="•"/>
              </a:pPr>
              <a:r>
                <a:rPr lang="en-GB" sz="1900" dirty="0" smtClean="0"/>
                <a:t>renewable energy</a:t>
              </a:r>
            </a:p>
            <a:p>
              <a:pPr marL="342900" lvl="0" indent="-342900" defTabSz="844550">
                <a:lnSpc>
                  <a:spcPct val="90000"/>
                </a:lnSpc>
                <a:spcAft>
                  <a:spcPct val="35000"/>
                </a:spcAft>
                <a:buFont typeface="Arial" panose="020B0604020202020204" pitchFamily="34" charset="0"/>
                <a:buChar char="•"/>
              </a:pPr>
              <a:r>
                <a:rPr lang="en-GB" sz="1900" dirty="0" smtClean="0"/>
                <a:t>energy savings</a:t>
              </a:r>
            </a:p>
            <a:p>
              <a:pPr marL="342900" lvl="0" indent="-342900" defTabSz="844550">
                <a:lnSpc>
                  <a:spcPct val="90000"/>
                </a:lnSpc>
                <a:spcAft>
                  <a:spcPct val="35000"/>
                </a:spcAft>
                <a:buFont typeface="Arial" panose="020B0604020202020204" pitchFamily="34" charset="0"/>
                <a:buChar char="•"/>
              </a:pPr>
              <a:r>
                <a:rPr lang="en-GB" sz="1900" dirty="0" smtClean="0"/>
                <a:t>energy security</a:t>
              </a:r>
            </a:p>
            <a:p>
              <a:pPr marL="342900" lvl="0" indent="-342900" defTabSz="844550">
                <a:lnSpc>
                  <a:spcPct val="90000"/>
                </a:lnSpc>
                <a:spcAft>
                  <a:spcPct val="35000"/>
                </a:spcAft>
                <a:buFont typeface="Arial" panose="020B0604020202020204" pitchFamily="34" charset="0"/>
                <a:buChar char="•"/>
              </a:pPr>
              <a:r>
                <a:rPr lang="fr-BE" sz="1900" kern="1200" dirty="0" smtClean="0"/>
                <a:t>….</a:t>
              </a:r>
              <a:endParaRPr lang="en-GB" sz="1900" kern="1200" dirty="0"/>
            </a:p>
          </p:txBody>
        </p:sp>
      </p:grpSp>
      <p:sp>
        <p:nvSpPr>
          <p:cNvPr id="8" name="Left Brace 7"/>
          <p:cNvSpPr/>
          <p:nvPr/>
        </p:nvSpPr>
        <p:spPr>
          <a:xfrm>
            <a:off x="6172932" y="2636912"/>
            <a:ext cx="554856" cy="3600400"/>
          </a:xfrm>
          <a:prstGeom prst="leftBrace">
            <a:avLst/>
          </a:prstGeom>
          <a:noFill/>
          <a:ln w="698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066089231"/>
      </p:ext>
    </p:extLst>
  </p:cSld>
  <p:clrMapOvr>
    <a:masterClrMapping/>
  </p:clrMapOvr>
  <p:transition spd="med">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512" y="1273193"/>
            <a:ext cx="87129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58775" algn="ctr">
              <a:lnSpc>
                <a:spcPct val="150000"/>
              </a:lnSpc>
            </a:pPr>
            <a:r>
              <a:rPr lang="en-GB" sz="2400" b="1" dirty="0" smtClean="0">
                <a:solidFill>
                  <a:srgbClr val="F6AA34"/>
                </a:solidFill>
                <a:latin typeface="Verdana" pitchFamily="34" charset="0"/>
                <a:ea typeface="+mj-ea"/>
                <a:cs typeface="Arial" pitchFamily="34" charset="0"/>
              </a:rPr>
              <a:t>Main </a:t>
            </a:r>
            <a:r>
              <a:rPr lang="en-GB" sz="2400" b="1" dirty="0">
                <a:solidFill>
                  <a:srgbClr val="F6AA34"/>
                </a:solidFill>
                <a:latin typeface="Verdana" pitchFamily="34" charset="0"/>
                <a:ea typeface="+mj-ea"/>
                <a:cs typeface="Arial" pitchFamily="34" charset="0"/>
              </a:rPr>
              <a:t>challenges…</a:t>
            </a:r>
          </a:p>
        </p:txBody>
      </p:sp>
      <p:graphicFrame>
        <p:nvGraphicFramePr>
          <p:cNvPr id="5" name="Diagram 4"/>
          <p:cNvGraphicFramePr/>
          <p:nvPr>
            <p:extLst>
              <p:ext uri="{D42A27DB-BD31-4B8C-83A1-F6EECF244321}">
                <p14:modId xmlns:p14="http://schemas.microsoft.com/office/powerpoint/2010/main" val="928453045"/>
              </p:ext>
            </p:extLst>
          </p:nvPr>
        </p:nvGraphicFramePr>
        <p:xfrm>
          <a:off x="467544" y="1844824"/>
          <a:ext cx="8208912" cy="4656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1494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9552" y="1412776"/>
            <a:ext cx="8610040" cy="4896544"/>
          </a:xfrm>
        </p:spPr>
        <p:txBody>
          <a:bodyPr/>
          <a:lstStyle/>
          <a:p>
            <a:pPr marL="15875" indent="0">
              <a:buClr>
                <a:srgbClr val="005BAB"/>
              </a:buClr>
              <a:buFont typeface="Trebuchet MS" pitchFamily="34" charset="0"/>
              <a:buNone/>
            </a:pPr>
            <a:r>
              <a:rPr lang="en-GB" sz="2400" b="1" dirty="0">
                <a:latin typeface="Verdana" pitchFamily="34" charset="0"/>
              </a:rPr>
              <a:t>Conclusions of the European Council </a:t>
            </a:r>
            <a:endParaRPr lang="en-GB" sz="2400" b="1" dirty="0" smtClean="0">
              <a:latin typeface="Verdana" pitchFamily="34" charset="0"/>
            </a:endParaRPr>
          </a:p>
          <a:p>
            <a:pPr marL="15875" indent="0">
              <a:buClr>
                <a:srgbClr val="005BAB"/>
              </a:buClr>
              <a:buFont typeface="Trebuchet MS" pitchFamily="34" charset="0"/>
              <a:buNone/>
            </a:pPr>
            <a:r>
              <a:rPr lang="en-GB" sz="2400" b="1" dirty="0" smtClean="0">
                <a:latin typeface="Verdana" pitchFamily="34" charset="0"/>
              </a:rPr>
              <a:t>(</a:t>
            </a:r>
            <a:r>
              <a:rPr lang="en-GB" sz="2400" b="1" dirty="0">
                <a:latin typeface="Verdana" pitchFamily="34" charset="0"/>
              </a:rPr>
              <a:t>20/21 </a:t>
            </a:r>
            <a:r>
              <a:rPr lang="en-GB" sz="2400" b="1" dirty="0" smtClean="0">
                <a:latin typeface="Verdana" pitchFamily="34" charset="0"/>
              </a:rPr>
              <a:t>March)</a:t>
            </a:r>
          </a:p>
          <a:p>
            <a:pPr marL="15875" indent="0">
              <a:buClr>
                <a:srgbClr val="005BAB"/>
              </a:buClr>
              <a:buFont typeface="Trebuchet MS" pitchFamily="34" charset="0"/>
              <a:buNone/>
            </a:pPr>
            <a:endParaRPr lang="en-GB" sz="2400" dirty="0" smtClean="0">
              <a:latin typeface="Verdana" pitchFamily="34" charset="0"/>
            </a:endParaRPr>
          </a:p>
          <a:p>
            <a:pPr marL="15875" indent="0">
              <a:buClr>
                <a:srgbClr val="005BAB"/>
              </a:buClr>
              <a:buFont typeface="Trebuchet MS" pitchFamily="34" charset="0"/>
              <a:buNone/>
            </a:pPr>
            <a:r>
              <a:rPr lang="en-GB" sz="2400" dirty="0" smtClean="0">
                <a:latin typeface="Verdana" pitchFamily="34" charset="0"/>
              </a:rPr>
              <a:t>Decision </a:t>
            </a:r>
            <a:r>
              <a:rPr lang="en-GB" sz="2400" dirty="0">
                <a:latin typeface="Verdana" pitchFamily="34" charset="0"/>
              </a:rPr>
              <a:t>on 2030 Climate and Energy Framework postponed to October meeting, but confirmed in line with 2050 </a:t>
            </a:r>
            <a:r>
              <a:rPr lang="en-GB" sz="2400" dirty="0" smtClean="0">
                <a:latin typeface="Verdana" pitchFamily="34" charset="0"/>
              </a:rPr>
              <a:t>objectives.</a:t>
            </a:r>
          </a:p>
          <a:p>
            <a:pPr marL="15875" indent="0">
              <a:buClr>
                <a:srgbClr val="005BAB"/>
              </a:buClr>
              <a:buFont typeface="Trebuchet MS" pitchFamily="34" charset="0"/>
              <a:buNone/>
            </a:pPr>
            <a:endParaRPr lang="en-GB" sz="2400" dirty="0">
              <a:latin typeface="Verdana" pitchFamily="34" charset="0"/>
            </a:endParaRPr>
          </a:p>
          <a:p>
            <a:pPr marL="15875" indent="0">
              <a:buClr>
                <a:srgbClr val="005BAB"/>
              </a:buClr>
              <a:buFont typeface="Trebuchet MS" pitchFamily="34" charset="0"/>
              <a:buNone/>
            </a:pPr>
            <a:r>
              <a:rPr lang="en-GB" sz="2400" dirty="0" smtClean="0">
                <a:latin typeface="Verdana" pitchFamily="34" charset="0"/>
              </a:rPr>
              <a:t>Commission </a:t>
            </a:r>
            <a:r>
              <a:rPr lang="en-GB" sz="2400" dirty="0">
                <a:latin typeface="Verdana" pitchFamily="34" charset="0"/>
              </a:rPr>
              <a:t>asked to develop interconnection targets and an in-depth study of EU energy security and a comprehensive plan for the reduction of EU energy dependence by June 2014. </a:t>
            </a:r>
          </a:p>
          <a:p>
            <a:pPr marL="701675">
              <a:lnSpc>
                <a:spcPct val="150000"/>
              </a:lnSpc>
              <a:spcBef>
                <a:spcPts val="600"/>
              </a:spcBef>
              <a:buFontTx/>
              <a:buChar char="-"/>
            </a:pPr>
            <a:endParaRPr lang="en-GB" sz="2400" dirty="0"/>
          </a:p>
        </p:txBody>
      </p:sp>
    </p:spTree>
    <p:extLst>
      <p:ext uri="{BB962C8B-B14F-4D97-AF65-F5344CB8AC3E}">
        <p14:creationId xmlns:p14="http://schemas.microsoft.com/office/powerpoint/2010/main" val="1879484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DG COMM Charte">
      <a:majorFont>
        <a:latin typeface="Verdana Bold"/>
        <a:ea typeface=""/>
        <a:cs typeface=""/>
      </a:majorFont>
      <a:minorFont>
        <a:latin typeface="Verdan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DG COMM Charte">
      <a:majorFont>
        <a:latin typeface="Verdana Bold"/>
        <a:ea typeface=""/>
        <a:cs typeface=""/>
      </a:majorFont>
      <a:minorFont>
        <a:latin typeface="Verdan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1058B559B83B4CA58127568BCB052A" ma:contentTypeVersion="1" ma:contentTypeDescription="Create a new document." ma:contentTypeScope="" ma:versionID="6c05df7b67cee4f7431d33fd48796c3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10FC81-3855-491C-81FE-DC0C6DAC3FDC}">
  <ds:schemaRefs>
    <ds:schemaRef ds:uri="http://schemas.openxmlformats.org/package/2006/metadata/core-properties"/>
    <ds:schemaRef ds:uri="http://schemas.microsoft.com/office/2006/documentManagement/types"/>
    <ds:schemaRef ds:uri="http://schemas.microsoft.com/sharepoint/v3"/>
    <ds:schemaRef ds:uri="http://www.w3.org/XML/1998/namespace"/>
    <ds:schemaRef ds:uri="http://purl.org/dc/elements/1.1/"/>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E54A935-F8A3-4B80-9318-6A8E4B1F3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3167430-8486-4B94-95BC-40DC21ED99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8241</TotalTime>
  <Words>1140</Words>
  <Application>Microsoft Office PowerPoint</Application>
  <PresentationFormat>On-screen Show (4:3)</PresentationFormat>
  <Paragraphs>197</Paragraphs>
  <Slides>21</Slides>
  <Notes>13</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2_Office Theme</vt:lpstr>
      <vt:lpstr>3_Office Theme</vt:lpstr>
      <vt:lpstr>Blank</vt:lpstr>
      <vt:lpstr>PowerPoint Presentation</vt:lpstr>
      <vt:lpstr>PowerPoint Presentation</vt:lpstr>
      <vt:lpstr>PowerPoint Presentation</vt:lpstr>
      <vt:lpstr>PowerPoint Presentation</vt:lpstr>
      <vt:lpstr>Impacts of scenarios with 40% GHG reduction Overall share of RES in final energy consumption and share of RES in electricity</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Maturity reached on LCOE level, but …</vt:lpstr>
      <vt:lpstr>Can (current) IEM sustain mature RES?</vt:lpstr>
      <vt:lpstr>Impact of cost of capital on LCOE</vt:lpstr>
      <vt:lpstr> </vt:lpstr>
      <vt:lpstr>PowerPoint Presentation</vt:lpstr>
    </vt:vector>
  </TitlesOfParts>
  <Manager>Fabien DONGRADI</Manager>
  <Company>Mostra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DG TREN</dc:title>
  <dc:subject>NEW GUIDELINES</dc:subject>
  <dc:creator>Kathy</dc:creator>
  <cp:lastModifiedBy>sharon.wokke</cp:lastModifiedBy>
  <cp:revision>669</cp:revision>
  <cp:lastPrinted>2014-04-28T08:11:44Z</cp:lastPrinted>
  <dcterms:created xsi:type="dcterms:W3CDTF">2007-06-05T10:53:32Z</dcterms:created>
  <dcterms:modified xsi:type="dcterms:W3CDTF">2014-04-29T08:26:43Z</dcterms:modified>
</cp:coreProperties>
</file>