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287" r:id="rId3"/>
    <p:sldId id="288" r:id="rId4"/>
    <p:sldId id="289" r:id="rId5"/>
    <p:sldId id="290" r:id="rId6"/>
    <p:sldId id="277" r:id="rId7"/>
    <p:sldId id="261" r:id="rId8"/>
    <p:sldId id="278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27/04/2014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5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27.04.2014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63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4E99-78A8-4F1A-BA9D-2CE22F03A36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559072"/>
            <a:ext cx="3286148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2708920"/>
            <a:ext cx="8443101" cy="2808312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1908000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36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0FB12C-0C92-4604-92A2-4F5124EAD4F0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0EB2-4834-4EA3-97D9-3BB10D7EC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4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ECC53-6395-4E47-808F-A7F93A1DE06A}" type="datetimeFigureOut">
              <a:rPr lang="en-GB" smtClean="0"/>
              <a:t>27/04/2014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4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916832"/>
            <a:ext cx="8429683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4104456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TEFLogo_blå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7290" y="2089579"/>
            <a:ext cx="6072230" cy="12679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4414" y="357837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noProof="0" smtClean="0">
                <a:solidFill>
                  <a:srgbClr val="00447C"/>
                </a:solidFill>
              </a:rPr>
              <a:t>Technology for a better society</a:t>
            </a:r>
            <a:endParaRPr lang="en-GB" sz="4100" noProof="0">
              <a:solidFill>
                <a:srgbClr val="00447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2" name="Picture 11" descr="SINTEFLogo_hvit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6390000"/>
            <a:ext cx="1357200" cy="283322"/>
          </a:xfrm>
          <a:prstGeom prst="rect">
            <a:avLst/>
          </a:prstGeom>
        </p:spPr>
      </p:pic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Picture 12" descr="SINTEFLogo_hvit_metafil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6400" y="6390000"/>
            <a:ext cx="1357200" cy="283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69" r:id="rId9"/>
    <p:sldLayoutId id="2147483672" r:id="rId10"/>
    <p:sldLayoutId id="214748368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J:\dtp_dok\10\Bilder\Renewable\small_1353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67" y="5332"/>
            <a:ext cx="2552626" cy="17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471" y="2348880"/>
            <a:ext cx="8069138" cy="338781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Post 2020 framework in a liberalised </a:t>
            </a:r>
            <a:r>
              <a:rPr lang="en-GB" dirty="0" smtClean="0"/>
              <a:t>electricity </a:t>
            </a:r>
            <a:r>
              <a:rPr lang="en-GB" dirty="0"/>
              <a:t>market with large share of </a:t>
            </a:r>
            <a:r>
              <a:rPr lang="en-GB" u="sng" dirty="0"/>
              <a:t>R</a:t>
            </a:r>
            <a:r>
              <a:rPr lang="en-GB" dirty="0"/>
              <a:t>enewable </a:t>
            </a:r>
            <a:r>
              <a:rPr lang="en-GB" u="sng" dirty="0"/>
              <a:t>E</a:t>
            </a:r>
            <a:r>
              <a:rPr lang="en-GB" dirty="0"/>
              <a:t>nergy </a:t>
            </a:r>
            <a:r>
              <a:rPr lang="en-GB" u="sng" dirty="0"/>
              <a:t>S</a:t>
            </a:r>
            <a:r>
              <a:rPr lang="en-GB" dirty="0"/>
              <a:t>ources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(Market4RES)</a:t>
            </a:r>
            <a:r>
              <a:rPr lang="nb-NO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nb-NO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/>
              </a:rPr>
              <a:t>Daniel Huertas-Hernando</a:t>
            </a:r>
            <a:r>
              <a:rPr lang="en-GB" sz="1800" dirty="0" smtClean="0">
                <a:effectLst/>
              </a:rPr>
              <a:t/>
            </a:r>
            <a:br>
              <a:rPr lang="en-GB" sz="1800" dirty="0" smtClean="0">
                <a:effectLst/>
              </a:rPr>
            </a:br>
            <a:r>
              <a:rPr lang="en-GB" sz="1800" b="0" dirty="0" smtClean="0">
                <a:effectLst/>
              </a:rPr>
              <a:t>Daniel.Huertas.Hernando@sintef.no</a:t>
            </a:r>
            <a:br>
              <a:rPr lang="en-GB" sz="1800" b="0" dirty="0" smtClean="0">
                <a:effectLst/>
              </a:rPr>
            </a:br>
            <a:r>
              <a:rPr lang="en-GB" sz="1800" b="0" dirty="0" smtClean="0">
                <a:effectLst/>
              </a:rPr>
              <a:t>www.sintef.no/energy</a:t>
            </a:r>
            <a:endParaRPr lang="en-GB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282" y="1763815"/>
            <a:ext cx="537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Stakeholder Kick-off Workshop, IEE-Market4RES, 2014-04-28</a:t>
            </a:r>
          </a:p>
        </p:txBody>
      </p:sp>
      <p:pic>
        <p:nvPicPr>
          <p:cNvPr id="1034" name="Picture 10" descr="J:\dtp_dok\10\Bilder\Renewable\small_73843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2567737" cy="17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J:\dtp_dok\10\Bilder\Renewable\small_86210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31"/>
            <a:ext cx="1800200" cy="17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556863" cy="170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60604" y="0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" dirty="0" smtClean="0">
                <a:solidFill>
                  <a:srgbClr val="FFFFFF"/>
                </a:solidFill>
              </a:rPr>
              <a:t>Photos: </a:t>
            </a:r>
            <a:r>
              <a:rPr lang="en-GB" sz="600" dirty="0" err="1" smtClean="0">
                <a:solidFill>
                  <a:srgbClr val="FFFFFF"/>
                </a:solidFill>
              </a:rPr>
              <a:t>Shutterstock</a:t>
            </a:r>
            <a:r>
              <a:rPr lang="en-GB" sz="600" dirty="0" smtClean="0">
                <a:solidFill>
                  <a:srgbClr val="FFFFFF"/>
                </a:solidFill>
              </a:rPr>
              <a:t>, </a:t>
            </a:r>
            <a:r>
              <a:rPr lang="en-GB" sz="600" dirty="0" err="1" smtClean="0">
                <a:solidFill>
                  <a:srgbClr val="FFFFFF"/>
                </a:solidFill>
              </a:rPr>
              <a:t>KeyTex</a:t>
            </a:r>
            <a:endParaRPr lang="en-GB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2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4966"/>
            <a:ext cx="7287018" cy="349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7624" y="-99392"/>
            <a:ext cx="6408712" cy="75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liberalised electricity </a:t>
            </a:r>
            <a:r>
              <a:rPr lang="en-GB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market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5656" y="4437112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Efficient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operation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Facilitate cross-border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trade across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Europe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Promote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efficient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investments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Level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playing field for different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generation 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Effective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risk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Robustness		             </a:t>
            </a:r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i="1" dirty="0" smtClean="0">
                <a:solidFill>
                  <a:srgbClr val="0070C0"/>
                </a:solidFill>
              </a:rPr>
              <a:t>Oxford </a:t>
            </a:r>
            <a:r>
              <a:rPr lang="en-US" sz="1400" i="1" dirty="0">
                <a:solidFill>
                  <a:srgbClr val="0070C0"/>
                </a:solidFill>
              </a:rPr>
              <a:t>Institute for Energy, M. </a:t>
            </a:r>
            <a:r>
              <a:rPr lang="en-US" sz="1400" i="1" dirty="0" err="1">
                <a:solidFill>
                  <a:srgbClr val="0070C0"/>
                </a:solidFill>
              </a:rPr>
              <a:t>Keay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028" y="3933056"/>
            <a:ext cx="2379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should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nsure: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68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3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6529" y="1435998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Target Model (TM) </a:t>
            </a:r>
            <a:r>
              <a:rPr lang="en-US" dirty="0">
                <a:solidFill>
                  <a:srgbClr val="002060"/>
                </a:solidFill>
              </a:rPr>
              <a:t>expected to be fully implemented by 2015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including </a:t>
            </a:r>
            <a:r>
              <a:rPr lang="en-US" dirty="0">
                <a:solidFill>
                  <a:srgbClr val="002060"/>
                </a:solidFill>
              </a:rPr>
              <a:t>day-ahead price </a:t>
            </a:r>
            <a:r>
              <a:rPr lang="en-US" dirty="0" smtClean="0">
                <a:solidFill>
                  <a:srgbClr val="002060"/>
                </a:solidFill>
              </a:rPr>
              <a:t>coupling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cross-borders </a:t>
            </a:r>
            <a:r>
              <a:rPr lang="en-US" dirty="0">
                <a:solidFill>
                  <a:srgbClr val="002060"/>
                </a:solidFill>
              </a:rPr>
              <a:t>intraday continuous trading and </a:t>
            </a:r>
            <a:endParaRPr lang="en-US" dirty="0" smtClean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long-term </a:t>
            </a:r>
            <a:r>
              <a:rPr lang="en-US" dirty="0">
                <a:solidFill>
                  <a:srgbClr val="002060"/>
                </a:solidFill>
              </a:rPr>
              <a:t>cross-border capacity allocation with harmonized rules at European scale.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Target Model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based in two main principles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Energy </a:t>
            </a:r>
            <a:r>
              <a:rPr lang="en-US" b="1" dirty="0">
                <a:solidFill>
                  <a:srgbClr val="002060"/>
                </a:solidFill>
              </a:rPr>
              <a:t>only</a:t>
            </a:r>
            <a:r>
              <a:rPr lang="en-US" dirty="0">
                <a:solidFill>
                  <a:srgbClr val="002060"/>
                </a:solidFill>
              </a:rPr>
              <a:t> regional </a:t>
            </a:r>
            <a:r>
              <a:rPr lang="en-US" dirty="0" smtClean="0">
                <a:solidFill>
                  <a:srgbClr val="002060"/>
                </a:solidFill>
              </a:rPr>
              <a:t>markets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Market </a:t>
            </a:r>
            <a:r>
              <a:rPr lang="en-US" b="1" dirty="0">
                <a:solidFill>
                  <a:srgbClr val="002060"/>
                </a:solidFill>
              </a:rPr>
              <a:t>Coupling </a:t>
            </a:r>
            <a:r>
              <a:rPr lang="en-US" dirty="0" smtClean="0">
                <a:solidFill>
                  <a:srgbClr val="002060"/>
                </a:solidFill>
              </a:rPr>
              <a:t>linking </a:t>
            </a:r>
            <a:r>
              <a:rPr lang="en-US" dirty="0">
                <a:solidFill>
                  <a:srgbClr val="002060"/>
                </a:solidFill>
              </a:rPr>
              <a:t>zonal day-ahead spot markets into a virtual market, </a:t>
            </a:r>
            <a:r>
              <a:rPr lang="en-US" dirty="0" smtClean="0">
                <a:solidFill>
                  <a:srgbClr val="002060"/>
                </a:solidFill>
              </a:rPr>
              <a:t>where only </a:t>
            </a:r>
            <a:r>
              <a:rPr lang="en-US" dirty="0" smtClean="0">
                <a:solidFill>
                  <a:srgbClr val="002060"/>
                </a:solidFill>
              </a:rPr>
              <a:t>congestion-constrains </a:t>
            </a:r>
            <a:r>
              <a:rPr lang="en-US" dirty="0">
                <a:solidFill>
                  <a:srgbClr val="002060"/>
                </a:solidFill>
              </a:rPr>
              <a:t>limit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trade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Fit for purpose 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5877272"/>
            <a:ext cx="249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(Oxford Institute for Energy, M. </a:t>
            </a:r>
            <a:r>
              <a:rPr lang="en-US" sz="1200" dirty="0" err="1">
                <a:solidFill>
                  <a:srgbClr val="002060"/>
                </a:solidFill>
              </a:rPr>
              <a:t>Keay</a:t>
            </a:r>
            <a:r>
              <a:rPr lang="en-US" sz="12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1558" y="548680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 Target Model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49901"/>
            <a:ext cx="4644007" cy="3288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87"/>
            <a:ext cx="4644008" cy="3282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5/59/Balanza.svg/380px-Balanz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76"/>
            <a:ext cx="3619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9552" y="1844824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Capacity Markets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4580" y="1844824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Pan - EU Market Coupling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132" y="3048872"/>
            <a:ext cx="451187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Capacity Markets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8636" y="3068960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Pan - EU Market Coupling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32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6184" y="1628800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</a:rPr>
              <a:t>In April 2014, the IEE-funded project Market4RES </a:t>
            </a:r>
            <a:r>
              <a:rPr lang="en-US" sz="1600" dirty="0" smtClean="0">
                <a:solidFill>
                  <a:srgbClr val="002060"/>
                </a:solidFill>
              </a:rPr>
              <a:t>started </a:t>
            </a:r>
            <a:r>
              <a:rPr lang="en-US" sz="1600" dirty="0">
                <a:solidFill>
                  <a:srgbClr val="002060"/>
                </a:solidFill>
              </a:rPr>
              <a:t>investigating </a:t>
            </a:r>
            <a:r>
              <a:rPr lang="en-US" sz="1600" b="1" dirty="0">
                <a:solidFill>
                  <a:srgbClr val="002060"/>
                </a:solidFill>
              </a:rPr>
              <a:t>the potential evolution of the EU Target Model necessary to secure the European power system </a:t>
            </a:r>
            <a:r>
              <a:rPr lang="en-US" sz="1600" b="1" dirty="0" err="1">
                <a:solidFill>
                  <a:srgbClr val="002060"/>
                </a:solidFill>
              </a:rPr>
              <a:t>decarbonisation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u="sng" dirty="0">
                <a:solidFill>
                  <a:srgbClr val="002060"/>
                </a:solidFill>
              </a:rPr>
              <a:t>with large amounts of renewables</a:t>
            </a:r>
            <a:r>
              <a:rPr lang="en-US" sz="1600" b="1" dirty="0">
                <a:solidFill>
                  <a:srgbClr val="002060"/>
                </a:solidFill>
              </a:rPr>
              <a:t>.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The </a:t>
            </a:r>
            <a:r>
              <a:rPr lang="en-US" sz="1600" dirty="0">
                <a:solidFill>
                  <a:srgbClr val="002060"/>
                </a:solidFill>
              </a:rPr>
              <a:t>project aims to: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    </a:t>
            </a:r>
            <a:r>
              <a:rPr lang="en-US" sz="1600" dirty="0" smtClean="0">
                <a:solidFill>
                  <a:srgbClr val="002060"/>
                </a:solidFill>
              </a:rPr>
              <a:t>Contribute </a:t>
            </a:r>
            <a:r>
              <a:rPr lang="en-US" sz="1600" dirty="0">
                <a:solidFill>
                  <a:srgbClr val="002060"/>
                </a:solidFill>
              </a:rPr>
              <a:t>to an </a:t>
            </a:r>
            <a:r>
              <a:rPr lang="en-US" sz="1600" b="1" dirty="0">
                <a:solidFill>
                  <a:srgbClr val="002060"/>
                </a:solidFill>
              </a:rPr>
              <a:t>open and transparent debate </a:t>
            </a:r>
            <a:r>
              <a:rPr lang="en-US" sz="1600" dirty="0">
                <a:solidFill>
                  <a:srgbClr val="002060"/>
                </a:solidFill>
              </a:rPr>
              <a:t>on the potential evolution of the EU Target Model after </a:t>
            </a:r>
            <a:r>
              <a:rPr lang="en-US" sz="1600" dirty="0" smtClean="0">
                <a:solidFill>
                  <a:srgbClr val="002060"/>
                </a:solidFill>
              </a:rPr>
              <a:t>2020 </a:t>
            </a:r>
            <a:r>
              <a:rPr lang="en-GB" sz="1600" b="1" dirty="0">
                <a:solidFill>
                  <a:srgbClr val="002060"/>
                </a:solidFill>
              </a:rPr>
              <a:t>with the </a:t>
            </a:r>
            <a:r>
              <a:rPr lang="en-GB" sz="1600" b="1" dirty="0" smtClean="0">
                <a:solidFill>
                  <a:srgbClr val="002060"/>
                </a:solidFill>
              </a:rPr>
              <a:t>RES/GHG/EE </a:t>
            </a:r>
            <a:r>
              <a:rPr lang="en-GB" sz="1600" b="1" dirty="0">
                <a:solidFill>
                  <a:srgbClr val="002060"/>
                </a:solidFill>
              </a:rPr>
              <a:t>2030 targets in mind &amp; large shares of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lvl="0"/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</a:rPr>
              <a:t>RES-e </a:t>
            </a:r>
            <a:r>
              <a:rPr lang="en-GB" sz="1600" b="1" dirty="0">
                <a:solidFill>
                  <a:srgbClr val="002060"/>
                </a:solidFill>
              </a:rPr>
              <a:t>&amp; </a:t>
            </a:r>
            <a:r>
              <a:rPr lang="en-US" sz="1600" b="1" dirty="0">
                <a:solidFill>
                  <a:srgbClr val="002060"/>
                </a:solidFill>
              </a:rPr>
              <a:t>large amounts of renewables</a:t>
            </a:r>
          </a:p>
          <a:p>
            <a:pPr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</a:endParaRPr>
          </a:p>
          <a:p>
            <a:pPr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</a:endParaRP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Identify and </a:t>
            </a:r>
            <a:r>
              <a:rPr lang="en-US" sz="1600" b="1" dirty="0">
                <a:solidFill>
                  <a:srgbClr val="002060"/>
                </a:solidFill>
              </a:rPr>
              <a:t>recommend</a:t>
            </a:r>
            <a:r>
              <a:rPr lang="en-US" sz="1600" dirty="0">
                <a:solidFill>
                  <a:srgbClr val="002060"/>
                </a:solidFill>
              </a:rPr>
              <a:t> steps for the </a:t>
            </a:r>
            <a:r>
              <a:rPr lang="en-US" sz="1600" b="1" dirty="0">
                <a:solidFill>
                  <a:srgbClr val="002060"/>
                </a:solidFill>
              </a:rPr>
              <a:t>implementation</a:t>
            </a:r>
            <a:r>
              <a:rPr lang="en-US" sz="1600" dirty="0">
                <a:solidFill>
                  <a:srgbClr val="002060"/>
                </a:solidFill>
              </a:rPr>
              <a:t> of </a:t>
            </a:r>
            <a:r>
              <a:rPr lang="en-US" sz="1600" b="1" dirty="0">
                <a:solidFill>
                  <a:srgbClr val="002060"/>
                </a:solidFill>
              </a:rPr>
              <a:t>policy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b="1" dirty="0">
                <a:solidFill>
                  <a:srgbClr val="002060"/>
                </a:solidFill>
              </a:rPr>
              <a:t>legislation</a:t>
            </a:r>
            <a:r>
              <a:rPr lang="en-US" sz="1600" dirty="0">
                <a:solidFill>
                  <a:srgbClr val="002060"/>
                </a:solidFill>
              </a:rPr>
              <a:t> and </a:t>
            </a:r>
            <a:r>
              <a:rPr lang="en-US" sz="1600" b="1" dirty="0">
                <a:solidFill>
                  <a:srgbClr val="002060"/>
                </a:solidFill>
              </a:rPr>
              <a:t>regulation</a:t>
            </a:r>
            <a:r>
              <a:rPr lang="en-US" sz="1600" dirty="0">
                <a:solidFill>
                  <a:srgbClr val="002060"/>
                </a:solidFill>
              </a:rPr>
              <a:t> across the renewable energy sectors.</a:t>
            </a:r>
          </a:p>
          <a:p>
            <a:pPr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</a:endParaRP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Identify and </a:t>
            </a:r>
            <a:r>
              <a:rPr lang="en-US" sz="1600" b="1" dirty="0">
                <a:solidFill>
                  <a:srgbClr val="002060"/>
                </a:solidFill>
              </a:rPr>
              <a:t>recommend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concrete steps </a:t>
            </a:r>
            <a:r>
              <a:rPr lang="en-US" sz="1600" dirty="0">
                <a:solidFill>
                  <a:srgbClr val="002060"/>
                </a:solidFill>
              </a:rPr>
              <a:t>so relevant </a:t>
            </a:r>
            <a:r>
              <a:rPr lang="en-US" sz="1600" b="1" dirty="0">
                <a:solidFill>
                  <a:srgbClr val="002060"/>
                </a:solidFill>
              </a:rPr>
              <a:t>market actors </a:t>
            </a:r>
            <a:r>
              <a:rPr lang="en-US" sz="1600" dirty="0">
                <a:solidFill>
                  <a:srgbClr val="002060"/>
                </a:solidFill>
              </a:rPr>
              <a:t>can accept and </a:t>
            </a:r>
            <a:r>
              <a:rPr lang="en-US" sz="1600" b="1" dirty="0">
                <a:solidFill>
                  <a:srgbClr val="002060"/>
                </a:solidFill>
              </a:rPr>
              <a:t>adopt</a:t>
            </a:r>
            <a:r>
              <a:rPr lang="en-US" sz="1600" dirty="0">
                <a:solidFill>
                  <a:srgbClr val="002060"/>
                </a:solidFill>
              </a:rPr>
              <a:t> the </a:t>
            </a:r>
            <a:r>
              <a:rPr lang="en-US" sz="1600" b="1" dirty="0">
                <a:solidFill>
                  <a:srgbClr val="002060"/>
                </a:solidFill>
              </a:rPr>
              <a:t>main results </a:t>
            </a:r>
            <a:r>
              <a:rPr lang="en-US" sz="1600" dirty="0">
                <a:solidFill>
                  <a:srgbClr val="002060"/>
                </a:solidFill>
              </a:rPr>
              <a:t>of the project.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56224" y="83671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Market4RES 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27758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255402" cy="1143000"/>
          </a:xfrm>
        </p:spPr>
        <p:txBody>
          <a:bodyPr vert="horz" wrap="square" lIns="0" tIns="0" rIns="0" bIns="0" numCol="1" spcCol="0" rtlCol="0" anchor="t" anchorCtr="0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Arial" pitchFamily="34" charset="0"/>
            </a:pP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Market4RES: Project Rationale &amp; WP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0EB2-4834-4EA3-97D9-3BB10D7EC549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0616" y="1869555"/>
            <a:ext cx="1582130" cy="35078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WP2</a:t>
            </a:r>
          </a:p>
          <a:p>
            <a:pPr algn="ctr"/>
            <a:r>
              <a:rPr lang="en-GB" sz="1000" dirty="0"/>
              <a:t>Opportunities, challenges and risks for RES-E in a European integrated electricity market with full target model implementation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85778" y="5013176"/>
            <a:ext cx="165823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44008" y="4725144"/>
            <a:ext cx="1584176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WP5</a:t>
            </a:r>
          </a:p>
          <a:p>
            <a:r>
              <a:rPr lang="en-US" sz="1100" dirty="0"/>
              <a:t>Modeling of electricity market design &amp; Quantitative</a:t>
            </a:r>
          </a:p>
          <a:p>
            <a:r>
              <a:rPr lang="en-US" sz="1100" dirty="0"/>
              <a:t>evaluation of policies for post 2020 RES-E </a:t>
            </a:r>
            <a:r>
              <a:rPr lang="en-US" sz="1100" dirty="0" smtClean="0"/>
              <a:t>targets</a:t>
            </a:r>
            <a:endParaRPr lang="en-GB" sz="1100" dirty="0" smtClean="0"/>
          </a:p>
        </p:txBody>
      </p:sp>
      <p:sp>
        <p:nvSpPr>
          <p:cNvPr id="14" name="Pentagon 13"/>
          <p:cNvSpPr/>
          <p:nvPr/>
        </p:nvSpPr>
        <p:spPr>
          <a:xfrm>
            <a:off x="6588224" y="2600908"/>
            <a:ext cx="504056" cy="22540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236296" y="2056631"/>
            <a:ext cx="1584176" cy="3604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WP6.1</a:t>
            </a:r>
          </a:p>
          <a:p>
            <a:pPr algn="ctr"/>
            <a:r>
              <a:rPr lang="en-GB" sz="1600" b="1" dirty="0" smtClean="0"/>
              <a:t>WS1:</a:t>
            </a:r>
          </a:p>
          <a:p>
            <a:pPr algn="ctr"/>
            <a:r>
              <a:rPr lang="en-GB" sz="1600" dirty="0" smtClean="0"/>
              <a:t>Implementation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WP6.2</a:t>
            </a:r>
          </a:p>
          <a:p>
            <a:pPr algn="ctr"/>
            <a:r>
              <a:rPr lang="en-GB" sz="1600" b="1" dirty="0" smtClean="0"/>
              <a:t>WS2:</a:t>
            </a:r>
          </a:p>
          <a:p>
            <a:pPr algn="ctr"/>
            <a:r>
              <a:rPr lang="en-GB" sz="1400" dirty="0"/>
              <a:t>Implementation</a:t>
            </a:r>
          </a:p>
          <a:p>
            <a:pPr algn="ctr"/>
            <a:r>
              <a:rPr lang="en-GB" sz="1400" dirty="0"/>
              <a:t>Novel designs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WP6.3</a:t>
            </a:r>
          </a:p>
          <a:p>
            <a:pPr algn="ctr"/>
            <a:r>
              <a:rPr lang="en-GB" sz="1600" b="1" dirty="0"/>
              <a:t>WS2:</a:t>
            </a:r>
          </a:p>
          <a:p>
            <a:pPr algn="ctr"/>
            <a:r>
              <a:rPr lang="en-GB" sz="1400" dirty="0" smtClean="0"/>
              <a:t>Long </a:t>
            </a:r>
            <a:r>
              <a:rPr lang="en-GB" sz="1400" dirty="0"/>
              <a:t>term markets</a:t>
            </a:r>
          </a:p>
          <a:p>
            <a:pPr algn="ctr"/>
            <a:endParaRPr lang="en-GB" sz="1400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08304" y="2060848"/>
            <a:ext cx="1440160" cy="1080120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308304" y="3212976"/>
            <a:ext cx="1440160" cy="1080120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08304" y="4345359"/>
            <a:ext cx="1440160" cy="1315889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380584" y="2331343"/>
            <a:ext cx="855712" cy="251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6380584" y="4941168"/>
            <a:ext cx="855712" cy="233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8" name="Right Arrow 27"/>
          <p:cNvSpPr/>
          <p:nvPr/>
        </p:nvSpPr>
        <p:spPr>
          <a:xfrm>
            <a:off x="2339752" y="2492896"/>
            <a:ext cx="23762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877852" y="1869554"/>
            <a:ext cx="1584176" cy="35078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WP3</a:t>
            </a:r>
          </a:p>
          <a:p>
            <a:pPr algn="ctr"/>
            <a:r>
              <a:rPr lang="en-GB" sz="1400" dirty="0" smtClean="0"/>
              <a:t>Novel market designs &amp; KPIs</a:t>
            </a:r>
            <a:endParaRPr lang="en-GB" sz="1400" dirty="0"/>
          </a:p>
        </p:txBody>
      </p:sp>
      <p:sp>
        <p:nvSpPr>
          <p:cNvPr id="30" name="Rectangle 29"/>
          <p:cNvSpPr/>
          <p:nvPr/>
        </p:nvSpPr>
        <p:spPr>
          <a:xfrm>
            <a:off x="160616" y="1979548"/>
            <a:ext cx="6139576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lvl="2" indent="-342900"/>
            <a:r>
              <a:rPr lang="en-US" b="1" dirty="0" smtClean="0"/>
              <a:t>WS1: Short </a:t>
            </a:r>
            <a:r>
              <a:rPr lang="en-US" b="1" dirty="0"/>
              <a:t>term </a:t>
            </a:r>
            <a:r>
              <a:rPr lang="en-US" b="1" dirty="0" smtClean="0"/>
              <a:t>objectives </a:t>
            </a:r>
            <a:r>
              <a:rPr lang="en-US" b="1" dirty="0"/>
              <a:t>(2016 </a:t>
            </a:r>
            <a:r>
              <a:rPr lang="en-US" b="1" dirty="0" smtClean="0"/>
              <a:t> - 2020</a:t>
            </a:r>
            <a:r>
              <a:rPr lang="en-US" b="1" dirty="0"/>
              <a:t>)</a:t>
            </a:r>
            <a:endParaRPr lang="nb-NO" sz="1200" dirty="0"/>
          </a:p>
        </p:txBody>
      </p:sp>
      <p:sp>
        <p:nvSpPr>
          <p:cNvPr id="31" name="Rectangle 30"/>
          <p:cNvSpPr/>
          <p:nvPr/>
        </p:nvSpPr>
        <p:spPr>
          <a:xfrm>
            <a:off x="179512" y="4345359"/>
            <a:ext cx="6336704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742950" lvl="2" indent="-342900"/>
            <a:r>
              <a:rPr lang="en-US" b="1" dirty="0" smtClean="0"/>
              <a:t>WS2: Long </a:t>
            </a:r>
            <a:r>
              <a:rPr lang="en-US" b="1" dirty="0"/>
              <a:t>term </a:t>
            </a:r>
            <a:r>
              <a:rPr lang="en-US" b="1" dirty="0" smtClean="0"/>
              <a:t>objectives (post 2020 </a:t>
            </a:r>
            <a:r>
              <a:rPr lang="en-US" b="1" dirty="0"/>
              <a:t>; </a:t>
            </a:r>
            <a:r>
              <a:rPr lang="en-US" b="1" dirty="0" smtClean="0"/>
              <a:t>2030-2050)</a:t>
            </a:r>
            <a:endParaRPr lang="nb-NO" dirty="0"/>
          </a:p>
        </p:txBody>
      </p:sp>
      <p:sp>
        <p:nvSpPr>
          <p:cNvPr id="24" name="Rectangle 23"/>
          <p:cNvSpPr/>
          <p:nvPr/>
        </p:nvSpPr>
        <p:spPr>
          <a:xfrm>
            <a:off x="4716016" y="2348880"/>
            <a:ext cx="1584176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WP4</a:t>
            </a:r>
          </a:p>
          <a:p>
            <a:r>
              <a:rPr lang="en-US" sz="1200" dirty="0"/>
              <a:t>Appropriate new market instruments for RES-E to meet</a:t>
            </a:r>
          </a:p>
          <a:p>
            <a:r>
              <a:rPr lang="en-GB" sz="1200" dirty="0"/>
              <a:t>the 20/20/20 </a:t>
            </a:r>
            <a:r>
              <a:rPr lang="en-GB" sz="1200" dirty="0" smtClean="0"/>
              <a:t>targets</a:t>
            </a:r>
          </a:p>
        </p:txBody>
      </p:sp>
      <p:sp>
        <p:nvSpPr>
          <p:cNvPr id="25" name="Right Arrow 24"/>
          <p:cNvSpPr/>
          <p:nvPr/>
        </p:nvSpPr>
        <p:spPr>
          <a:xfrm rot="18044511">
            <a:off x="6079894" y="3584186"/>
            <a:ext cx="1579308" cy="233561"/>
          </a:xfrm>
          <a:prstGeom prst="rightArrow">
            <a:avLst/>
          </a:prstGeom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6" name="Right Arrow 25"/>
          <p:cNvSpPr/>
          <p:nvPr/>
        </p:nvSpPr>
        <p:spPr>
          <a:xfrm rot="2288139">
            <a:off x="6122532" y="3649744"/>
            <a:ext cx="1407934" cy="233561"/>
          </a:xfrm>
          <a:prstGeom prst="rightArrow">
            <a:avLst/>
          </a:prstGeom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7" name="Right Arrow 26"/>
          <p:cNvSpPr/>
          <p:nvPr/>
        </p:nvSpPr>
        <p:spPr>
          <a:xfrm>
            <a:off x="1742746" y="2780928"/>
            <a:ext cx="297327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0EB2-4834-4EA3-97D9-3BB10D7EC549}" type="slidenum">
              <a:rPr lang="en-GB" smtClean="0"/>
              <a:t>7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-910952" y="116632"/>
            <a:ext cx="9947447" cy="6048671"/>
            <a:chOff x="-972616" y="260648"/>
            <a:chExt cx="10156149" cy="6485924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5152" y="1600200"/>
              <a:ext cx="8229600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>
              <a:off x="219794" y="337861"/>
              <a:ext cx="7272808" cy="6408711"/>
            </a:xfrm>
            <a:prstGeom prst="homePlate">
              <a:avLst>
                <a:gd name="adj" fmla="val 9238"/>
              </a:avLst>
            </a:prstGeom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34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479927" y="2936096"/>
              <a:ext cx="2238911" cy="23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b-NO" sz="16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WP3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b-NO" sz="16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Market Designs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b-NO" sz="16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&amp; KPI </a:t>
              </a:r>
              <a:r>
                <a:rPr lang="nb-NO" sz="1600" b="1" dirty="0" err="1" smtClean="0">
                  <a:solidFill>
                    <a:prstClr val="black"/>
                  </a:solidFill>
                  <a:ea typeface="Calibri"/>
                  <a:cs typeface="Times New Roman"/>
                </a:rPr>
                <a:t>definitions</a:t>
              </a:r>
              <a:r>
                <a:rPr lang="nb-NO" sz="1600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 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b-NO" sz="1200" b="1" u="sng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ITT-COMILLAS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de-DE" sz="1200" b="1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845927" y="4507385"/>
              <a:ext cx="2200967" cy="23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/>
                  <a:cs typeface="Times New Roman"/>
                </a:rPr>
                <a:t>WP5 </a:t>
              </a:r>
            </a:p>
            <a:p>
              <a:pPr algn="ctr"/>
              <a:r>
                <a:rPr lang="en-US" sz="1600" b="1" dirty="0" smtClean="0"/>
                <a:t>Quantitative evaluation of policies for post 2020 RES-E targets</a:t>
              </a:r>
              <a:endParaRPr lang="en-GB" sz="1600" b="1" dirty="0" smtClean="0"/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u="sng" kern="0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SINTEF</a:t>
              </a:r>
              <a:endParaRPr kumimoji="0" lang="nb-NO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972616" y="2710300"/>
              <a:ext cx="4572000" cy="8250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ea typeface="Times New Roman"/>
                </a:rPr>
                <a:t>WP2</a:t>
              </a:r>
            </a:p>
            <a:p>
              <a:pPr algn="ctr"/>
              <a:r>
                <a:rPr lang="en-GB" sz="1600" b="1" dirty="0">
                  <a:solidFill>
                    <a:prstClr val="black"/>
                  </a:solidFill>
                  <a:ea typeface="Times New Roman"/>
                </a:rPr>
                <a:t>General </a:t>
              </a:r>
              <a:r>
                <a:rPr lang="en-GB" sz="1600" b="1" dirty="0" smtClean="0">
                  <a:solidFill>
                    <a:prstClr val="black"/>
                  </a:solidFill>
                  <a:ea typeface="Times New Roman"/>
                </a:rPr>
                <a:t>Framework</a:t>
              </a:r>
            </a:p>
            <a:p>
              <a:pPr algn="ctr"/>
              <a:r>
                <a:rPr lang="en-GB" sz="1200" b="1" u="sng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EEG</a:t>
              </a:r>
              <a:endParaRPr lang="en-GB" sz="1200" b="1" u="sng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37905" y="1590896"/>
              <a:ext cx="2040066" cy="1118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/>
                </a:rPr>
                <a:t>WP4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Assessment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imes New Roman"/>
                </a:rPr>
                <a:t>Target Model</a:t>
              </a:r>
            </a:p>
            <a:p>
              <a:pPr marR="0" lvl="0" indent="0"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u="sng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TECHNOFI</a:t>
              </a:r>
              <a:endParaRPr lang="en-GB" sz="1200" b="1" u="sng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33" name="Pentagon 32"/>
            <p:cNvSpPr/>
            <p:nvPr/>
          </p:nvSpPr>
          <p:spPr>
            <a:xfrm>
              <a:off x="137888" y="6381328"/>
              <a:ext cx="8898608" cy="288032"/>
            </a:xfrm>
            <a:prstGeom prst="homePlate">
              <a:avLst/>
            </a:prstGeom>
            <a:solidFill>
              <a:srgbClr val="1F497D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WP 1 Project Management - </a:t>
              </a:r>
              <a:r>
                <a:rPr kumimoji="0" lang="en-US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SINTEF</a:t>
              </a:r>
              <a:endParaRPr kumimoji="0" lang="de-DE" sz="14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Pentagon 33"/>
            <p:cNvSpPr/>
            <p:nvPr/>
          </p:nvSpPr>
          <p:spPr>
            <a:xfrm>
              <a:off x="137888" y="260648"/>
              <a:ext cx="8898608" cy="288032"/>
            </a:xfrm>
            <a:prstGeom prst="homePlate">
              <a:avLst/>
            </a:prstGeom>
            <a:solidFill>
              <a:srgbClr val="1F497D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sz="1400" kern="0" dirty="0">
                  <a:solidFill>
                    <a:prstClr val="white"/>
                  </a:solidFill>
                </a:rPr>
                <a:t>WP 7 Communication &amp; </a:t>
              </a:r>
              <a:r>
                <a:rPr lang="en-US" sz="1400" kern="0" dirty="0" smtClean="0">
                  <a:solidFill>
                    <a:prstClr val="white"/>
                  </a:solidFill>
                </a:rPr>
                <a:t>Dissemination - </a:t>
              </a:r>
              <a:r>
                <a:rPr lang="en-US" sz="1400" u="sng" kern="0" dirty="0" smtClean="0">
                  <a:solidFill>
                    <a:prstClr val="white"/>
                  </a:solidFill>
                </a:rPr>
                <a:t>EWEA</a:t>
              </a:r>
              <a:endParaRPr lang="de-DE" sz="1400" u="sng" kern="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52320" y="548680"/>
              <a:ext cx="1731213" cy="583264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WP 6: Conclusions Recommendations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kern="0" dirty="0" smtClean="0">
                  <a:solidFill>
                    <a:prstClr val="white"/>
                  </a:solidFill>
                  <a:latin typeface="Calibri"/>
                  <a:ea typeface="Times New Roman"/>
                </a:rPr>
                <a:t>Implementation Guidelines</a:t>
              </a: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u="sng" kern="0" dirty="0" smtClean="0">
                  <a:solidFill>
                    <a:prstClr val="white"/>
                  </a:solidFill>
                  <a:latin typeface="Calibri"/>
                  <a:ea typeface="Times New Roman"/>
                </a:rPr>
                <a:t>SINTEF</a:t>
              </a:r>
              <a:endParaRPr kumimoji="0" lang="en-GB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313" y="0"/>
            <a:ext cx="9077687" cy="6237312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54661" y="6084004"/>
            <a:ext cx="1954381" cy="253916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50" kern="0" dirty="0">
                <a:solidFill>
                  <a:prstClr val="white"/>
                </a:solidFill>
              </a:rPr>
              <a:t>WP 8</a:t>
            </a:r>
            <a:r>
              <a:rPr lang="en-US" sz="1050" kern="0" dirty="0" smtClean="0">
                <a:solidFill>
                  <a:prstClr val="white"/>
                </a:solidFill>
              </a:rPr>
              <a:t> IEE Dissemination - </a:t>
            </a:r>
            <a:r>
              <a:rPr lang="en-US" sz="1050" u="sng" kern="0" dirty="0" smtClean="0">
                <a:solidFill>
                  <a:prstClr val="white"/>
                </a:solidFill>
              </a:rPr>
              <a:t>SINTEF</a:t>
            </a:r>
            <a:endParaRPr lang="de-DE" sz="1050" u="sng" kern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452400"/>
            <a:ext cx="2052228" cy="523797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788024" y="1340768"/>
            <a:ext cx="2152475" cy="157336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788024" y="3356992"/>
            <a:ext cx="2176114" cy="164537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411759" y="1052736"/>
            <a:ext cx="2304257" cy="432048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259632" y="5002365"/>
            <a:ext cx="567063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742950" lvl="2" indent="-342900"/>
            <a:r>
              <a:rPr lang="en-US" b="1" dirty="0" smtClean="0"/>
              <a:t>Long </a:t>
            </a:r>
            <a:r>
              <a:rPr lang="en-US" b="1" dirty="0"/>
              <a:t>term action objectives </a:t>
            </a:r>
            <a:r>
              <a:rPr lang="en-US" b="1" dirty="0" smtClean="0"/>
              <a:t>(post 2020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2030)</a:t>
            </a:r>
            <a:endParaRPr lang="nb-NO" dirty="0"/>
          </a:p>
        </p:txBody>
      </p:sp>
      <p:sp>
        <p:nvSpPr>
          <p:cNvPr id="50" name="Rectangle 49"/>
          <p:cNvSpPr/>
          <p:nvPr/>
        </p:nvSpPr>
        <p:spPr>
          <a:xfrm>
            <a:off x="1297878" y="971436"/>
            <a:ext cx="56662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742950" lvl="2" indent="-342900"/>
            <a:r>
              <a:rPr lang="en-US" b="1" dirty="0"/>
              <a:t>Short term action objectives (2016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2020</a:t>
            </a:r>
            <a:r>
              <a:rPr lang="en-US" b="1" dirty="0"/>
              <a:t>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421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137" name="Text Placeholder 3"/>
          <p:cNvSpPr>
            <a:spLocks noGrp="1"/>
          </p:cNvSpPr>
          <p:nvPr>
            <p:ph type="body" idx="22"/>
          </p:nvPr>
        </p:nvSpPr>
        <p:spPr>
          <a:xfrm>
            <a:off x="391036" y="-99392"/>
            <a:ext cx="8429684" cy="642942"/>
          </a:xfrm>
        </p:spPr>
        <p:txBody>
          <a:bodyPr/>
          <a:lstStyle/>
          <a:p>
            <a:pPr algn="ctr"/>
            <a:r>
              <a:rPr lang="nb-NO" b="1" dirty="0" smtClean="0"/>
              <a:t>Market4RES: </a:t>
            </a:r>
            <a:r>
              <a:rPr lang="nb-NO" b="1" dirty="0" err="1" smtClean="0"/>
              <a:t>Gantt</a:t>
            </a:r>
            <a:endParaRPr lang="en-GB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1451845" y="1242762"/>
            <a:ext cx="5497823" cy="4596350"/>
            <a:chOff x="998797" y="1981221"/>
            <a:chExt cx="4470117" cy="3819705"/>
          </a:xfrm>
        </p:grpSpPr>
        <p:cxnSp>
          <p:nvCxnSpPr>
            <p:cNvPr id="104" name="Connecteur droit 35"/>
            <p:cNvCxnSpPr/>
            <p:nvPr/>
          </p:nvCxnSpPr>
          <p:spPr>
            <a:xfrm rot="5400000">
              <a:off x="1429163" y="3852650"/>
              <a:ext cx="3744000" cy="1141"/>
            </a:xfrm>
            <a:prstGeom prst="line">
              <a:avLst/>
            </a:prstGeom>
            <a:noFill/>
            <a:ln w="3175" cap="flat" cmpd="sng" algn="ctr">
              <a:solidFill>
                <a:srgbClr val="1F497D">
                  <a:shade val="95000"/>
                  <a:satMod val="105000"/>
                </a:srgbClr>
              </a:solidFill>
              <a:prstDash val="dashDot"/>
            </a:ln>
            <a:effectLst/>
          </p:spPr>
        </p:cxnSp>
        <p:cxnSp>
          <p:nvCxnSpPr>
            <p:cNvPr id="118" name="Connecteur droit 35"/>
            <p:cNvCxnSpPr/>
            <p:nvPr/>
          </p:nvCxnSpPr>
          <p:spPr>
            <a:xfrm rot="5400000">
              <a:off x="288240" y="3928355"/>
              <a:ext cx="3744000" cy="1141"/>
            </a:xfrm>
            <a:prstGeom prst="line">
              <a:avLst/>
            </a:prstGeom>
            <a:noFill/>
            <a:ln w="3175" cap="flat" cmpd="sng" algn="ctr">
              <a:solidFill>
                <a:srgbClr val="1F497D">
                  <a:shade val="95000"/>
                  <a:satMod val="105000"/>
                </a:srgbClr>
              </a:solidFill>
              <a:prstDash val="dashDot"/>
            </a:ln>
            <a:effectLst/>
          </p:spPr>
        </p:cxnSp>
        <p:cxnSp>
          <p:nvCxnSpPr>
            <p:cNvPr id="120" name="Connecteur droit 35"/>
            <p:cNvCxnSpPr/>
            <p:nvPr/>
          </p:nvCxnSpPr>
          <p:spPr>
            <a:xfrm rot="5400000">
              <a:off x="2483940" y="3924658"/>
              <a:ext cx="3744000" cy="1141"/>
            </a:xfrm>
            <a:prstGeom prst="line">
              <a:avLst/>
            </a:prstGeom>
            <a:noFill/>
            <a:ln w="3175" cap="flat" cmpd="sng" algn="ctr">
              <a:solidFill>
                <a:srgbClr val="1F497D">
                  <a:shade val="95000"/>
                  <a:satMod val="105000"/>
                </a:srgbClr>
              </a:solidFill>
              <a:prstDash val="dashDot"/>
            </a:ln>
            <a:effectLst/>
          </p:spPr>
        </p:cxnSp>
        <p:cxnSp>
          <p:nvCxnSpPr>
            <p:cNvPr id="121" name="Connecteur droit 35"/>
            <p:cNvCxnSpPr/>
            <p:nvPr/>
          </p:nvCxnSpPr>
          <p:spPr>
            <a:xfrm rot="5400000">
              <a:off x="3596344" y="3925073"/>
              <a:ext cx="3744000" cy="1141"/>
            </a:xfrm>
            <a:prstGeom prst="line">
              <a:avLst/>
            </a:prstGeom>
            <a:noFill/>
            <a:ln w="3175" cap="flat" cmpd="sng" algn="ctr">
              <a:solidFill>
                <a:srgbClr val="1F497D">
                  <a:shade val="95000"/>
                  <a:satMod val="105000"/>
                </a:srgbClr>
              </a:solidFill>
              <a:prstDash val="dashDot"/>
            </a:ln>
            <a:effectLst/>
          </p:spPr>
        </p:cxnSp>
        <p:sp>
          <p:nvSpPr>
            <p:cNvPr id="134" name="ZoneTexte 4"/>
            <p:cNvSpPr txBox="1"/>
            <p:nvPr/>
          </p:nvSpPr>
          <p:spPr>
            <a:xfrm>
              <a:off x="998797" y="2167387"/>
              <a:ext cx="2301796" cy="485966"/>
            </a:xfrm>
            <a:prstGeom prst="rect">
              <a:avLst/>
            </a:prstGeom>
            <a:solidFill>
              <a:srgbClr val="FFFFFF">
                <a:lumMod val="20000"/>
                <a:lumOff val="80000"/>
              </a:srgbClr>
            </a:solidFill>
            <a:ln w="25400" cap="flat" cmpd="sng" algn="ctr">
              <a:solidFill>
                <a:srgbClr val="898989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kern="0" dirty="0">
                  <a:solidFill>
                    <a:srgbClr val="898989"/>
                  </a:solidFill>
                  <a:latin typeface="Arial"/>
                </a:rPr>
                <a:t>T</a:t>
              </a:r>
              <a:r>
                <a:rPr kumimoji="0" lang="en-GB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ext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GB" sz="800" b="0" i="0" u="none" strike="noStrike" kern="0" cap="none" spc="0" normalizeH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800" kern="0" noProof="0" dirty="0" smtClean="0">
                <a:solidFill>
                  <a:srgbClr val="898989"/>
                </a:solidFill>
                <a:latin typeface="Arial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echteck 74"/>
          <p:cNvSpPr/>
          <p:nvPr/>
        </p:nvSpPr>
        <p:spPr>
          <a:xfrm>
            <a:off x="3003005" y="404664"/>
            <a:ext cx="1208955" cy="648072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2014 </a:t>
            </a:r>
            <a:r>
              <a:rPr lang="de-DE" sz="1400" kern="0" dirty="0" err="1" smtClean="0">
                <a:solidFill>
                  <a:prstClr val="white"/>
                </a:solidFill>
                <a:latin typeface="Arial"/>
              </a:rPr>
              <a:t>Oct</a:t>
            </a:r>
            <a:endParaRPr lang="de-DE" sz="1400" kern="0" dirty="0" smtClean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 2015 March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7" name="Rechteck 74"/>
          <p:cNvSpPr/>
          <p:nvPr/>
        </p:nvSpPr>
        <p:spPr>
          <a:xfrm>
            <a:off x="1561162" y="404664"/>
            <a:ext cx="1208955" cy="648072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2014 April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 2014 Sept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8" name="Rechteck 74"/>
          <p:cNvSpPr/>
          <p:nvPr/>
        </p:nvSpPr>
        <p:spPr>
          <a:xfrm>
            <a:off x="5739309" y="404664"/>
            <a:ext cx="1208955" cy="648072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2015 </a:t>
            </a:r>
            <a:r>
              <a:rPr lang="de-DE" sz="1400" kern="0" dirty="0" err="1" smtClean="0">
                <a:solidFill>
                  <a:prstClr val="white"/>
                </a:solidFill>
                <a:latin typeface="Arial"/>
              </a:rPr>
              <a:t>Oct</a:t>
            </a:r>
            <a:endParaRPr lang="de-DE" sz="1400" kern="0" dirty="0" smtClean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 2016 March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9" name="Rechteck 74"/>
          <p:cNvSpPr/>
          <p:nvPr/>
        </p:nvSpPr>
        <p:spPr>
          <a:xfrm>
            <a:off x="4371157" y="404664"/>
            <a:ext cx="1208955" cy="648072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2015 April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 2015 Sept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2" name="Rechteck 74"/>
          <p:cNvSpPr/>
          <p:nvPr/>
        </p:nvSpPr>
        <p:spPr>
          <a:xfrm>
            <a:off x="7107461" y="404664"/>
            <a:ext cx="1208955" cy="648072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2016 April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0" dirty="0" smtClean="0">
                <a:solidFill>
                  <a:prstClr val="white"/>
                </a:solidFill>
                <a:latin typeface="Arial"/>
              </a:rPr>
              <a:t> 2016 Sept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3" name="Rechteck 69"/>
          <p:cNvSpPr/>
          <p:nvPr/>
        </p:nvSpPr>
        <p:spPr>
          <a:xfrm rot="5400000">
            <a:off x="369298" y="1288939"/>
            <a:ext cx="612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 smtClean="0"/>
              <a:t>WP2</a:t>
            </a:r>
            <a:endParaRPr lang="en-GB" b="1" dirty="0"/>
          </a:p>
        </p:txBody>
      </p:sp>
      <p:sp>
        <p:nvSpPr>
          <p:cNvPr id="34" name="Rechteck 69"/>
          <p:cNvSpPr/>
          <p:nvPr/>
        </p:nvSpPr>
        <p:spPr>
          <a:xfrm rot="5400000">
            <a:off x="377512" y="2114944"/>
            <a:ext cx="612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 smtClean="0"/>
              <a:t>WP3</a:t>
            </a:r>
            <a:endParaRPr lang="en-GB" b="1" dirty="0"/>
          </a:p>
        </p:txBody>
      </p:sp>
      <p:sp>
        <p:nvSpPr>
          <p:cNvPr id="35" name="Rechteck 69"/>
          <p:cNvSpPr/>
          <p:nvPr/>
        </p:nvSpPr>
        <p:spPr>
          <a:xfrm rot="5400000">
            <a:off x="377512" y="2942968"/>
            <a:ext cx="612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 smtClean="0"/>
              <a:t>WP4</a:t>
            </a:r>
            <a:endParaRPr lang="en-GB" b="1" dirty="0"/>
          </a:p>
        </p:txBody>
      </p:sp>
      <p:sp>
        <p:nvSpPr>
          <p:cNvPr id="36" name="Rechteck 69"/>
          <p:cNvSpPr/>
          <p:nvPr/>
        </p:nvSpPr>
        <p:spPr>
          <a:xfrm rot="5400000">
            <a:off x="377512" y="3699120"/>
            <a:ext cx="612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 smtClean="0"/>
              <a:t>WP5</a:t>
            </a:r>
            <a:endParaRPr lang="en-GB" b="1" dirty="0"/>
          </a:p>
        </p:txBody>
      </p:sp>
      <p:sp>
        <p:nvSpPr>
          <p:cNvPr id="37" name="Rechteck 69"/>
          <p:cNvSpPr/>
          <p:nvPr/>
        </p:nvSpPr>
        <p:spPr>
          <a:xfrm rot="5400000">
            <a:off x="377624" y="4491208"/>
            <a:ext cx="612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 smtClean="0"/>
              <a:t>WP6</a:t>
            </a:r>
            <a:endParaRPr lang="en-GB" b="1" dirty="0"/>
          </a:p>
        </p:txBody>
      </p:sp>
      <p:sp>
        <p:nvSpPr>
          <p:cNvPr id="38" name="Rechteck 69"/>
          <p:cNvSpPr/>
          <p:nvPr/>
        </p:nvSpPr>
        <p:spPr>
          <a:xfrm rot="5400000">
            <a:off x="377512" y="5211288"/>
            <a:ext cx="612000" cy="10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 smtClean="0"/>
              <a:t>WP1&amp;7</a:t>
            </a:r>
            <a:endParaRPr lang="en-GB" b="1" dirty="0"/>
          </a:p>
        </p:txBody>
      </p:sp>
      <p:sp>
        <p:nvSpPr>
          <p:cNvPr id="39" name="ZoneTexte 4"/>
          <p:cNvSpPr txBox="1"/>
          <p:nvPr/>
        </p:nvSpPr>
        <p:spPr>
          <a:xfrm>
            <a:off x="2906124" y="2302165"/>
            <a:ext cx="2675672" cy="584775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  <a:ln w="25400" cap="flat" cmpd="sng" algn="ctr">
            <a:solidFill>
              <a:srgbClr val="89898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kern="0" noProof="0" dirty="0" smtClean="0">
              <a:solidFill>
                <a:srgbClr val="898989"/>
              </a:solidFill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ZoneTexte 4"/>
          <p:cNvSpPr txBox="1"/>
          <p:nvPr/>
        </p:nvSpPr>
        <p:spPr>
          <a:xfrm>
            <a:off x="2906022" y="3202999"/>
            <a:ext cx="4043648" cy="584775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  <a:ln w="25400" cap="flat" cmpd="sng" algn="ctr">
            <a:solidFill>
              <a:srgbClr val="89898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kern="0" noProof="0" dirty="0" smtClean="0">
              <a:solidFill>
                <a:srgbClr val="898989"/>
              </a:solidFill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ZoneTexte 4"/>
          <p:cNvSpPr txBox="1"/>
          <p:nvPr/>
        </p:nvSpPr>
        <p:spPr>
          <a:xfrm>
            <a:off x="2888245" y="3924345"/>
            <a:ext cx="4061424" cy="584775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  <a:ln w="25400" cap="flat" cmpd="sng" algn="ctr">
            <a:solidFill>
              <a:srgbClr val="89898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kern="0" noProof="0" dirty="0" smtClean="0">
              <a:solidFill>
                <a:srgbClr val="898989"/>
              </a:solidFill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ZoneTexte 4"/>
          <p:cNvSpPr txBox="1"/>
          <p:nvPr/>
        </p:nvSpPr>
        <p:spPr>
          <a:xfrm>
            <a:off x="5714435" y="4716433"/>
            <a:ext cx="2601981" cy="584775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  <a:ln w="25400" cap="flat" cmpd="sng" algn="ctr">
            <a:solidFill>
              <a:srgbClr val="89898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kern="0" noProof="0" dirty="0" smtClean="0">
              <a:solidFill>
                <a:srgbClr val="898989"/>
              </a:solidFill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ZoneTexte 4"/>
          <p:cNvSpPr txBox="1"/>
          <p:nvPr/>
        </p:nvSpPr>
        <p:spPr>
          <a:xfrm>
            <a:off x="1259632" y="5422900"/>
            <a:ext cx="7056784" cy="707886"/>
          </a:xfrm>
          <a:prstGeom prst="rect">
            <a:avLst/>
          </a:prstGeom>
          <a:solidFill>
            <a:srgbClr val="FFFFFF">
              <a:lumMod val="20000"/>
              <a:lumOff val="80000"/>
            </a:srgbClr>
          </a:solidFill>
          <a:ln w="25400" cap="flat" cmpd="sng" algn="ctr">
            <a:solidFill>
              <a:srgbClr val="89898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lvl="0"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algn="just">
              <a:defRPr/>
            </a:pPr>
            <a:r>
              <a:rPr lang="en-GB" sz="800" kern="0" dirty="0">
                <a:solidFill>
                  <a:srgbClr val="898989"/>
                </a:solidFill>
                <a:latin typeface="Arial"/>
              </a:rPr>
              <a:t>Text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kern="0" noProof="0" dirty="0" smtClean="0">
              <a:solidFill>
                <a:srgbClr val="898989"/>
              </a:solidFill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71739"/>
              </p:ext>
            </p:extLst>
          </p:nvPr>
        </p:nvGraphicFramePr>
        <p:xfrm>
          <a:off x="1524000" y="1124744"/>
          <a:ext cx="679242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2"/>
                <a:gridCol w="679242"/>
                <a:gridCol w="679242"/>
                <a:gridCol w="679242"/>
                <a:gridCol w="679242"/>
                <a:gridCol w="679242"/>
                <a:gridCol w="679242"/>
                <a:gridCol w="679242"/>
                <a:gridCol w="679242"/>
                <a:gridCol w="679242"/>
              </a:tblGrid>
              <a:tr h="20516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 Q2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 Q4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Q3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Isosceles Triangle 1"/>
          <p:cNvSpPr/>
          <p:nvPr/>
        </p:nvSpPr>
        <p:spPr>
          <a:xfrm>
            <a:off x="2826944" y="1556792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Isosceles Triangle 44"/>
          <p:cNvSpPr/>
          <p:nvPr/>
        </p:nvSpPr>
        <p:spPr>
          <a:xfrm>
            <a:off x="4195096" y="2472773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/>
          <p:cNvSpPr/>
          <p:nvPr/>
        </p:nvSpPr>
        <p:spPr>
          <a:xfrm>
            <a:off x="4195096" y="3336869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Isosceles Triangle 46"/>
          <p:cNvSpPr/>
          <p:nvPr/>
        </p:nvSpPr>
        <p:spPr>
          <a:xfrm>
            <a:off x="4195096" y="4077072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Isosceles Triangle 47"/>
          <p:cNvSpPr/>
          <p:nvPr/>
        </p:nvSpPr>
        <p:spPr>
          <a:xfrm>
            <a:off x="5635256" y="3356992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Isosceles Triangle 48"/>
          <p:cNvSpPr/>
          <p:nvPr/>
        </p:nvSpPr>
        <p:spPr>
          <a:xfrm>
            <a:off x="5635256" y="4077072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/>
          <p:cNvSpPr/>
          <p:nvPr/>
        </p:nvSpPr>
        <p:spPr>
          <a:xfrm>
            <a:off x="6931400" y="4869160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Isosceles Triangle 51"/>
          <p:cNvSpPr/>
          <p:nvPr/>
        </p:nvSpPr>
        <p:spPr>
          <a:xfrm>
            <a:off x="2771800" y="5641125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Isosceles Triangle 52"/>
          <p:cNvSpPr/>
          <p:nvPr/>
        </p:nvSpPr>
        <p:spPr>
          <a:xfrm>
            <a:off x="7003408" y="5661248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Isosceles Triangle 53"/>
          <p:cNvSpPr/>
          <p:nvPr/>
        </p:nvSpPr>
        <p:spPr>
          <a:xfrm>
            <a:off x="4932040" y="5641125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/>
          <p:cNvSpPr/>
          <p:nvPr/>
        </p:nvSpPr>
        <p:spPr>
          <a:xfrm>
            <a:off x="7479050" y="1759167"/>
            <a:ext cx="232888" cy="2361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822702" y="1700808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Milestones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1556792"/>
            <a:ext cx="342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364088" y="2411596"/>
            <a:ext cx="342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605749" y="3203684"/>
            <a:ext cx="342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588224" y="3995772"/>
            <a:ext cx="342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973901" y="4824154"/>
            <a:ext cx="342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424236" y="2128278"/>
            <a:ext cx="342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</a:t>
            </a:r>
            <a:endParaRPr lang="en-GB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12360" y="2123564"/>
            <a:ext cx="12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Deliverable</a:t>
            </a:r>
            <a:endParaRPr lang="en-GB" dirty="0"/>
          </a:p>
        </p:txBody>
      </p:sp>
      <p:sp>
        <p:nvSpPr>
          <p:cNvPr id="10" name="Up-Down Arrow 9"/>
          <p:cNvSpPr/>
          <p:nvPr/>
        </p:nvSpPr>
        <p:spPr>
          <a:xfrm>
            <a:off x="3454364" y="2542676"/>
            <a:ext cx="286349" cy="117435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Up-Down Arrow 61"/>
          <p:cNvSpPr/>
          <p:nvPr/>
        </p:nvSpPr>
        <p:spPr>
          <a:xfrm>
            <a:off x="2843808" y="1892896"/>
            <a:ext cx="286349" cy="518700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Up-Down Arrow 63"/>
          <p:cNvSpPr/>
          <p:nvPr/>
        </p:nvSpPr>
        <p:spPr>
          <a:xfrm>
            <a:off x="4141635" y="3582535"/>
            <a:ext cx="286349" cy="50772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-Down Arrow 65"/>
          <p:cNvSpPr/>
          <p:nvPr/>
        </p:nvSpPr>
        <p:spPr>
          <a:xfrm>
            <a:off x="5509787" y="3582535"/>
            <a:ext cx="286349" cy="50772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Up-Down Arrow 66"/>
          <p:cNvSpPr/>
          <p:nvPr/>
        </p:nvSpPr>
        <p:spPr>
          <a:xfrm>
            <a:off x="5662187" y="4361434"/>
            <a:ext cx="286349" cy="50772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Up-Down Arrow 67"/>
          <p:cNvSpPr/>
          <p:nvPr/>
        </p:nvSpPr>
        <p:spPr>
          <a:xfrm>
            <a:off x="6733923" y="4365104"/>
            <a:ext cx="286349" cy="50772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Up-Down Arrow 68"/>
          <p:cNvSpPr/>
          <p:nvPr/>
        </p:nvSpPr>
        <p:spPr>
          <a:xfrm>
            <a:off x="4211960" y="2780928"/>
            <a:ext cx="286349" cy="50772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Up-Down Arrow 69"/>
          <p:cNvSpPr/>
          <p:nvPr/>
        </p:nvSpPr>
        <p:spPr>
          <a:xfrm>
            <a:off x="5436096" y="2780928"/>
            <a:ext cx="286349" cy="50772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Up-Down Arrow 71"/>
          <p:cNvSpPr/>
          <p:nvPr/>
        </p:nvSpPr>
        <p:spPr>
          <a:xfrm>
            <a:off x="7452320" y="2636912"/>
            <a:ext cx="286349" cy="507726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812360" y="2636912"/>
            <a:ext cx="129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Interactions</a:t>
            </a:r>
            <a:endParaRPr lang="en-GB" dirty="0"/>
          </a:p>
        </p:txBody>
      </p:sp>
      <p:sp>
        <p:nvSpPr>
          <p:cNvPr id="74" name="Up-Down Arrow 73"/>
          <p:cNvSpPr/>
          <p:nvPr/>
        </p:nvSpPr>
        <p:spPr>
          <a:xfrm>
            <a:off x="3493563" y="3717032"/>
            <a:ext cx="286349" cy="792088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75856" y="1727230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Task 2.3</a:t>
            </a:r>
            <a:endParaRPr lang="en-GB" sz="1100" dirty="0"/>
          </a:p>
        </p:txBody>
      </p:sp>
      <p:sp>
        <p:nvSpPr>
          <p:cNvPr id="75" name="Up-Down Arrow 74"/>
          <p:cNvSpPr/>
          <p:nvPr/>
        </p:nvSpPr>
        <p:spPr>
          <a:xfrm>
            <a:off x="3419872" y="1988840"/>
            <a:ext cx="286349" cy="518700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-Standard_EN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tand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SINTEF-Standard_EN</Template>
  <TotalTime>2419</TotalTime>
  <Words>520</Words>
  <Application>Microsoft Office PowerPoint</Application>
  <PresentationFormat>On-screen Show (4:3)</PresentationFormat>
  <Paragraphs>157</Paragraphs>
  <Slides>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SINTEF-Standard_EN</vt:lpstr>
      <vt:lpstr>Post 2020 framework in a liberalised electricity market with large share of Renewable Energy Sources   (Market4RES)     Daniel Huertas-Hernando Daniel.Huertas.Hernando@sintef.no www.sintef.no/energy</vt:lpstr>
      <vt:lpstr>PowerPoint Presentation</vt:lpstr>
      <vt:lpstr>PowerPoint Presentation</vt:lpstr>
      <vt:lpstr>PowerPoint Presentation</vt:lpstr>
      <vt:lpstr>PowerPoint Presentation</vt:lpstr>
      <vt:lpstr>Market4RES: Project Rationale &amp; WP structure</vt:lpstr>
      <vt:lpstr>PowerPoint Presentation</vt:lpstr>
      <vt:lpstr>PowerPoint Presentation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Market4 RES</dc:title>
  <dc:creator>Daniel Huertas Hernando</dc:creator>
  <cp:lastModifiedBy>Daniel Huertas Hernando</cp:lastModifiedBy>
  <cp:revision>173</cp:revision>
  <cp:lastPrinted>2013-11-18T08:19:28Z</cp:lastPrinted>
  <dcterms:created xsi:type="dcterms:W3CDTF">2013-03-22T08:14:55Z</dcterms:created>
  <dcterms:modified xsi:type="dcterms:W3CDTF">2014-04-27T21:21:38Z</dcterms:modified>
</cp:coreProperties>
</file>