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6" r:id="rId2"/>
    <p:sldId id="412" r:id="rId3"/>
    <p:sldId id="413" r:id="rId4"/>
    <p:sldId id="414" r:id="rId5"/>
    <p:sldId id="408" r:id="rId6"/>
    <p:sldId id="409" r:id="rId7"/>
    <p:sldId id="410" r:id="rId8"/>
    <p:sldId id="411" r:id="rId9"/>
    <p:sldId id="415" r:id="rId10"/>
    <p:sldId id="416" r:id="rId11"/>
    <p:sldId id="417" r:id="rId12"/>
  </p:sldIdLst>
  <p:sldSz cx="9906000" cy="6858000" type="A4"/>
  <p:notesSz cx="7099300" cy="10234613"/>
  <p:embeddedFontLst>
    <p:embeddedFont>
      <p:font typeface="Optima" panose="020B0604020202020204" charset="0"/>
      <p:regular r:id="rId15"/>
      <p:bold r:id="rId16"/>
      <p:italic r:id="rId17"/>
      <p:boldItalic r:id="rId18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9FF"/>
    <a:srgbClr val="0086EA"/>
    <a:srgbClr val="008000"/>
    <a:srgbClr val="EFAD00"/>
    <a:srgbClr val="FF3300"/>
    <a:srgbClr val="CB9025"/>
    <a:srgbClr val="FFD08B"/>
    <a:srgbClr val="FFCCCC"/>
    <a:srgbClr val="FFFF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 autoAdjust="0"/>
    <p:restoredTop sz="91331" autoAdjust="0"/>
  </p:normalViewPr>
  <p:slideViewPr>
    <p:cSldViewPr>
      <p:cViewPr varScale="1">
        <p:scale>
          <a:sx n="84" d="100"/>
          <a:sy n="84" d="100"/>
        </p:scale>
        <p:origin x="-990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7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42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algn="l" defTabSz="914419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7" y="0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algn="r" defTabSz="914419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93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algn="l" defTabSz="914419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7" y="9722393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algn="r" defTabSz="914419">
              <a:defRPr sz="1300">
                <a:latin typeface="Arial" charset="0"/>
              </a:defRPr>
            </a:lvl1pPr>
          </a:lstStyle>
          <a:p>
            <a:pPr>
              <a:defRPr/>
            </a:pPr>
            <a:fld id="{7A5D0ED4-3FE9-4586-8836-0217CEE710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752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3" tIns="49496" rIns="98993" bIns="49496" numCol="1" anchor="t" anchorCtr="0" compatLnSpc="1">
            <a:prstTxWarp prst="textNoShape">
              <a:avLst/>
            </a:prstTxWarp>
          </a:bodyPr>
          <a:lstStyle>
            <a:lvl1pPr algn="l" defTabSz="990072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7" y="0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3" tIns="49496" rIns="98993" bIns="49496" numCol="1" anchor="t" anchorCtr="0" compatLnSpc="1">
            <a:prstTxWarp prst="textNoShape">
              <a:avLst/>
            </a:prstTxWarp>
          </a:bodyPr>
          <a:lstStyle>
            <a:lvl1pPr algn="r" defTabSz="990072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9938"/>
            <a:ext cx="554037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0" y="4860379"/>
            <a:ext cx="5680103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3" tIns="49496" rIns="98993" bIns="49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93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3" tIns="49496" rIns="98993" bIns="49496" numCol="1" anchor="b" anchorCtr="0" compatLnSpc="1">
            <a:prstTxWarp prst="textNoShape">
              <a:avLst/>
            </a:prstTxWarp>
          </a:bodyPr>
          <a:lstStyle>
            <a:lvl1pPr algn="l" defTabSz="990072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7" y="9722393"/>
            <a:ext cx="3077137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3" tIns="49496" rIns="98993" bIns="49496" numCol="1" anchor="b" anchorCtr="0" compatLnSpc="1">
            <a:prstTxWarp prst="textNoShape">
              <a:avLst/>
            </a:prstTxWarp>
          </a:bodyPr>
          <a:lstStyle>
            <a:lvl1pPr algn="r" defTabSz="990072">
              <a:defRPr sz="1300">
                <a:latin typeface="Arial" charset="0"/>
              </a:defRPr>
            </a:lvl1pPr>
          </a:lstStyle>
          <a:p>
            <a:pPr>
              <a:defRPr/>
            </a:pPr>
            <a:fld id="{789D58C1-55A8-4962-8F8B-B478309BD2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616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63588"/>
            <a:ext cx="5551488" cy="384333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2" y="4860377"/>
            <a:ext cx="5680103" cy="4609995"/>
          </a:xfrm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63588"/>
            <a:ext cx="5551488" cy="384333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2" y="4860377"/>
            <a:ext cx="5680103" cy="4609995"/>
          </a:xfrm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8985" tIns="49493" rIns="98985" bIns="49493"/>
          <a:lstStyle/>
          <a:p>
            <a:pPr defTabSz="909688" eaLnBrk="1" hangingPunct="1"/>
            <a:endParaRPr lang="es-E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leon_port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2888" y="0"/>
            <a:ext cx="2046287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8138"/>
            <a:ext cx="9904413" cy="1601787"/>
          </a:xfrm>
          <a:solidFill>
            <a:srgbClr val="A8A9AC"/>
          </a:solidFill>
          <a:ln w="12700"/>
        </p:spPr>
        <p:txBody>
          <a:bodyPr lIns="90487" tIns="44450" rIns="90487" bIns="44450" anchor="ctr" anchorCtr="1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1825" y="5027613"/>
            <a:ext cx="8637588" cy="1573212"/>
          </a:xfrm>
        </p:spPr>
        <p:txBody>
          <a:bodyPr wrap="none"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subtítulo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580313" y="150813"/>
            <a:ext cx="2228850" cy="62071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2175" y="150813"/>
            <a:ext cx="6535738" cy="6207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6300" y="183198"/>
            <a:ext cx="9029700" cy="70961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4996" y="854075"/>
            <a:ext cx="9071004" cy="5376863"/>
          </a:xfrm>
        </p:spPr>
        <p:txBody>
          <a:bodyPr/>
          <a:lstStyle>
            <a:lvl1pPr marL="234000" indent="-234000">
              <a:defRPr/>
            </a:lvl1pPr>
            <a:lvl2pPr marL="432000" indent="-180000">
              <a:tabLst/>
              <a:defRPr sz="2200"/>
            </a:lvl2pPr>
            <a:lvl3pPr marL="648000" indent="-180000">
              <a:defRPr sz="2100"/>
            </a:lvl3pPr>
            <a:lvl4pPr marL="864000" indent="-177800">
              <a:defRPr sz="2000"/>
            </a:lvl4pPr>
            <a:lvl5pPr marL="1044000" indent="-144000">
              <a:defRPr sz="20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2175" y="981075"/>
            <a:ext cx="4381500" cy="537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26075" y="981075"/>
            <a:ext cx="4381500" cy="537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6" descr="iit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82650" y="63754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9" descr="leon_vertic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" y="379413"/>
            <a:ext cx="87630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168275"/>
            <a:ext cx="9029700" cy="709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título</a:t>
            </a:r>
            <a:r>
              <a:rPr lang="en-US" dirty="0" smtClean="0"/>
              <a:t>	</a:t>
            </a:r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895350" y="6494463"/>
            <a:ext cx="855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pic>
        <p:nvPicPr>
          <p:cNvPr id="10246" name="Picture 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490075" y="6418263"/>
            <a:ext cx="3937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9820275" y="731838"/>
            <a:ext cx="0" cy="304800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flipH="1">
            <a:off x="6889750" y="811213"/>
            <a:ext cx="2971800" cy="0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873125" y="11113"/>
            <a:ext cx="0" cy="225425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 flipH="1">
            <a:off x="387350" y="71438"/>
            <a:ext cx="533400" cy="0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0251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854075"/>
            <a:ext cx="9083675" cy="564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  <a:p>
            <a:pPr lvl="1"/>
            <a:r>
              <a:rPr lang="en-US" dirty="0" smtClean="0"/>
              <a:t>Segundo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2"/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3"/>
            <a:r>
              <a:rPr lang="en-US" dirty="0" smtClean="0"/>
              <a:t>Cuarto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US" dirty="0" smtClean="0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9059863" y="6511925"/>
            <a:ext cx="496887" cy="301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defTabSz="762000" eaLnBrk="0" hangingPunct="0">
              <a:defRPr/>
            </a:pPr>
            <a:fld id="{8CACFA64-2819-41F1-8340-488C76CCD111}" type="slidenum">
              <a:rPr lang="en-US" sz="1400" b="1"/>
              <a:pPr algn="r" defTabSz="762000" eaLnBrk="0" hangingPunct="0">
                <a:defRPr/>
              </a:pPr>
              <a:t>‹#›</a:t>
            </a:fld>
            <a:endParaRPr lang="en-US" sz="1400" b="1" dirty="0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5642609" y="6465888"/>
            <a:ext cx="3545841" cy="39754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defTabSz="762000" eaLnBrk="0" hangingPunct="0">
              <a:defRPr/>
            </a:pPr>
            <a:r>
              <a:rPr lang="en-US" sz="1000" b="1" dirty="0" smtClean="0">
                <a:solidFill>
                  <a:srgbClr val="EFAD00"/>
                </a:solidFill>
              </a:rPr>
              <a:t>Novel market designs &amp; KPIs - Luis Olmos</a:t>
            </a:r>
            <a:endParaRPr lang="en-US" sz="1000" b="1" dirty="0">
              <a:solidFill>
                <a:srgbClr val="EFAD00"/>
              </a:solidFill>
            </a:endParaRPr>
          </a:p>
          <a:p>
            <a:pPr algn="r" defTabSz="762000" eaLnBrk="0" hangingPunct="0">
              <a:defRPr/>
            </a:pPr>
            <a:r>
              <a:rPr lang="en-US" sz="1000" b="1" dirty="0" smtClean="0">
                <a:solidFill>
                  <a:srgbClr val="EFAD00"/>
                </a:solidFill>
              </a:rPr>
              <a:t>Market4RES Kick-off</a:t>
            </a:r>
            <a:r>
              <a:rPr lang="en-US" sz="1000" b="1" baseline="0" dirty="0" smtClean="0">
                <a:solidFill>
                  <a:srgbClr val="EFAD00"/>
                </a:solidFill>
              </a:rPr>
              <a:t> Stakeholder Workshop</a:t>
            </a:r>
            <a:r>
              <a:rPr lang="en-US" sz="1000" b="1" dirty="0" smtClean="0">
                <a:solidFill>
                  <a:srgbClr val="EFAD00"/>
                </a:solidFill>
              </a:rPr>
              <a:t>, April 28. 2014</a:t>
            </a:r>
            <a:endParaRPr lang="en-US" sz="1000" b="1" dirty="0">
              <a:solidFill>
                <a:srgbClr val="EFAD00"/>
              </a:solidFill>
            </a:endParaRPr>
          </a:p>
        </p:txBody>
      </p:sp>
      <p:pic>
        <p:nvPicPr>
          <p:cNvPr id="10254" name="Picture 45" descr="iit4"/>
          <p:cNvPicPr>
            <a:picLocks noChangeAspect="1" noChangeArrowheads="1"/>
          </p:cNvPicPr>
          <p:nvPr/>
        </p:nvPicPr>
        <p:blipFill>
          <a:blip r:embed="rId16" cstate="print"/>
          <a:srcRect r="81250"/>
          <a:stretch>
            <a:fillRect/>
          </a:stretch>
        </p:blipFill>
        <p:spPr bwMode="auto">
          <a:xfrm>
            <a:off x="184150" y="6350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9pPr>
    </p:titleStyle>
    <p:bodyStyle>
      <a:lvl1pPr marL="177800" indent="-177800" algn="l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Font typeface="Optima" pitchFamily="2" charset="0"/>
        <a:buChar char="–"/>
        <a:defRPr sz="2200"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100">
          <a:solidFill>
            <a:schemeClr val="tx1"/>
          </a:solidFill>
          <a:latin typeface="+mn-lt"/>
        </a:defRPr>
      </a:lvl3pPr>
      <a:lvl4pPr marL="712788" indent="-169863" algn="l" defTabSz="8128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Font typeface="Optima" pitchFamily="2" charset="0"/>
        <a:buChar char="–"/>
        <a:defRPr sz="2000">
          <a:solidFill>
            <a:schemeClr val="tx1"/>
          </a:solidFill>
          <a:latin typeface="+mn-lt"/>
        </a:defRPr>
      </a:lvl4pPr>
      <a:lvl5pPr marL="893763" indent="-1809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1621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6193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0765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5337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 w="9525"/>
        </p:spPr>
        <p:txBody>
          <a:bodyPr/>
          <a:lstStyle/>
          <a:p>
            <a:pPr eaLnBrk="1" hangingPunct="1"/>
            <a:r>
              <a:rPr lang="en-US" dirty="0" smtClean="0"/>
              <a:t>Novel market designs &amp; KPIs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82825" y="2146300"/>
            <a:ext cx="53451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400" dirty="0"/>
              <a:t>I</a:t>
            </a:r>
            <a:r>
              <a:rPr lang="es-ES_tradnl" dirty="0"/>
              <a:t>NSTITUTO DE </a:t>
            </a:r>
            <a:r>
              <a:rPr lang="es-ES_tradnl" sz="2400" dirty="0"/>
              <a:t>I</a:t>
            </a:r>
            <a:r>
              <a:rPr lang="es-ES_tradnl" dirty="0"/>
              <a:t>NVESTIGACIÓN </a:t>
            </a:r>
            <a:r>
              <a:rPr lang="es-ES_tradnl" sz="2400" dirty="0"/>
              <a:t>T</a:t>
            </a:r>
            <a:r>
              <a:rPr lang="es-ES_tradnl" dirty="0"/>
              <a:t>ECNOLÓGICA</a:t>
            </a:r>
          </a:p>
        </p:txBody>
      </p:sp>
      <p:sp>
        <p:nvSpPr>
          <p:cNvPr id="3076" name="Rectangle 16"/>
          <p:cNvSpPr txBox="1">
            <a:spLocks noChangeArrowheads="1"/>
          </p:cNvSpPr>
          <p:nvPr/>
        </p:nvSpPr>
        <p:spPr bwMode="auto">
          <a:xfrm>
            <a:off x="635000" y="4653136"/>
            <a:ext cx="8642350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Ctr="1"/>
          <a:lstStyle/>
          <a:p>
            <a:pPr>
              <a:lnSpc>
                <a:spcPct val="90000"/>
              </a:lnSpc>
              <a:spcBef>
                <a:spcPts val="900"/>
              </a:spcBef>
              <a:buSzPct val="80000"/>
            </a:pPr>
            <a:r>
              <a:rPr lang="en-US" sz="2400" dirty="0" smtClean="0"/>
              <a:t>Stakeholder Kick-off Workshop, IEE-Market4RES 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buSzPct val="80000"/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900"/>
              </a:spcBef>
              <a:buSzPct val="80000"/>
            </a:pPr>
            <a:r>
              <a:rPr lang="en-US" sz="2000" dirty="0" smtClean="0"/>
              <a:t>Brussels, 2014-04-28</a:t>
            </a:r>
          </a:p>
          <a:p>
            <a:pPr algn="ctr">
              <a:lnSpc>
                <a:spcPts val="1800"/>
              </a:lnSpc>
              <a:spcBef>
                <a:spcPts val="600"/>
              </a:spcBef>
              <a:buSzPct val="80000"/>
            </a:pPr>
            <a:endParaRPr lang="en-US" sz="2000" dirty="0"/>
          </a:p>
          <a:p>
            <a:pPr algn="ctr">
              <a:lnSpc>
                <a:spcPts val="1800"/>
              </a:lnSpc>
              <a:spcBef>
                <a:spcPts val="600"/>
              </a:spcBef>
              <a:buSzPct val="80000"/>
            </a:pPr>
            <a:endParaRPr lang="en-US" sz="2000" dirty="0" smtClean="0"/>
          </a:p>
          <a:p>
            <a:pPr algn="ctr">
              <a:lnSpc>
                <a:spcPts val="1800"/>
              </a:lnSpc>
              <a:spcBef>
                <a:spcPts val="600"/>
              </a:spcBef>
              <a:buSzPct val="80000"/>
            </a:pPr>
            <a:r>
              <a:rPr lang="en-US" sz="2000" dirty="0" smtClean="0"/>
              <a:t>Luis Olmos , Pablo Rodilla, Pablo Frías, Camila Fernandes</a:t>
            </a:r>
            <a:endParaRPr lang="es-ES" sz="2000" dirty="0"/>
          </a:p>
        </p:txBody>
      </p:sp>
      <p:pic>
        <p:nvPicPr>
          <p:cNvPr id="5" name="Picture 8" descr="Tienda de campañ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6313" y="182563"/>
            <a:ext cx="28797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Work package 3 task 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3.4: Expert workshop and consultation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927963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Once options to address deficiencies of the TM are identified, stakeholders will be consulted on:</a:t>
            </a:r>
          </a:p>
          <a:p>
            <a:pPr marL="455613" lvl="1" indent="-271463"/>
            <a:r>
              <a:rPr lang="en-US" dirty="0" smtClean="0"/>
              <a:t>whether these are the most promising design options </a:t>
            </a:r>
          </a:p>
          <a:p>
            <a:pPr marL="455613" lvl="1" indent="-271463"/>
            <a:r>
              <a:rPr lang="en-US" dirty="0" smtClean="0"/>
              <a:t>whether performance indicators proposed to assess them are appropriate</a:t>
            </a:r>
          </a:p>
          <a:p>
            <a:pPr marL="271463" indent="-271463"/>
            <a:r>
              <a:rPr lang="en-US" dirty="0" smtClean="0"/>
              <a:t>Consultation will take place through two channels:</a:t>
            </a:r>
          </a:p>
          <a:p>
            <a:pPr marL="455613" lvl="1" indent="-271463"/>
            <a:r>
              <a:rPr lang="en-US" dirty="0" smtClean="0"/>
              <a:t>Expert workshop</a:t>
            </a:r>
          </a:p>
          <a:p>
            <a:pPr marL="455613" lvl="1" indent="-271463"/>
            <a:endParaRPr lang="en-US" dirty="0" smtClean="0"/>
          </a:p>
          <a:p>
            <a:pPr marL="455613" lvl="1" indent="-271463"/>
            <a:endParaRPr lang="en-US" dirty="0" smtClean="0"/>
          </a:p>
          <a:p>
            <a:pPr marL="455613" lvl="1" indent="-271463"/>
            <a:r>
              <a:rPr lang="en-US" dirty="0" smtClean="0"/>
              <a:t>Consultation process: a consultation document will be addressed to market agents, TSOs, and regulators</a:t>
            </a:r>
          </a:p>
          <a:p>
            <a:pPr marL="455613" lvl="1" indent="-271463"/>
            <a:endParaRPr lang="en-US" dirty="0" smtClean="0"/>
          </a:p>
          <a:p>
            <a:pPr marL="455613" lvl="1" indent="-271463"/>
            <a:endParaRPr lang="en-US" dirty="0" smtClean="0"/>
          </a:p>
          <a:p>
            <a:pPr marL="455613" lvl="1" indent="-271463"/>
            <a:r>
              <a:rPr lang="en-US" dirty="0" smtClean="0"/>
              <a:t>Feedback to be used to fine-tune designs and KPIs considered   </a:t>
            </a:r>
          </a:p>
        </p:txBody>
      </p:sp>
      <p:grpSp>
        <p:nvGrpSpPr>
          <p:cNvPr id="4" name="Groupe 8"/>
          <p:cNvGrpSpPr/>
          <p:nvPr/>
        </p:nvGrpSpPr>
        <p:grpSpPr>
          <a:xfrm>
            <a:off x="3656856" y="3168676"/>
            <a:ext cx="813048" cy="1080120"/>
            <a:chOff x="6516216" y="2800621"/>
            <a:chExt cx="1060704" cy="1420467"/>
          </a:xfrm>
        </p:grpSpPr>
        <p:sp>
          <p:nvSpPr>
            <p:cNvPr id="5" name="Organigramme : Multidocument 7"/>
            <p:cNvSpPr/>
            <p:nvPr/>
          </p:nvSpPr>
          <p:spPr>
            <a:xfrm>
              <a:off x="6516216" y="3199284"/>
              <a:ext cx="1060704" cy="1021804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fr-FR" sz="1100" b="1" dirty="0" smtClean="0">
                  <a:solidFill>
                    <a:srgbClr val="FF0000"/>
                  </a:solidFill>
                </a:rPr>
                <a:t>MARCH 2015</a:t>
              </a:r>
              <a:endParaRPr lang="fr-FR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6"/>
            <p:cNvSpPr/>
            <p:nvPr/>
          </p:nvSpPr>
          <p:spPr>
            <a:xfrm>
              <a:off x="6516216" y="2800621"/>
              <a:ext cx="936104" cy="50343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r-FR" sz="1200" b="1" dirty="0" smtClean="0"/>
                <a:t>BRUSSELS</a:t>
              </a:r>
              <a:endParaRPr lang="fr-FR" sz="1200" b="1" dirty="0"/>
            </a:p>
          </p:txBody>
        </p:sp>
      </p:grpSp>
      <p:grpSp>
        <p:nvGrpSpPr>
          <p:cNvPr id="7" name="Groupe 8"/>
          <p:cNvGrpSpPr/>
          <p:nvPr/>
        </p:nvGrpSpPr>
        <p:grpSpPr>
          <a:xfrm>
            <a:off x="5889104" y="4608836"/>
            <a:ext cx="813048" cy="1080120"/>
            <a:chOff x="6516216" y="2800621"/>
            <a:chExt cx="1060704" cy="1420467"/>
          </a:xfrm>
        </p:grpSpPr>
        <p:sp>
          <p:nvSpPr>
            <p:cNvPr id="8" name="Organigramme : Multidocument 7"/>
            <p:cNvSpPr/>
            <p:nvPr/>
          </p:nvSpPr>
          <p:spPr>
            <a:xfrm>
              <a:off x="6516216" y="3199284"/>
              <a:ext cx="1060704" cy="1021804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fr-FR" sz="1100" b="1" dirty="0" smtClean="0">
                  <a:solidFill>
                    <a:srgbClr val="FF0000"/>
                  </a:solidFill>
                </a:rPr>
                <a:t>MAY 2015</a:t>
              </a:r>
              <a:endParaRPr lang="fr-FR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6"/>
            <p:cNvSpPr/>
            <p:nvPr/>
          </p:nvSpPr>
          <p:spPr>
            <a:xfrm>
              <a:off x="6516216" y="2800621"/>
              <a:ext cx="936104" cy="50343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r-FR" sz="1200" b="1" dirty="0" smtClean="0"/>
                <a:t>EUROPE</a:t>
              </a:r>
              <a:endParaRPr lang="fr-FR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Novel market designs &amp; KPIs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37268"/>
            <a:ext cx="9029700" cy="709613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for this task and main objectives 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807895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The deployment of large amounts of RES generation must be compatible with the integration of European electricity markets</a:t>
            </a:r>
          </a:p>
          <a:p>
            <a:pPr marL="271463" indent="-271463"/>
            <a:r>
              <a:rPr lang="en-US" dirty="0" smtClean="0"/>
              <a:t>This requires implementing some market developments not considered in the European Target Model, which are aimed at:</a:t>
            </a:r>
          </a:p>
          <a:p>
            <a:pPr marL="455613" lvl="1" indent="-271463"/>
            <a:r>
              <a:rPr lang="en-US" dirty="0" smtClean="0"/>
              <a:t>Encouraging enough firm generation capacity to back-up RES-E  generation</a:t>
            </a:r>
          </a:p>
          <a:p>
            <a:pPr marL="455613" lvl="1" indent="-271463"/>
            <a:r>
              <a:rPr lang="en-US" dirty="0" smtClean="0"/>
              <a:t>Allowing new generation to be installed where it is more efficient</a:t>
            </a:r>
          </a:p>
          <a:p>
            <a:pPr marL="455613" lvl="1" indent="-271463"/>
            <a:r>
              <a:rPr lang="en-US" dirty="0" smtClean="0"/>
              <a:t>Increase the flexibility of the system to adapt to changes in operation imposed by RES-G</a:t>
            </a:r>
          </a:p>
          <a:p>
            <a:pPr marL="271463" indent="-271463"/>
            <a:r>
              <a:rPr lang="en-US" dirty="0" smtClean="0"/>
              <a:t>Then, WP3 aims to:</a:t>
            </a:r>
          </a:p>
          <a:p>
            <a:pPr marL="455613" lvl="1" indent="-271463"/>
            <a:r>
              <a:rPr lang="en-US" dirty="0" smtClean="0"/>
              <a:t>1) Identify main market developments that are pending and main design options for them</a:t>
            </a:r>
          </a:p>
          <a:p>
            <a:pPr marL="455613" lvl="1" indent="-271463"/>
            <a:r>
              <a:rPr lang="en-US" dirty="0" smtClean="0"/>
              <a:t>2) Provide indicators able to measure the performance of market design options in achieving the aforementioned objectives</a:t>
            </a:r>
          </a:p>
          <a:p>
            <a:pPr marL="271463" indent="-271463"/>
            <a:r>
              <a:rPr lang="en-US" dirty="0" smtClean="0"/>
              <a:t>Interaction with stakeholders is central to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WP3 in Market4RES</a:t>
            </a:r>
            <a:endParaRPr lang="en-US" sz="2800" dirty="0" smtClean="0"/>
          </a:p>
        </p:txBody>
      </p:sp>
      <p:sp>
        <p:nvSpPr>
          <p:cNvPr id="5" name="Rectangle 5"/>
          <p:cNvSpPr/>
          <p:nvPr/>
        </p:nvSpPr>
        <p:spPr>
          <a:xfrm>
            <a:off x="1117680" y="1628799"/>
            <a:ext cx="1582130" cy="34606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WP2</a:t>
            </a:r>
          </a:p>
          <a:p>
            <a:pPr algn="ctr"/>
            <a:r>
              <a:rPr lang="en-GB" sz="1000" dirty="0"/>
              <a:t>Opportunities, challenges and risks for RES-E in a European integrated electricity market with full target model implementation</a:t>
            </a:r>
          </a:p>
        </p:txBody>
      </p:sp>
      <p:sp>
        <p:nvSpPr>
          <p:cNvPr id="6" name="Right Arrow 10"/>
          <p:cNvSpPr/>
          <p:nvPr/>
        </p:nvSpPr>
        <p:spPr>
          <a:xfrm>
            <a:off x="3942842" y="4725144"/>
            <a:ext cx="165823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1"/>
          <p:cNvSpPr/>
          <p:nvPr/>
        </p:nvSpPr>
        <p:spPr>
          <a:xfrm>
            <a:off x="5601072" y="4437112"/>
            <a:ext cx="1584176" cy="12961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WP5</a:t>
            </a:r>
          </a:p>
          <a:p>
            <a:r>
              <a:rPr lang="en-US" sz="1000" dirty="0"/>
              <a:t>Modeling of electricity market design &amp; Quantitative</a:t>
            </a:r>
          </a:p>
          <a:p>
            <a:r>
              <a:rPr lang="en-US" sz="1000" dirty="0"/>
              <a:t>evaluation of policies for post 2020 RES-E </a:t>
            </a:r>
            <a:r>
              <a:rPr lang="en-US" sz="1000" dirty="0" smtClean="0"/>
              <a:t>targets</a:t>
            </a:r>
            <a:endParaRPr lang="en-GB" sz="1000" dirty="0" smtClean="0"/>
          </a:p>
        </p:txBody>
      </p:sp>
      <p:sp>
        <p:nvSpPr>
          <p:cNvPr id="8" name="Pentagon 13"/>
          <p:cNvSpPr/>
          <p:nvPr/>
        </p:nvSpPr>
        <p:spPr>
          <a:xfrm>
            <a:off x="7545288" y="2312876"/>
            <a:ext cx="504056" cy="22540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14"/>
          <p:cNvSpPr/>
          <p:nvPr/>
        </p:nvSpPr>
        <p:spPr>
          <a:xfrm>
            <a:off x="8193360" y="1628800"/>
            <a:ext cx="1584176" cy="37444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WP6.1</a:t>
            </a:r>
          </a:p>
          <a:p>
            <a:pPr algn="ctr"/>
            <a:r>
              <a:rPr lang="en-GB" sz="1600" b="1" dirty="0" smtClean="0"/>
              <a:t>WS1:</a:t>
            </a:r>
          </a:p>
          <a:p>
            <a:pPr algn="ctr"/>
            <a:r>
              <a:rPr lang="en-GB" sz="1400" dirty="0" smtClean="0"/>
              <a:t>Implementation</a:t>
            </a:r>
          </a:p>
          <a:p>
            <a:pPr algn="ctr"/>
            <a:r>
              <a:rPr lang="en-GB" sz="1400" dirty="0" smtClean="0"/>
              <a:t>Target model</a:t>
            </a:r>
          </a:p>
          <a:p>
            <a:pPr algn="ctr"/>
            <a:endParaRPr lang="en-GB" sz="1000" dirty="0" smtClean="0"/>
          </a:p>
          <a:p>
            <a:pPr algn="ctr"/>
            <a:r>
              <a:rPr lang="en-GB" dirty="0" smtClean="0"/>
              <a:t>WP6.2</a:t>
            </a:r>
          </a:p>
          <a:p>
            <a:pPr algn="ctr"/>
            <a:r>
              <a:rPr lang="en-GB" sz="1600" b="1" dirty="0" smtClean="0"/>
              <a:t>WS2:</a:t>
            </a:r>
          </a:p>
          <a:p>
            <a:pPr algn="ctr"/>
            <a:r>
              <a:rPr lang="en-GB" sz="1400" dirty="0"/>
              <a:t>Implementation</a:t>
            </a:r>
          </a:p>
          <a:p>
            <a:pPr algn="ctr"/>
            <a:r>
              <a:rPr lang="en-GB" sz="1400" dirty="0"/>
              <a:t>Novel designs</a:t>
            </a:r>
          </a:p>
          <a:p>
            <a:pPr algn="ctr"/>
            <a:r>
              <a:rPr lang="en-GB" sz="1000" dirty="0" smtClean="0"/>
              <a:t>Short term markets</a:t>
            </a:r>
          </a:p>
          <a:p>
            <a:pPr algn="ctr"/>
            <a:endParaRPr lang="en-GB" sz="400" dirty="0" smtClean="0"/>
          </a:p>
          <a:p>
            <a:pPr algn="ctr"/>
            <a:endParaRPr lang="en-GB" sz="400" dirty="0" smtClean="0"/>
          </a:p>
          <a:p>
            <a:pPr algn="ctr"/>
            <a:r>
              <a:rPr lang="en-GB" dirty="0" smtClean="0"/>
              <a:t>WP6.3</a:t>
            </a:r>
          </a:p>
          <a:p>
            <a:pPr algn="ctr"/>
            <a:r>
              <a:rPr lang="en-GB" sz="1600" b="1" dirty="0"/>
              <a:t>WS2:</a:t>
            </a:r>
          </a:p>
          <a:p>
            <a:r>
              <a:rPr lang="en-GB" sz="1400" dirty="0" smtClean="0"/>
              <a:t>Implementation</a:t>
            </a:r>
          </a:p>
          <a:p>
            <a:r>
              <a:rPr lang="en-GB" sz="1400" dirty="0" smtClean="0"/>
              <a:t>Novel designs</a:t>
            </a:r>
          </a:p>
          <a:p>
            <a:pPr algn="ctr"/>
            <a:r>
              <a:rPr lang="en-GB" sz="1000" dirty="0" smtClean="0"/>
              <a:t>Long </a:t>
            </a:r>
            <a:r>
              <a:rPr lang="en-GB" sz="1000" dirty="0"/>
              <a:t>term markets</a:t>
            </a:r>
          </a:p>
          <a:p>
            <a:pPr algn="ctr"/>
            <a:endParaRPr lang="en-GB" sz="1400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0" name="Rectangle 18"/>
          <p:cNvSpPr/>
          <p:nvPr/>
        </p:nvSpPr>
        <p:spPr>
          <a:xfrm>
            <a:off x="8265368" y="1700808"/>
            <a:ext cx="1440160" cy="1008112"/>
          </a:xfrm>
          <a:prstGeom prst="rect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9"/>
          <p:cNvSpPr/>
          <p:nvPr/>
        </p:nvSpPr>
        <p:spPr>
          <a:xfrm>
            <a:off x="8265368" y="2780928"/>
            <a:ext cx="1440160" cy="1152128"/>
          </a:xfrm>
          <a:prstGeom prst="rect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20"/>
          <p:cNvSpPr/>
          <p:nvPr/>
        </p:nvSpPr>
        <p:spPr>
          <a:xfrm>
            <a:off x="8265368" y="4005065"/>
            <a:ext cx="1440160" cy="1224136"/>
          </a:xfrm>
          <a:prstGeom prst="rect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21"/>
          <p:cNvSpPr/>
          <p:nvPr/>
        </p:nvSpPr>
        <p:spPr>
          <a:xfrm>
            <a:off x="7337648" y="2043311"/>
            <a:ext cx="855712" cy="251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22"/>
          <p:cNvSpPr/>
          <p:nvPr/>
        </p:nvSpPr>
        <p:spPr>
          <a:xfrm>
            <a:off x="7337648" y="4653136"/>
            <a:ext cx="855712" cy="233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5" name="Right Arrow 27"/>
          <p:cNvSpPr/>
          <p:nvPr/>
        </p:nvSpPr>
        <p:spPr>
          <a:xfrm>
            <a:off x="3296816" y="2204864"/>
            <a:ext cx="23762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8"/>
          <p:cNvSpPr/>
          <p:nvPr/>
        </p:nvSpPr>
        <p:spPr>
          <a:xfrm>
            <a:off x="2834916" y="1581522"/>
            <a:ext cx="1584176" cy="35078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WP3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</a:rPr>
              <a:t>Novel market designs &amp; KPIs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17" name="Rectangle 29"/>
          <p:cNvSpPr/>
          <p:nvPr/>
        </p:nvSpPr>
        <p:spPr>
          <a:xfrm>
            <a:off x="1117680" y="1691516"/>
            <a:ext cx="6139576" cy="369332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742950" lvl="2" indent="-342900"/>
            <a:r>
              <a:rPr lang="en-US" b="1" dirty="0" smtClean="0"/>
              <a:t>WS1: Short </a:t>
            </a:r>
            <a:r>
              <a:rPr lang="en-US" b="1" dirty="0"/>
              <a:t>term </a:t>
            </a:r>
            <a:r>
              <a:rPr lang="en-US" b="1" dirty="0" smtClean="0"/>
              <a:t>objectives </a:t>
            </a:r>
            <a:r>
              <a:rPr lang="en-US" b="1" dirty="0"/>
              <a:t>(2016 </a:t>
            </a:r>
            <a:r>
              <a:rPr lang="en-US" b="1" dirty="0" smtClean="0"/>
              <a:t> - 2020</a:t>
            </a:r>
            <a:r>
              <a:rPr lang="en-US" b="1" dirty="0"/>
              <a:t>)</a:t>
            </a:r>
            <a:endParaRPr lang="nb-NO" sz="1200" dirty="0"/>
          </a:p>
        </p:txBody>
      </p:sp>
      <p:sp>
        <p:nvSpPr>
          <p:cNvPr id="18" name="Rectangle 30"/>
          <p:cNvSpPr/>
          <p:nvPr/>
        </p:nvSpPr>
        <p:spPr>
          <a:xfrm>
            <a:off x="1136576" y="4057327"/>
            <a:ext cx="6336704" cy="369332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742950" lvl="2" indent="-342900"/>
            <a:r>
              <a:rPr lang="en-US" b="1" dirty="0" smtClean="0"/>
              <a:t>WS2: Long </a:t>
            </a:r>
            <a:r>
              <a:rPr lang="en-US" b="1" dirty="0"/>
              <a:t>term </a:t>
            </a:r>
            <a:r>
              <a:rPr lang="en-US" b="1" dirty="0" smtClean="0"/>
              <a:t>objectives (post 2020 </a:t>
            </a:r>
            <a:r>
              <a:rPr lang="en-US" b="1" dirty="0"/>
              <a:t>; </a:t>
            </a:r>
            <a:r>
              <a:rPr lang="en-US" b="1" dirty="0" smtClean="0"/>
              <a:t>2030-2050)</a:t>
            </a:r>
            <a:endParaRPr lang="nb-NO" dirty="0"/>
          </a:p>
        </p:txBody>
      </p:sp>
      <p:sp>
        <p:nvSpPr>
          <p:cNvPr id="19" name="Rectangle 23"/>
          <p:cNvSpPr/>
          <p:nvPr/>
        </p:nvSpPr>
        <p:spPr>
          <a:xfrm>
            <a:off x="5673080" y="2060848"/>
            <a:ext cx="1584176" cy="10081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WP4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Appropriate new market instruments for RES-E to meet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the </a:t>
            </a:r>
            <a:r>
              <a:rPr lang="en-GB" sz="1000" dirty="0">
                <a:solidFill>
                  <a:schemeClr val="bg1"/>
                </a:solidFill>
              </a:rPr>
              <a:t>20/20/20 </a:t>
            </a:r>
            <a:r>
              <a:rPr lang="en-GB" sz="1000" dirty="0" smtClean="0">
                <a:solidFill>
                  <a:schemeClr val="bg1"/>
                </a:solidFill>
              </a:rPr>
              <a:t>targets</a:t>
            </a:r>
          </a:p>
        </p:txBody>
      </p:sp>
      <p:sp>
        <p:nvSpPr>
          <p:cNvPr id="20" name="Right Arrow 24"/>
          <p:cNvSpPr/>
          <p:nvPr/>
        </p:nvSpPr>
        <p:spPr>
          <a:xfrm rot="18044511">
            <a:off x="7036958" y="3296154"/>
            <a:ext cx="1579308" cy="233561"/>
          </a:xfrm>
          <a:prstGeom prst="rightArrow">
            <a:avLst/>
          </a:prstGeom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1" name="Right Arrow 25"/>
          <p:cNvSpPr/>
          <p:nvPr/>
        </p:nvSpPr>
        <p:spPr>
          <a:xfrm rot="2288139">
            <a:off x="7079596" y="3361712"/>
            <a:ext cx="1407934" cy="233561"/>
          </a:xfrm>
          <a:prstGeom prst="rightArrow">
            <a:avLst/>
          </a:prstGeom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2" name="Right Arrow 26"/>
          <p:cNvSpPr/>
          <p:nvPr/>
        </p:nvSpPr>
        <p:spPr>
          <a:xfrm>
            <a:off x="2699810" y="2492896"/>
            <a:ext cx="297327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37268"/>
            <a:ext cx="9029700" cy="709613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Structure of WP3: main tasks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950614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Market developments proposed are classified according to the time frame of market operation they are relevant to:</a:t>
            </a:r>
          </a:p>
          <a:p>
            <a:pPr marL="455613" lvl="1" indent="-271463"/>
            <a:r>
              <a:rPr lang="en-US" i="1" u="sng" dirty="0" smtClean="0"/>
              <a:t>Task 1: Market developments affecting the design of long-term markets</a:t>
            </a:r>
          </a:p>
          <a:p>
            <a:pPr marL="455613" lvl="1" indent="-271463"/>
            <a:r>
              <a:rPr lang="en-US" i="1" u="sng" dirty="0" smtClean="0"/>
              <a:t>Task 2: Market developments affecting the design of short-term markets</a:t>
            </a:r>
          </a:p>
          <a:p>
            <a:pPr marL="271463" indent="-271463"/>
            <a:r>
              <a:rPr lang="en-US" dirty="0" smtClean="0"/>
              <a:t>Once market design options to analyze have been identified, we turn on to measuring the performance of the former</a:t>
            </a:r>
          </a:p>
          <a:p>
            <a:pPr marL="455613" lvl="1" indent="-271463"/>
            <a:r>
              <a:rPr lang="en-US" i="1" u="sng" dirty="0" smtClean="0"/>
              <a:t>Task 3: Assessment of market options (KPIs)</a:t>
            </a:r>
          </a:p>
          <a:p>
            <a:pPr marL="271463" indent="-271463"/>
            <a:r>
              <a:rPr lang="en-US" dirty="0" smtClean="0"/>
              <a:t>Analyses are to be performed in close cooperation with stakeholders  </a:t>
            </a:r>
          </a:p>
          <a:p>
            <a:pPr marL="455613" lvl="1" indent="-271463"/>
            <a:r>
              <a:rPr lang="en-US" i="1" u="sng" dirty="0" smtClean="0"/>
              <a:t>Task 4: WP3 expert workshop and follow-up consultation event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Work package 3 task 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3.1: Long-term markets (CRM)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927963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Capacity Remuneration Mechanisms (CRM) are here to stay</a:t>
            </a:r>
          </a:p>
          <a:p>
            <a:pPr marL="455613" lvl="1" indent="-271463"/>
            <a:r>
              <a:rPr lang="en-US" dirty="0" smtClean="0"/>
              <a:t>After decades of strong opposition, several European countries are now implementing some kind of CRM</a:t>
            </a:r>
          </a:p>
          <a:p>
            <a:pPr marL="455613" lvl="1" indent="-271463"/>
            <a:r>
              <a:rPr lang="en-US" dirty="0" smtClean="0"/>
              <a:t>National flawed and uncoordinated designs can impede to seize all the opportunities that cross-border electricity exchanges can offer</a:t>
            </a:r>
          </a:p>
          <a:p>
            <a:pPr marL="271463" indent="-271463"/>
            <a:r>
              <a:rPr lang="en-US" dirty="0" smtClean="0"/>
              <a:t>Objective of this task</a:t>
            </a:r>
          </a:p>
          <a:p>
            <a:pPr marL="455613" lvl="1" indent="-271463"/>
            <a:r>
              <a:rPr lang="en-US" dirty="0" smtClean="0"/>
              <a:t>How to further develop CRM national designs to enhance regional electricity market performance</a:t>
            </a:r>
          </a:p>
          <a:p>
            <a:pPr marL="271463" indent="-271463"/>
            <a:r>
              <a:rPr lang="en-US" dirty="0" smtClean="0"/>
              <a:t>Divided in three subtasks</a:t>
            </a:r>
          </a:p>
          <a:p>
            <a:pPr marL="455613" lvl="1" indent="-271463"/>
            <a:r>
              <a:rPr lang="en-US" dirty="0" smtClean="0"/>
              <a:t>3.1.1 - General design principles of CRMs</a:t>
            </a:r>
          </a:p>
          <a:p>
            <a:pPr marL="455613" lvl="1" indent="-271463"/>
            <a:r>
              <a:rPr lang="en-US" dirty="0" smtClean="0"/>
              <a:t>3.1.2 - Participation of RES-E in CRMs</a:t>
            </a:r>
          </a:p>
          <a:p>
            <a:pPr marL="455613" lvl="1" indent="-271463"/>
            <a:r>
              <a:rPr lang="en-US" dirty="0" smtClean="0"/>
              <a:t>3.1.3 - Cross-border trading of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Work package 3 task 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3.1: Long-term markets (CRM)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946435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3.1.1 - General design principles of CRMs</a:t>
            </a:r>
          </a:p>
          <a:p>
            <a:pPr marL="455613" lvl="1" indent="-271463"/>
            <a:r>
              <a:rPr lang="en-US" dirty="0" smtClean="0"/>
              <a:t>Identify the most relevant design elements</a:t>
            </a:r>
          </a:p>
          <a:p>
            <a:pPr marL="455613" lvl="1" indent="-271463"/>
            <a:r>
              <a:rPr lang="en-US" dirty="0" smtClean="0"/>
              <a:t>Define a reference CRM design</a:t>
            </a:r>
          </a:p>
          <a:p>
            <a:pPr marL="455613" lvl="1" indent="-271463"/>
            <a:r>
              <a:rPr lang="en-US" dirty="0" smtClean="0"/>
              <a:t>How to deal with a context of massive penetration of RES-E</a:t>
            </a:r>
          </a:p>
          <a:p>
            <a:pPr marL="636588" lvl="2" indent="-271463"/>
            <a:r>
              <a:rPr lang="en-US" dirty="0" smtClean="0"/>
              <a:t>The role of flexibility</a:t>
            </a:r>
          </a:p>
          <a:p>
            <a:pPr marL="636588" lvl="2" indent="-271463"/>
            <a:r>
              <a:rPr lang="en-US" dirty="0" smtClean="0"/>
              <a:t>The role of demand response</a:t>
            </a:r>
          </a:p>
          <a:p>
            <a:pPr marL="271463" indent="-271463"/>
            <a:r>
              <a:rPr lang="en-US" dirty="0" smtClean="0"/>
              <a:t>3.1.2 - Participation of RES-E in CRMs</a:t>
            </a:r>
          </a:p>
          <a:p>
            <a:pPr marL="455613" lvl="1" indent="-271463"/>
            <a:r>
              <a:rPr lang="en-US" dirty="0" smtClean="0"/>
              <a:t>Evaluate the potential participation of RES-E in CRMs </a:t>
            </a:r>
          </a:p>
          <a:p>
            <a:pPr marL="455613" lvl="1" indent="-271463"/>
            <a:r>
              <a:rPr lang="en-US" dirty="0" smtClean="0"/>
              <a:t>How to evaluate the contribution of RES-E</a:t>
            </a:r>
          </a:p>
          <a:p>
            <a:pPr marL="271463" indent="-271463"/>
            <a:r>
              <a:rPr lang="en-US" dirty="0" smtClean="0"/>
              <a:t>3.1.3 - Cross-border trading of capacity</a:t>
            </a:r>
          </a:p>
          <a:p>
            <a:pPr marL="455613" lvl="1" indent="-271463"/>
            <a:r>
              <a:rPr lang="en-US" dirty="0" smtClean="0"/>
              <a:t>One of the hot topics as regards the Internal Electricity Market</a:t>
            </a:r>
          </a:p>
          <a:p>
            <a:pPr marL="455613" lvl="1" indent="-271463"/>
            <a:r>
              <a:rPr lang="en-US" dirty="0" smtClean="0"/>
              <a:t>How to ensure that no barriers to cross-border trading exist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Work package 3 task 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3.2: Short-term markets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891019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Main pending developments related to the need to: </a:t>
            </a:r>
          </a:p>
          <a:p>
            <a:pPr marL="455613" lvl="1" indent="-271463"/>
            <a:r>
              <a:rPr lang="en-US" dirty="0" smtClean="0"/>
              <a:t>Better represent operation constraints; </a:t>
            </a:r>
          </a:p>
          <a:p>
            <a:pPr marL="455613" lvl="1" indent="-271463"/>
            <a:r>
              <a:rPr lang="en-US" dirty="0" smtClean="0"/>
              <a:t>Provide more flexibility; </a:t>
            </a:r>
          </a:p>
          <a:p>
            <a:pPr marL="455613" lvl="1" indent="-271463"/>
            <a:r>
              <a:rPr lang="en-US" dirty="0" smtClean="0"/>
              <a:t>Allow the participation of RES-G and L </a:t>
            </a:r>
          </a:p>
          <a:p>
            <a:pPr marL="271463" indent="-271463"/>
            <a:r>
              <a:rPr lang="en-US" dirty="0" smtClean="0"/>
              <a:t>3.2.1 – Representation of the network</a:t>
            </a:r>
          </a:p>
          <a:p>
            <a:pPr marL="455613" lvl="1" indent="-271463"/>
            <a:r>
              <a:rPr lang="en-US" dirty="0" smtClean="0"/>
              <a:t>Concerns the granularity level of the network model considered</a:t>
            </a:r>
          </a:p>
          <a:p>
            <a:pPr marL="455613" lvl="1" indent="-271463"/>
            <a:r>
              <a:rPr lang="en-US" dirty="0" smtClean="0"/>
              <a:t>The network model should allow the representation of congestion occurring in the grid… while keeping it a simple as possible</a:t>
            </a:r>
          </a:p>
          <a:p>
            <a:pPr marL="455613" lvl="1" indent="-271463"/>
            <a:r>
              <a:rPr lang="en-US" dirty="0" smtClean="0"/>
              <a:t>Options that can be considered include nodal pricing, zonal pricing, hybrid zonal pricing</a:t>
            </a:r>
          </a:p>
          <a:p>
            <a:pPr marL="271463" indent="-271463"/>
            <a:r>
              <a:rPr lang="en-US" dirty="0" smtClean="0"/>
              <a:t>3.2.2 – Timing of short term markets</a:t>
            </a:r>
          </a:p>
          <a:p>
            <a:pPr marL="455613" lvl="1" indent="-271463"/>
            <a:r>
              <a:rPr lang="en-US" dirty="0" smtClean="0"/>
              <a:t>Coping with uncertainty introduced by RES generation requires getting markets closer to real time</a:t>
            </a:r>
          </a:p>
          <a:p>
            <a:pPr marL="455613" lvl="1" indent="-271463"/>
            <a:r>
              <a:rPr lang="en-US" dirty="0" smtClean="0"/>
              <a:t>Options are: complementing or replacing day-ahead with intraday or close-to-real-time markets, or hybrid solutions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Work package 3 task 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3.2: Short-term markets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946435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3.2.1 – Bidding protocols </a:t>
            </a:r>
          </a:p>
          <a:p>
            <a:pPr marL="455613" lvl="1" indent="-271463"/>
            <a:r>
              <a:rPr lang="en-US" dirty="0" smtClean="0"/>
              <a:t>Trade-off between the level of flexibility of bids, and therefore dispatch efficiency, and the complexity of the dispatch algorithm</a:t>
            </a:r>
          </a:p>
          <a:p>
            <a:pPr marL="455613" lvl="1" indent="-271463"/>
            <a:r>
              <a:rPr lang="en-US" dirty="0" smtClean="0"/>
              <a:t>Range of options from simple constraints like minimum revenues or block bids, to very sophisticated ones able to reproduce the unit commitment problem</a:t>
            </a:r>
          </a:p>
          <a:p>
            <a:pPr marL="271463" indent="-271463"/>
            <a:r>
              <a:rPr lang="en-US" dirty="0" smtClean="0"/>
              <a:t>3.2.2 – Participation of RES-E generators and demand in short-term markets </a:t>
            </a:r>
          </a:p>
          <a:p>
            <a:pPr marL="455613" lvl="1" indent="-271463"/>
            <a:r>
              <a:rPr lang="en-US" dirty="0" smtClean="0"/>
              <a:t>Participation in energy markets:</a:t>
            </a:r>
          </a:p>
          <a:p>
            <a:pPr marL="636588" lvl="2" indent="-271463"/>
            <a:r>
              <a:rPr lang="en-US" dirty="0" smtClean="0"/>
              <a:t>Imbalance settlement design</a:t>
            </a:r>
          </a:p>
          <a:p>
            <a:pPr marL="636588" lvl="2" indent="-271463"/>
            <a:r>
              <a:rPr lang="en-US" dirty="0" smtClean="0"/>
              <a:t>Impact on balancing requirements</a:t>
            </a:r>
          </a:p>
          <a:p>
            <a:pPr marL="636588" lvl="2" indent="-271463"/>
            <a:r>
              <a:rPr lang="en-US" dirty="0" smtClean="0"/>
              <a:t>Appropriate design of intraday markets</a:t>
            </a:r>
          </a:p>
          <a:p>
            <a:pPr marL="455613" lvl="1" indent="-271463"/>
            <a:r>
              <a:rPr lang="en-US" dirty="0" smtClean="0"/>
              <a:t>Participation in AASS markets</a:t>
            </a:r>
          </a:p>
          <a:p>
            <a:pPr marL="636588" lvl="2" indent="-271463"/>
            <a:r>
              <a:rPr lang="en-US" dirty="0" smtClean="0"/>
              <a:t>Current rules preventing RES-G and L from participating in markets</a:t>
            </a:r>
          </a:p>
          <a:p>
            <a:pPr marL="636588" lvl="2" indent="-271463"/>
            <a:r>
              <a:rPr lang="en-US" dirty="0" smtClean="0"/>
              <a:t>Definition of operation situations where provision of AASS is justified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Work package 3 task 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3.3: Definition of KPIs</a:t>
            </a:r>
            <a:endParaRPr lang="en-US" sz="2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2325" y="900255"/>
            <a:ext cx="9083675" cy="5646738"/>
          </a:xfrm>
        </p:spPr>
        <p:txBody>
          <a:bodyPr/>
          <a:lstStyle/>
          <a:p>
            <a:pPr marL="271463" indent="-271463"/>
            <a:r>
              <a:rPr lang="en-US" dirty="0" smtClean="0"/>
              <a:t>Measuring the performance of proposed market developments is needed to choose the most appropriate options </a:t>
            </a:r>
          </a:p>
          <a:p>
            <a:pPr marL="271463" indent="-271463">
              <a:buNone/>
            </a:pPr>
            <a:r>
              <a:rPr lang="en-US" dirty="0" smtClean="0">
                <a:sym typeface="Wingdings" pitchFamily="2" charset="2"/>
              </a:rPr>
              <a:t> KPIs must be defined</a:t>
            </a:r>
            <a:endParaRPr lang="en-US" dirty="0" smtClean="0"/>
          </a:p>
          <a:p>
            <a:pPr marL="271463" indent="-271463"/>
            <a:r>
              <a:rPr lang="en-US" dirty="0" smtClean="0"/>
              <a:t>KPIs can be classified according to the challenge they relate to</a:t>
            </a:r>
          </a:p>
          <a:p>
            <a:pPr marL="271463" indent="-271463"/>
            <a:r>
              <a:rPr lang="en-US" dirty="0" smtClean="0"/>
              <a:t>Thus, KPIs that may be considered could include:</a:t>
            </a:r>
          </a:p>
          <a:p>
            <a:pPr marL="455613" lvl="1" indent="-271463"/>
            <a:r>
              <a:rPr lang="en-US" dirty="0" smtClean="0"/>
              <a:t> Attracting generation capacity and its availability: fuel security; short-term peak demand security; long-term generation adequacy; etc.</a:t>
            </a:r>
          </a:p>
          <a:p>
            <a:pPr marL="455613" lvl="1" indent="-271463"/>
            <a:r>
              <a:rPr lang="en-US" dirty="0" smtClean="0"/>
              <a:t>Integration and well functioning of the market: trading volume and market prices</a:t>
            </a:r>
          </a:p>
          <a:p>
            <a:pPr marL="455613" lvl="1" indent="-271463"/>
            <a:r>
              <a:rPr lang="en-US" dirty="0" smtClean="0"/>
              <a:t>Increasing market flexibility: Level of load balancing; Ramp rates of residual demand; Predictability of renewable output</a:t>
            </a:r>
          </a:p>
          <a:p>
            <a:pPr marL="455613" lvl="1" indent="-271463"/>
            <a:r>
              <a:rPr lang="en-US" dirty="0" smtClean="0"/>
              <a:t>Cost reflectivity of price zones: PTDFs of congested line </a:t>
            </a:r>
            <a:r>
              <a:rPr lang="en-US" dirty="0" err="1" smtClean="0"/>
              <a:t>w.r.t</a:t>
            </a:r>
            <a:r>
              <a:rPr lang="en-US" dirty="0" smtClean="0"/>
              <a:t>. intra-zonal transactions; Homogeneity of nodal prices within price zones</a:t>
            </a:r>
          </a:p>
          <a:p>
            <a:pPr marL="455613" lvl="1" indent="-271463"/>
            <a:r>
              <a:rPr lang="en-US" dirty="0" smtClean="0"/>
              <a:t>Profitability of RES-E generation: level of interaction of market with ETS  </a:t>
            </a:r>
          </a:p>
          <a:p>
            <a:pPr marL="455613" lvl="1" indent="-271463"/>
            <a:endParaRPr lang="en-US" dirty="0" smtClean="0"/>
          </a:p>
          <a:p>
            <a:pPr marL="455613" lvl="1" indent="-27146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EFAC00"/>
      </a:accent1>
      <a:accent2>
        <a:srgbClr val="FF99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FAD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FAD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pitchFamily="2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FAC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45799</TotalTime>
  <Words>961</Words>
  <Application>Microsoft Office PowerPoint</Application>
  <PresentationFormat>A4 Paper (210x297 mm)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Optima</vt:lpstr>
      <vt:lpstr>Wingdings</vt:lpstr>
      <vt:lpstr>Diseño predeterminado</vt:lpstr>
      <vt:lpstr>Novel market designs &amp; KPIs </vt:lpstr>
      <vt:lpstr> Need for this task and main objectives </vt:lpstr>
      <vt:lpstr> WP3 in Market4RES</vt:lpstr>
      <vt:lpstr> Structure of WP3: main tasks</vt:lpstr>
      <vt:lpstr>Work package 3 task description Task 3.1: Long-term markets (CRM)</vt:lpstr>
      <vt:lpstr>Work package 3 task description Task 3.1: Long-term markets (CRM)</vt:lpstr>
      <vt:lpstr>Work package 3 task description Task 3.2: Short-term markets</vt:lpstr>
      <vt:lpstr>Work package 3 task description Task 3.2: Short-term markets</vt:lpstr>
      <vt:lpstr>Work package 3 task description Task 3.3: Definition of KPIs</vt:lpstr>
      <vt:lpstr>Work package 3 task description Task 3.4: Expert workshop and consultation</vt:lpstr>
      <vt:lpstr>Novel market designs &amp; KPIs </vt:lpstr>
    </vt:vector>
  </TitlesOfParts>
  <Company>IIT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presentaciones IIT</dc:title>
  <dc:creator>Varios</dc:creator>
  <cp:lastModifiedBy>sharon.wokke</cp:lastModifiedBy>
  <cp:revision>884</cp:revision>
  <dcterms:created xsi:type="dcterms:W3CDTF">2007-10-24T11:32:29Z</dcterms:created>
  <dcterms:modified xsi:type="dcterms:W3CDTF">2014-04-25T07:57:42Z</dcterms:modified>
</cp:coreProperties>
</file>