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2" r:id="rId3"/>
    <p:sldId id="313" r:id="rId4"/>
    <p:sldId id="293" r:id="rId5"/>
    <p:sldId id="294" r:id="rId6"/>
    <p:sldId id="296" r:id="rId7"/>
    <p:sldId id="318" r:id="rId8"/>
    <p:sldId id="314" r:id="rId9"/>
    <p:sldId id="315" r:id="rId10"/>
    <p:sldId id="316" r:id="rId11"/>
    <p:sldId id="317" r:id="rId12"/>
    <p:sldId id="30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6600"/>
    <a:srgbClr val="FFFFFF"/>
    <a:srgbClr val="376092"/>
    <a:srgbClr val="FF9900"/>
    <a:srgbClr val="000F4C"/>
    <a:srgbClr val="6600CC"/>
    <a:srgbClr val="D0D8E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3" autoAdjust="0"/>
  </p:normalViewPr>
  <p:slideViewPr>
    <p:cSldViewPr>
      <p:cViewPr varScale="1">
        <p:scale>
          <a:sx n="85" d="100"/>
          <a:sy n="85" d="100"/>
        </p:scale>
        <p:origin x="108" y="3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4A8A-A5E2-44BE-A27D-CED4B93915F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C483-07D3-4520-818A-8A76C77E1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6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EE6D-2EB4-4A8A-B77E-7CACD3F1F63C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1468-9281-48E0-B473-902D76937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92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1468-9281-48E0-B473-902D76937C7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11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1468-9281-48E0-B473-902D76937C7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7" b="11656"/>
          <a:stretch/>
        </p:blipFill>
        <p:spPr bwMode="auto">
          <a:xfrm>
            <a:off x="7308305" y="5013176"/>
            <a:ext cx="183569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3419872" y="3259336"/>
            <a:ext cx="864096" cy="6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4595671" y="3259336"/>
            <a:ext cx="1147693" cy="9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2483768" y="3711768"/>
            <a:ext cx="576064" cy="4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7" b="11656"/>
          <a:stretch/>
        </p:blipFill>
        <p:spPr bwMode="auto">
          <a:xfrm>
            <a:off x="7308305" y="5013176"/>
            <a:ext cx="183569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6156176" y="3862091"/>
            <a:ext cx="1756344" cy="13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e 14"/>
          <p:cNvSpPr/>
          <p:nvPr userDrawn="1"/>
        </p:nvSpPr>
        <p:spPr>
          <a:xfrm>
            <a:off x="2051720" y="4087365"/>
            <a:ext cx="288032" cy="2700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 userDrawn="1"/>
        </p:nvSpPr>
        <p:spPr>
          <a:xfrm>
            <a:off x="1619139" y="438510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 userDrawn="1"/>
        </p:nvSpPr>
        <p:spPr>
          <a:xfrm>
            <a:off x="1171954" y="4666368"/>
            <a:ext cx="121822" cy="1098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 userDrawn="1"/>
        </p:nvSpPr>
        <p:spPr>
          <a:xfrm>
            <a:off x="452074" y="4721293"/>
            <a:ext cx="60911" cy="549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 userDrawn="1"/>
        </p:nvSpPr>
        <p:spPr>
          <a:xfrm>
            <a:off x="201706" y="4638906"/>
            <a:ext cx="60911" cy="549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 userDrawn="1"/>
        </p:nvSpPr>
        <p:spPr>
          <a:xfrm>
            <a:off x="705762" y="4710977"/>
            <a:ext cx="121822" cy="1098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 userDrawn="1"/>
        </p:nvSpPr>
        <p:spPr>
          <a:xfrm>
            <a:off x="-30456" y="4502220"/>
            <a:ext cx="60911" cy="549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28" y="274737"/>
            <a:ext cx="15430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5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B20A-4457-4616-ADB0-DAEA209F2CCE}" type="datetime1">
              <a:rPr lang="en-US" smtClean="0"/>
              <a:t>4/18/2014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A174-8A86-4779-A08D-8BBD294D93AE}" type="datetime1">
              <a:rPr lang="en-US" smtClean="0"/>
              <a:t>4/18/2014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056784" cy="1143000"/>
          </a:xfrm>
        </p:spPr>
        <p:txBody>
          <a:bodyPr/>
          <a:lstStyle>
            <a:lvl1pPr algn="l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28" y="274737"/>
            <a:ext cx="1543050" cy="561975"/>
          </a:xfrm>
          <a:prstGeom prst="rect">
            <a:avLst/>
          </a:prstGeom>
        </p:spPr>
      </p:pic>
      <p:sp>
        <p:nvSpPr>
          <p:cNvPr id="1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529624" y="6592119"/>
            <a:ext cx="614376" cy="227781"/>
          </a:xfrm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FF55456-374E-4553-AEDD-7C3054D9C1F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592119"/>
            <a:ext cx="8521948" cy="2311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r>
              <a:rPr lang="fr-FR" sz="1400" dirty="0" smtClean="0">
                <a:solidFill>
                  <a:srgbClr val="002060"/>
                </a:solidFill>
              </a:rPr>
              <a:t>Market4RES public kick-off,</a:t>
            </a:r>
            <a:r>
              <a:rPr lang="fr-FR" sz="1400" baseline="0" dirty="0" smtClean="0">
                <a:solidFill>
                  <a:srgbClr val="002060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Brussels, 28 April 2014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0" y="1143000"/>
            <a:ext cx="9144000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124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021-D847-4C1A-A8F6-D956E7B5C873}" type="datetime1">
              <a:rPr lang="en-US" smtClean="0"/>
              <a:t>4/18/2014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232E-2C7D-4999-BDE1-7CC61A9E97B7}" type="datetime1">
              <a:rPr lang="en-US" smtClean="0"/>
              <a:t>4/18/2014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AABA-84DC-47D0-9696-FC9732BD6BC8}" type="datetime1">
              <a:rPr lang="en-US" smtClean="0"/>
              <a:t>4/18/2014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A60B-B4D3-4726-92FD-C86B20E243EA}" type="datetime1">
              <a:rPr lang="en-US" smtClean="0"/>
              <a:t>4/18/2014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6E2-8B5E-4547-820F-413906183173}" type="datetime1">
              <a:rPr lang="en-US" smtClean="0"/>
              <a:t>4/18/2014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1116"/>
          <a:stretch/>
        </p:blipFill>
        <p:spPr bwMode="auto">
          <a:xfrm>
            <a:off x="1" y="-9545"/>
            <a:ext cx="9144000" cy="443711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9000">
                <a:schemeClr val="accent1">
                  <a:lumMod val="60000"/>
                  <a:lumOff val="4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5A7D-695A-4C86-863C-7BB45F40EC2F}" type="datetime1">
              <a:rPr lang="en-US" smtClean="0"/>
              <a:t>4/18/2014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456-374E-4553-AEDD-7C3054D9C1F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E29A-16F2-43DF-8483-BC36FF61398C}" type="datetime1">
              <a:rPr lang="en-US" smtClean="0"/>
              <a:t>4/18/2014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7" b="11656"/>
          <a:stretch/>
        </p:blipFill>
        <p:spPr bwMode="auto">
          <a:xfrm>
            <a:off x="7308305" y="5013176"/>
            <a:ext cx="183569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7092280" y="6359575"/>
            <a:ext cx="61437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FF55456-374E-4553-AEDD-7C3054D9C1F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rgbClr val="000F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9AB"/>
        </a:buClr>
        <a:buFont typeface="Arial" pitchFamily="34" charset="0"/>
        <a:buChar char="–"/>
        <a:defRPr sz="2800" kern="1200">
          <a:solidFill>
            <a:srgbClr val="000F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F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F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F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dourlens@symple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timate-platform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3419872" y="3259336"/>
            <a:ext cx="864096" cy="6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4595671" y="3259336"/>
            <a:ext cx="1147693" cy="9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2483768" y="3711768"/>
            <a:ext cx="576064" cy="4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7" b="11656"/>
          <a:stretch/>
        </p:blipFill>
        <p:spPr bwMode="auto">
          <a:xfrm>
            <a:off x="7308305" y="5013176"/>
            <a:ext cx="183569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 b="-271"/>
          <a:stretch/>
        </p:blipFill>
        <p:spPr bwMode="auto">
          <a:xfrm>
            <a:off x="6156176" y="3862091"/>
            <a:ext cx="1756344" cy="13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lipse 16"/>
          <p:cNvSpPr/>
          <p:nvPr/>
        </p:nvSpPr>
        <p:spPr>
          <a:xfrm>
            <a:off x="2051720" y="4087365"/>
            <a:ext cx="288032" cy="2700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619139" y="438510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1171954" y="4666368"/>
            <a:ext cx="121822" cy="1098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52074" y="4721293"/>
            <a:ext cx="60911" cy="549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201706" y="4638906"/>
            <a:ext cx="60911" cy="549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705762" y="4710977"/>
            <a:ext cx="121822" cy="1098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-30456" y="4502220"/>
            <a:ext cx="60911" cy="549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0" y="980728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New market instruments for </a:t>
            </a:r>
            <a:r>
              <a:rPr lang="en-US" sz="3600" b="1" dirty="0" smtClean="0">
                <a:solidFill>
                  <a:srgbClr val="002060"/>
                </a:solidFill>
              </a:rPr>
              <a:t>RES-E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to </a:t>
            </a:r>
            <a:r>
              <a:rPr lang="en-US" sz="3600" b="1" dirty="0">
                <a:solidFill>
                  <a:srgbClr val="002060"/>
                </a:solidFill>
              </a:rPr>
              <a:t>meet the 20/20/20 </a:t>
            </a:r>
            <a:r>
              <a:rPr lang="en-US" sz="3600" b="1" dirty="0" smtClean="0">
                <a:solidFill>
                  <a:srgbClr val="002060"/>
                </a:solidFill>
              </a:rPr>
              <a:t>targets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Sophie </a:t>
            </a:r>
            <a:r>
              <a:rPr lang="en-US" sz="2400" dirty="0" smtClean="0">
                <a:solidFill>
                  <a:srgbClr val="002060"/>
                </a:solidFill>
              </a:rPr>
              <a:t>Dourlens-Quaranta, </a:t>
            </a:r>
            <a:r>
              <a:rPr lang="en-US" sz="2400" dirty="0" err="1" smtClean="0">
                <a:solidFill>
                  <a:srgbClr val="002060"/>
                </a:solidFill>
              </a:rPr>
              <a:t>Technofi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(Market4RES WP4 leader)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852091" y="5866204"/>
            <a:ext cx="548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Market4RES public kick-off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Brussels, 28 April 2014</a:t>
            </a:r>
          </a:p>
        </p:txBody>
      </p:sp>
    </p:spTree>
    <p:extLst>
      <p:ext uri="{BB962C8B-B14F-4D97-AF65-F5344CB8AC3E}">
        <p14:creationId xmlns:p14="http://schemas.microsoft.com/office/powerpoint/2010/main" val="2924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125963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Tasks in Market4RES WP4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392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Recommendations for effective regulations and remuneration regimes of the quantified options </a:t>
            </a:r>
            <a:endParaRPr lang="en-US" sz="2000" dirty="0" smtClean="0"/>
          </a:p>
          <a:p>
            <a:pPr marL="806450" lvl="1" indent="-406400"/>
            <a:endParaRPr lang="en-US" sz="2400" dirty="0" smtClean="0"/>
          </a:p>
          <a:p>
            <a:pPr marL="806450" lvl="1" indent="-406400"/>
            <a:r>
              <a:rPr lang="en-US" sz="2400" dirty="0" smtClean="0"/>
              <a:t>Identification of measures compatible with the </a:t>
            </a:r>
            <a:r>
              <a:rPr lang="en-US" sz="2400" dirty="0"/>
              <a:t>existing </a:t>
            </a:r>
            <a:r>
              <a:rPr lang="en-US" sz="2400" dirty="0" smtClean="0"/>
              <a:t>Target Model promoting </a:t>
            </a:r>
            <a:r>
              <a:rPr lang="en-US" sz="2400" dirty="0"/>
              <a:t>the best solutions with regards to the short-run optimization of </a:t>
            </a:r>
            <a:r>
              <a:rPr lang="en-US" sz="2400" dirty="0" smtClean="0"/>
              <a:t>assets</a:t>
            </a:r>
          </a:p>
          <a:p>
            <a:pPr marL="806450" lvl="1" indent="-406400"/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125963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Tasks in Market4RES WP4</a:t>
            </a:r>
            <a:endParaRPr lang="fr-FR" sz="3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7596336" y="1988840"/>
            <a:ext cx="1060704" cy="1420467"/>
            <a:chOff x="6516216" y="2800621"/>
            <a:chExt cx="1060704" cy="1420467"/>
          </a:xfrm>
        </p:grpSpPr>
        <p:sp>
          <p:nvSpPr>
            <p:cNvPr id="8" name="Organigramme : Multidocument 7"/>
            <p:cNvSpPr/>
            <p:nvPr/>
          </p:nvSpPr>
          <p:spPr>
            <a:xfrm>
              <a:off x="6516216" y="3199284"/>
              <a:ext cx="1060704" cy="1021804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MARCH 2015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16216" y="2800621"/>
              <a:ext cx="936104" cy="5034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600" b="1" dirty="0" smtClean="0"/>
                <a:t>BRUSSELS</a:t>
              </a:r>
              <a:endParaRPr lang="fr-FR" sz="16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596336" y="4653136"/>
            <a:ext cx="1060704" cy="1420467"/>
            <a:chOff x="6516216" y="2800621"/>
            <a:chExt cx="1060704" cy="1420467"/>
          </a:xfrm>
        </p:grpSpPr>
        <p:sp>
          <p:nvSpPr>
            <p:cNvPr id="11" name="Organigramme : Multidocument 10"/>
            <p:cNvSpPr/>
            <p:nvPr/>
          </p:nvSpPr>
          <p:spPr>
            <a:xfrm>
              <a:off x="6516216" y="3199284"/>
              <a:ext cx="1060704" cy="1021804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SEPT. 2015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6216" y="2800621"/>
              <a:ext cx="936104" cy="5034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600" b="1" dirty="0" smtClean="0"/>
                <a:t>NICE</a:t>
              </a:r>
              <a:endParaRPr lang="fr-FR" sz="1600" b="1" dirty="0"/>
            </a:p>
          </p:txBody>
        </p:sp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7504" y="3717032"/>
            <a:ext cx="7344816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rgbClr val="000F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9AB"/>
              </a:buClr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450" lvl="1" indent="-406400"/>
            <a:r>
              <a:rPr lang="en-US" sz="2400" dirty="0" smtClean="0"/>
              <a:t>Consultation Process &amp; Stakeholder-Event</a:t>
            </a:r>
          </a:p>
          <a:p>
            <a:pPr marL="1206500" lvl="2" indent="-406400"/>
            <a:r>
              <a:rPr lang="en-US" sz="2000" dirty="0" smtClean="0"/>
              <a:t>Written consultation to collect stakeholders’ opinions and suggestions regarding the options to be studied based on preliminary specifications provided by WP4 partners</a:t>
            </a:r>
          </a:p>
          <a:p>
            <a:pPr marL="1206500" lvl="2" indent="-406400"/>
            <a:r>
              <a:rPr lang="en-US" sz="2000" dirty="0" smtClean="0"/>
              <a:t>Final specifications and preliminary results of simulations discussed at a stakeholder event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7344816" cy="5760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Expert workshop and consultation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7504" y="1988840"/>
            <a:ext cx="734481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rgbClr val="000F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9AB"/>
              </a:buClr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450" lvl="1" indent="-406400"/>
            <a:r>
              <a:rPr lang="en-US" sz="2400" dirty="0" smtClean="0"/>
              <a:t>Expert-Workshop focused on the identification of the options to be studied with OPTIMATE, based on preliminary specifications provided by WP4 partners </a:t>
            </a:r>
          </a:p>
        </p:txBody>
      </p:sp>
    </p:spTree>
    <p:extLst>
      <p:ext uri="{BB962C8B-B14F-4D97-AF65-F5344CB8AC3E}">
        <p14:creationId xmlns:p14="http://schemas.microsoft.com/office/powerpoint/2010/main" val="27419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err="1" smtClean="0"/>
              <a:t>Thank</a:t>
            </a:r>
            <a:r>
              <a:rPr lang="fr-FR" sz="4400" dirty="0" smtClean="0"/>
              <a:t> </a:t>
            </a:r>
            <a:r>
              <a:rPr lang="fr-FR" sz="4400" dirty="0" err="1" smtClean="0"/>
              <a:t>you</a:t>
            </a:r>
            <a:r>
              <a:rPr lang="fr-FR" sz="4400" dirty="0" smtClean="0"/>
              <a:t> for </a:t>
            </a:r>
            <a:r>
              <a:rPr lang="fr-FR" sz="4400" dirty="0" err="1" smtClean="0"/>
              <a:t>your</a:t>
            </a:r>
            <a:r>
              <a:rPr lang="fr-FR" sz="4400" dirty="0" smtClean="0"/>
              <a:t> attention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 smtClean="0"/>
              <a:t>Sophie Dourlens-Quaranta</a:t>
            </a:r>
          </a:p>
          <a:p>
            <a:pPr marL="0" indent="0" algn="ctr">
              <a:buNone/>
            </a:pPr>
            <a:r>
              <a:rPr lang="fr-FR" sz="1800" b="0" dirty="0" smtClean="0">
                <a:hlinkClick r:id="rId2"/>
              </a:rPr>
              <a:t>sdourlens@symple.eu</a:t>
            </a:r>
            <a:endParaRPr lang="fr-FR" sz="1800" b="0" dirty="0" smtClean="0"/>
          </a:p>
          <a:p>
            <a:pPr marL="0" indent="0" algn="ctr">
              <a:buNone/>
            </a:pPr>
            <a:r>
              <a:rPr lang="fr-FR" sz="1800" b="0" dirty="0" smtClean="0"/>
              <a:t>Office: +33 4 93 65 34 44</a:t>
            </a:r>
          </a:p>
          <a:p>
            <a:pPr marL="0" indent="0" algn="ctr">
              <a:buNone/>
            </a:pPr>
            <a:r>
              <a:rPr lang="fr-FR" sz="1800" b="0" dirty="0" smtClean="0"/>
              <a:t>Mobile: +33 6 88 25 15 02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23"/>
          <p:cNvSpPr/>
          <p:nvPr/>
        </p:nvSpPr>
        <p:spPr>
          <a:xfrm>
            <a:off x="179512" y="1925668"/>
            <a:ext cx="6733423" cy="3780419"/>
          </a:xfrm>
          <a:prstGeom prst="homePlate">
            <a:avLst>
              <a:gd name="adj" fmla="val 9238"/>
            </a:avLst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34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WP4 in Market4RES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0464" y="6273809"/>
            <a:ext cx="1911101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400" kern="0" dirty="0">
                <a:solidFill>
                  <a:prstClr val="white"/>
                </a:solidFill>
              </a:rPr>
              <a:t>WP 8</a:t>
            </a:r>
            <a:r>
              <a:rPr lang="en-US" sz="1400" kern="0" dirty="0" smtClean="0">
                <a:solidFill>
                  <a:prstClr val="white"/>
                </a:solidFill>
              </a:rPr>
              <a:t> IEE Dissemination</a:t>
            </a:r>
            <a:endParaRPr lang="de-DE" sz="1400" u="sng" kern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99" y="2065216"/>
            <a:ext cx="1587024" cy="352839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</a:rPr>
              <a:t>WP2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General Framework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Pentagon 32"/>
          <p:cNvSpPr/>
          <p:nvPr/>
        </p:nvSpPr>
        <p:spPr>
          <a:xfrm>
            <a:off x="179512" y="5747423"/>
            <a:ext cx="8715748" cy="489889"/>
          </a:xfrm>
          <a:prstGeom prst="homePlate">
            <a:avLst/>
          </a:prstGeom>
          <a:solidFill>
            <a:srgbClr val="1F497D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WP1 - Project Management</a:t>
            </a:r>
            <a:endParaRPr kumimoji="0" lang="de-DE" b="0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0874" y="2065216"/>
            <a:ext cx="1587024" cy="352839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</a:rPr>
              <a:t>WP3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Market Designs &amp; KPI definitions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6631" y="3903065"/>
            <a:ext cx="2414571" cy="115362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</a:rPr>
              <a:t>WP5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Quantitative evaluation of policies for post 2020 RES-E targets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5488" y="1925668"/>
            <a:ext cx="2019000" cy="37804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GB" dirty="0" smtClean="0"/>
              <a:t>WP6</a:t>
            </a:r>
          </a:p>
          <a:p>
            <a:pPr algn="ctr"/>
            <a:r>
              <a:rPr lang="en-GB" dirty="0" smtClean="0"/>
              <a:t>Conclusions </a:t>
            </a:r>
            <a:r>
              <a:rPr lang="en-GB" dirty="0"/>
              <a:t>Recommendations</a:t>
            </a:r>
          </a:p>
          <a:p>
            <a:pPr algn="ctr"/>
            <a:r>
              <a:rPr lang="en-GB" dirty="0"/>
              <a:t>Implementation Guidelines</a:t>
            </a:r>
          </a:p>
        </p:txBody>
      </p:sp>
      <p:sp>
        <p:nvSpPr>
          <p:cNvPr id="21" name="Pentagon 32"/>
          <p:cNvSpPr/>
          <p:nvPr/>
        </p:nvSpPr>
        <p:spPr>
          <a:xfrm>
            <a:off x="179512" y="1386859"/>
            <a:ext cx="8715748" cy="489889"/>
          </a:xfrm>
          <a:prstGeom prst="homePlate">
            <a:avLst/>
          </a:prstGeom>
          <a:solidFill>
            <a:srgbClr val="1F497D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WP7 – Communication and Dissemination</a:t>
            </a:r>
            <a:endParaRPr kumimoji="0" lang="de-DE" b="0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068" y="2194081"/>
            <a:ext cx="566626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742950" lvl="2" indent="-342900"/>
            <a:r>
              <a:rPr lang="en-US" b="1" dirty="0"/>
              <a:t>Short term action objectives (2016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2020)</a:t>
            </a:r>
            <a:endParaRPr lang="nb-NO" b="1" dirty="0"/>
          </a:p>
        </p:txBody>
      </p:sp>
      <p:sp>
        <p:nvSpPr>
          <p:cNvPr id="24" name="Rectangle 23"/>
          <p:cNvSpPr/>
          <p:nvPr/>
        </p:nvSpPr>
        <p:spPr>
          <a:xfrm>
            <a:off x="4186377" y="2586165"/>
            <a:ext cx="2414571" cy="115362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</a:rPr>
              <a:t>WP4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Assessment Target Model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908704" y="2187611"/>
            <a:ext cx="5691184" cy="1552590"/>
            <a:chOff x="918643" y="2187611"/>
            <a:chExt cx="5691184" cy="1552590"/>
          </a:xfrm>
        </p:grpSpPr>
        <p:sp>
          <p:nvSpPr>
            <p:cNvPr id="19" name="Rectangle 18"/>
            <p:cNvSpPr/>
            <p:nvPr/>
          </p:nvSpPr>
          <p:spPr>
            <a:xfrm>
              <a:off x="4195257" y="2586572"/>
              <a:ext cx="2414570" cy="1153629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 smtClean="0">
                  <a:solidFill>
                    <a:srgbClr val="FF3300"/>
                  </a:solidFill>
                </a:rPr>
                <a:t>WP4</a:t>
              </a:r>
            </a:p>
            <a:p>
              <a:pPr algn="ctr"/>
              <a:r>
                <a:rPr lang="en-GB" b="1" dirty="0" smtClean="0">
                  <a:solidFill>
                    <a:srgbClr val="FF3300"/>
                  </a:solidFill>
                </a:rPr>
                <a:t>Assessment Target Model</a:t>
              </a:r>
              <a:endParaRPr lang="en-GB" b="1" dirty="0">
                <a:solidFill>
                  <a:srgbClr val="FF33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8643" y="2187611"/>
              <a:ext cx="5688000" cy="3960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</a:ln>
          </p:spPr>
          <p:txBody>
            <a:bodyPr wrap="square">
              <a:spAutoFit/>
            </a:bodyPr>
            <a:lstStyle/>
            <a:p>
              <a:pPr marL="742950" lvl="2" indent="-342900"/>
              <a:r>
                <a:rPr lang="en-US" b="1" dirty="0">
                  <a:solidFill>
                    <a:srgbClr val="FF3300"/>
                  </a:solidFill>
                </a:rPr>
                <a:t>Short term action objectives (2016 </a:t>
              </a:r>
              <a:r>
                <a:rPr lang="en-US" b="1" dirty="0">
                  <a:solidFill>
                    <a:srgbClr val="FF3300"/>
                  </a:solidFill>
                  <a:sym typeface="Wingdings" pitchFamily="2" charset="2"/>
                </a:rPr>
                <a:t></a:t>
              </a:r>
              <a:r>
                <a:rPr lang="en-US" b="1" dirty="0">
                  <a:solidFill>
                    <a:srgbClr val="FF3300"/>
                  </a:solidFill>
                </a:rPr>
                <a:t>2020)</a:t>
              </a:r>
              <a:endParaRPr lang="nb-NO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9448" y="5084616"/>
            <a:ext cx="567063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/>
            <a:r>
              <a:rPr lang="en-US" b="1" dirty="0" smtClean="0"/>
              <a:t>Long </a:t>
            </a:r>
            <a:r>
              <a:rPr lang="en-US" b="1" dirty="0"/>
              <a:t>term action objectives </a:t>
            </a:r>
            <a:r>
              <a:rPr lang="en-US" b="1" dirty="0" smtClean="0"/>
              <a:t>(post 2020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2030)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0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125963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Objectives of Market4RES WP4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en-US" sz="2800" dirty="0"/>
              <a:t>WP4 aims to quantify the impacts of the options studied by </a:t>
            </a:r>
            <a:r>
              <a:rPr lang="en-US" sz="2800" dirty="0" err="1"/>
              <a:t>WorkStream</a:t>
            </a:r>
            <a:r>
              <a:rPr lang="en-US" sz="2800" dirty="0"/>
              <a:t> 1, assuming as an input the generation fleet expected for </a:t>
            </a:r>
            <a:r>
              <a:rPr lang="en-US" sz="2800" dirty="0" smtClean="0"/>
              <a:t>2020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focus of WP4 is on studying appropriate instruments and their subsequent accompanying national energy policies for renewable electricity generation support schemes to meet the EU 20/20/20 </a:t>
            </a:r>
            <a:r>
              <a:rPr lang="en-US" sz="2400" dirty="0" smtClean="0"/>
              <a:t>targets</a:t>
            </a:r>
            <a:endParaRPr lang="en-US" sz="2400" dirty="0"/>
          </a:p>
          <a:p>
            <a:pPr lvl="1"/>
            <a:r>
              <a:rPr lang="en-US" sz="2400" dirty="0"/>
              <a:t>The benefits of the studied options are quantified and compared following the methodology and its preliminary results implemented within the </a:t>
            </a:r>
            <a:r>
              <a:rPr lang="en-US" sz="2400" b="1" dirty="0"/>
              <a:t>OPTIMATE </a:t>
            </a:r>
            <a:r>
              <a:rPr lang="en-US" sz="2400" b="1" dirty="0" smtClean="0"/>
              <a:t>platform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264372" y="5363980"/>
            <a:ext cx="248400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125963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Origins of the OPTIMATE FP7 project (2009-2012)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Background</a:t>
            </a:r>
          </a:p>
          <a:p>
            <a:pPr lvl="1"/>
            <a:r>
              <a:rPr lang="en-US" sz="2400" dirty="0"/>
              <a:t>EU sustainable development goals</a:t>
            </a:r>
          </a:p>
          <a:p>
            <a:pPr lvl="1"/>
            <a:r>
              <a:rPr lang="en-US" sz="2400" dirty="0" smtClean="0"/>
              <a:t>Heterogeneous </a:t>
            </a:r>
            <a:r>
              <a:rPr lang="en-US" sz="2400" dirty="0"/>
              <a:t>national configurations</a:t>
            </a:r>
          </a:p>
          <a:p>
            <a:pPr lvl="2"/>
            <a:r>
              <a:rPr lang="en-US" sz="2000" dirty="0"/>
              <a:t>Market players</a:t>
            </a:r>
          </a:p>
          <a:p>
            <a:pPr lvl="2"/>
            <a:r>
              <a:rPr lang="en-US" sz="2000" dirty="0"/>
              <a:t>Market rules</a:t>
            </a:r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to integrate variable renewable generation </a:t>
            </a:r>
            <a:r>
              <a:rPr lang="en-US" sz="2400" dirty="0" smtClean="0"/>
              <a:t>?</a:t>
            </a:r>
          </a:p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/>
              <a:t>Share TSOs and Academics knowledge on short-term electricity markets and </a:t>
            </a:r>
            <a:r>
              <a:rPr lang="en-US" sz="2400" dirty="0" smtClean="0"/>
              <a:t>system </a:t>
            </a:r>
            <a:r>
              <a:rPr lang="en-US" sz="2400" dirty="0"/>
              <a:t>designs</a:t>
            </a:r>
          </a:p>
          <a:p>
            <a:pPr lvl="2"/>
            <a:r>
              <a:rPr lang="en-US" sz="2000" dirty="0"/>
              <a:t>Assessing market designs...</a:t>
            </a:r>
          </a:p>
          <a:p>
            <a:pPr lvl="2"/>
            <a:r>
              <a:rPr lang="en-US" sz="2000" dirty="0"/>
              <a:t>... Under large variable renewables </a:t>
            </a:r>
            <a:r>
              <a:rPr lang="en-US" sz="2000" dirty="0" smtClean="0"/>
              <a:t>penetration</a:t>
            </a:r>
          </a:p>
          <a:p>
            <a:pPr lvl="1"/>
            <a:r>
              <a:rPr lang="en-US" sz="2400" dirty="0" smtClean="0"/>
              <a:t>Elaboration of a </a:t>
            </a:r>
            <a:r>
              <a:rPr lang="en-US" sz="2400" b="1" dirty="0" smtClean="0"/>
              <a:t>transparent</a:t>
            </a:r>
            <a:r>
              <a:rPr lang="en-US" sz="2400" dirty="0" smtClean="0"/>
              <a:t> </a:t>
            </a:r>
            <a:r>
              <a:rPr lang="en-US" sz="2400" b="1" dirty="0" smtClean="0"/>
              <a:t>tool</a:t>
            </a:r>
            <a:r>
              <a:rPr lang="en-US" sz="2400" dirty="0" smtClean="0"/>
              <a:t> to test market designs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OPTIMATE consortium</a:t>
            </a:r>
            <a:endParaRPr lang="fr-FR" dirty="0"/>
          </a:p>
        </p:txBody>
      </p:sp>
      <p:grpSp>
        <p:nvGrpSpPr>
          <p:cNvPr id="63" name="Groupe 62"/>
          <p:cNvGrpSpPr/>
          <p:nvPr/>
        </p:nvGrpSpPr>
        <p:grpSpPr>
          <a:xfrm>
            <a:off x="762000" y="764704"/>
            <a:ext cx="7620000" cy="5938661"/>
            <a:chOff x="762000" y="626509"/>
            <a:chExt cx="7620000" cy="5938661"/>
          </a:xfrm>
        </p:grpSpPr>
        <p:pic>
          <p:nvPicPr>
            <p:cNvPr id="62" name="Image 61" descr="MOUSQ_CarteEurope-Jau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647519">
              <a:off x="1225498" y="626509"/>
              <a:ext cx="7080302" cy="5938661"/>
            </a:xfrm>
            <a:prstGeom prst="rect">
              <a:avLst/>
            </a:prstGeom>
          </p:spPr>
        </p:pic>
        <p:grpSp>
          <p:nvGrpSpPr>
            <p:cNvPr id="61" name="Groupe 60"/>
            <p:cNvGrpSpPr/>
            <p:nvPr/>
          </p:nvGrpSpPr>
          <p:grpSpPr>
            <a:xfrm>
              <a:off x="762000" y="1285177"/>
              <a:ext cx="7620000" cy="4734623"/>
              <a:chOff x="762000" y="1285177"/>
              <a:chExt cx="7620000" cy="4734623"/>
            </a:xfrm>
          </p:grpSpPr>
          <p:pic>
            <p:nvPicPr>
              <p:cNvPr id="4" name="Image 3" descr="MOUSQ_CarteEurope-Jaune_DK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647519">
                <a:off x="3981940" y="1615069"/>
                <a:ext cx="946640" cy="953731"/>
              </a:xfrm>
              <a:prstGeom prst="rect">
                <a:avLst/>
              </a:prstGeom>
            </p:spPr>
          </p:pic>
          <p:pic>
            <p:nvPicPr>
              <p:cNvPr id="5" name="Image 4" descr="MOUSQ_CarteEurope-Jaune_U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647519">
                <a:off x="1885679" y="1285177"/>
                <a:ext cx="1237368" cy="2077646"/>
              </a:xfrm>
              <a:prstGeom prst="rect">
                <a:avLst/>
              </a:prstGeom>
            </p:spPr>
          </p:pic>
          <p:pic>
            <p:nvPicPr>
              <p:cNvPr id="6" name="Image 5" descr="MOUSQ_CarteEurope-Jaune_FR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647519">
                <a:off x="2428015" y="3166636"/>
                <a:ext cx="1815280" cy="2109555"/>
              </a:xfrm>
              <a:prstGeom prst="rect">
                <a:avLst/>
              </a:prstGeom>
            </p:spPr>
          </p:pic>
          <p:pic>
            <p:nvPicPr>
              <p:cNvPr id="7" name="Image 6" descr="MOUSQ_CarteEurope-Jaune_SP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20647519">
                <a:off x="1776544" y="4338574"/>
                <a:ext cx="1737280" cy="1471370"/>
              </a:xfrm>
              <a:prstGeom prst="rect">
                <a:avLst/>
              </a:prstGeom>
            </p:spPr>
          </p:pic>
          <p:pic>
            <p:nvPicPr>
              <p:cNvPr id="8" name="Image 7" descr="MOUSQ_CarteEurope-Jaune_IT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0647519">
                <a:off x="3830122" y="3960690"/>
                <a:ext cx="1435915" cy="1801099"/>
              </a:xfrm>
              <a:prstGeom prst="rect">
                <a:avLst/>
              </a:prstGeom>
            </p:spPr>
          </p:pic>
          <p:pic>
            <p:nvPicPr>
              <p:cNvPr id="9" name="Image 8" descr="MOUSQ_CarteEurope-Jaune_GE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20647519">
                <a:off x="3720592" y="2261823"/>
                <a:ext cx="1279915" cy="1694735"/>
              </a:xfrm>
              <a:prstGeom prst="rect">
                <a:avLst/>
              </a:prstGeom>
            </p:spPr>
          </p:pic>
          <p:sp>
            <p:nvSpPr>
              <p:cNvPr id="10" name="Espace réservé du contenu 2"/>
              <p:cNvSpPr txBox="1">
                <a:spLocks/>
              </p:cNvSpPr>
              <p:nvPr/>
            </p:nvSpPr>
            <p:spPr bwMode="auto">
              <a:xfrm>
                <a:off x="5715000" y="2514600"/>
                <a:ext cx="2667000" cy="1752600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66700" marR="0" lvl="0" indent="-2667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800"/>
                  </a:spcAft>
                  <a:buClr>
                    <a:schemeClr val="hlink"/>
                  </a:buClr>
                  <a:buSzPct val="90000"/>
                  <a:buFont typeface="Lucida Grande"/>
                  <a:buChar char="—"/>
                  <a:tabLst/>
                  <a:defRPr/>
                </a:pPr>
                <a:r>
                  <a:rPr kumimoji="0" lang="en-GB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 Coordinator</a:t>
                </a:r>
              </a:p>
              <a:p>
                <a:pPr marL="266700" marR="0" lvl="0" indent="-2667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800"/>
                  </a:spcAft>
                  <a:buClr>
                    <a:schemeClr val="hlink"/>
                  </a:buClr>
                  <a:buSzPct val="90000"/>
                  <a:buFont typeface="Lucida Grande"/>
                  <a:buChar char="—"/>
                  <a:tabLst/>
                  <a:defRPr/>
                </a:pPr>
                <a:r>
                  <a:rPr kumimoji="0" lang="en-GB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5 Transmission System Operators</a:t>
                </a:r>
              </a:p>
              <a:p>
                <a:pPr marL="266700" marR="0" lvl="0" indent="-2667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800"/>
                  </a:spcAft>
                  <a:buClr>
                    <a:schemeClr val="hlink"/>
                  </a:buClr>
                  <a:buSzPct val="90000"/>
                  <a:buFont typeface="Lucida Grande"/>
                  <a:buChar char="—"/>
                  <a:tabLst/>
                  <a:defRPr/>
                </a:pPr>
                <a:r>
                  <a:rPr kumimoji="0" lang="en-GB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 Research units</a:t>
                </a:r>
              </a:p>
            </p:txBody>
          </p:sp>
          <p:grpSp>
            <p:nvGrpSpPr>
              <p:cNvPr id="11" name="Grouper 14"/>
              <p:cNvGrpSpPr/>
              <p:nvPr/>
            </p:nvGrpSpPr>
            <p:grpSpPr>
              <a:xfrm>
                <a:off x="762000" y="1600200"/>
                <a:ext cx="1063605" cy="531803"/>
                <a:chOff x="1402766" y="1276523"/>
                <a:chExt cx="1063605" cy="531803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1402766" y="1276523"/>
                  <a:ext cx="1063605" cy="531803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1503011" y="1276523"/>
                  <a:ext cx="864581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smtClean="0">
                      <a:solidFill>
                        <a:srgbClr val="FBAF17"/>
                      </a:solidFill>
                      <a:latin typeface="InterFace-Bold"/>
                    </a:rPr>
                    <a:t>United </a:t>
                  </a:r>
                  <a:r>
                    <a:rPr lang="fr-FR" sz="700" b="1" cap="all" dirty="0" err="1" smtClean="0">
                      <a:solidFill>
                        <a:srgbClr val="FBAF17"/>
                      </a:solidFill>
                      <a:latin typeface="InterFace-Bold"/>
                    </a:rPr>
                    <a:t>Kingdom</a:t>
                  </a:r>
                  <a:endParaRPr lang="fr-FR" sz="700" b="1" cap="all" dirty="0" smtClean="0">
                    <a:solidFill>
                      <a:srgbClr val="FBAF17"/>
                    </a:solidFill>
                    <a:latin typeface="InterFace-Bold"/>
                  </a:endParaRPr>
                </a:p>
              </p:txBody>
            </p:sp>
            <p:pic>
              <p:nvPicPr>
                <p:cNvPr id="14" name="Picture 1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468319" y="1453790"/>
                  <a:ext cx="932501" cy="306088"/>
                </a:xfrm>
                <a:prstGeom prst="rect">
                  <a:avLst/>
                </a:prstGeom>
                <a:noFill/>
                <a:ln w="25400" cap="sq" cmpd="sng" algn="ctr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</p:grpSp>
          <p:grpSp>
            <p:nvGrpSpPr>
              <p:cNvPr id="15" name="Grouper 19"/>
              <p:cNvGrpSpPr/>
              <p:nvPr/>
            </p:nvGrpSpPr>
            <p:grpSpPr>
              <a:xfrm>
                <a:off x="1600200" y="3505200"/>
                <a:ext cx="1063605" cy="625322"/>
                <a:chOff x="969254" y="3356974"/>
                <a:chExt cx="1063605" cy="625322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969254" y="3356974"/>
                  <a:ext cx="1063605" cy="625322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969254" y="3372276"/>
                  <a:ext cx="1063605" cy="250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smtClean="0">
                      <a:solidFill>
                        <a:srgbClr val="000000"/>
                      </a:solidFill>
                      <a:latin typeface="InterFace-Bold"/>
                    </a:rPr>
                    <a:t>Technical director</a:t>
                  </a:r>
                </a:p>
                <a:p>
                  <a:pPr algn="ctr"/>
                  <a:r>
                    <a:rPr lang="fr-FR" sz="700" b="1" cap="all" smtClean="0">
                      <a:solidFill>
                        <a:srgbClr val="FBAF17"/>
                      </a:solidFill>
                      <a:latin typeface="InterFace-Bold"/>
                    </a:rPr>
                    <a:t>france </a:t>
                  </a:r>
                </a:p>
              </p:txBody>
            </p:sp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026497" y="3622875"/>
                  <a:ext cx="949120" cy="316374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</p:grpSp>
          <p:grpSp>
            <p:nvGrpSpPr>
              <p:cNvPr id="19" name="Grouper 23"/>
              <p:cNvGrpSpPr/>
              <p:nvPr/>
            </p:nvGrpSpPr>
            <p:grpSpPr>
              <a:xfrm>
                <a:off x="2670195" y="3505200"/>
                <a:ext cx="1063605" cy="531441"/>
                <a:chOff x="2197275" y="3498526"/>
                <a:chExt cx="1063605" cy="531441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2286180" y="3500767"/>
                  <a:ext cx="885795" cy="529200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1" name="Image 20"/>
                <p:cNvPicPr/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8" t="4505"/>
                <a:stretch>
                  <a:fillRect/>
                </a:stretch>
              </p:blipFill>
              <p:spPr>
                <a:xfrm>
                  <a:off x="2330225" y="3694138"/>
                  <a:ext cx="797704" cy="331629"/>
                </a:xfrm>
                <a:prstGeom prst="rect">
                  <a:avLst/>
                </a:prstGeom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2197275" y="3498526"/>
                  <a:ext cx="1063605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err="1" smtClean="0">
                      <a:latin typeface="InterFace"/>
                      <a:cs typeface="InterFace"/>
                    </a:rPr>
                    <a:t>Coordinator</a:t>
                  </a:r>
                  <a:endParaRPr lang="fr-FR" sz="700" b="1" cap="all" dirty="0" smtClean="0">
                    <a:solidFill>
                      <a:srgbClr val="FBAF17"/>
                    </a:solidFill>
                    <a:latin typeface="InterFace"/>
                    <a:cs typeface="InterFace"/>
                  </a:endParaRPr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2197275" y="3600545"/>
                  <a:ext cx="1063605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err="1" smtClean="0">
                      <a:solidFill>
                        <a:srgbClr val="FBAF17"/>
                      </a:solidFill>
                      <a:latin typeface="InterFace-Bold"/>
                    </a:rPr>
                    <a:t>france</a:t>
                  </a:r>
                  <a:r>
                    <a:rPr lang="fr-FR" sz="700" b="1" cap="all" dirty="0" smtClean="0">
                      <a:solidFill>
                        <a:srgbClr val="FBAF17"/>
                      </a:solidFill>
                      <a:latin typeface="InterFace-Bold"/>
                    </a:rPr>
                    <a:t> </a:t>
                  </a:r>
                </a:p>
              </p:txBody>
            </p:sp>
          </p:grpSp>
          <p:grpSp>
            <p:nvGrpSpPr>
              <p:cNvPr id="24" name="Grouper 28"/>
              <p:cNvGrpSpPr/>
              <p:nvPr/>
            </p:nvGrpSpPr>
            <p:grpSpPr>
              <a:xfrm>
                <a:off x="2670195" y="4114800"/>
                <a:ext cx="1063605" cy="504207"/>
                <a:chOff x="2200470" y="4253406"/>
                <a:chExt cx="1063605" cy="504207"/>
              </a:xfrm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2377737" y="4262637"/>
                  <a:ext cx="709070" cy="494976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6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377737" y="4353837"/>
                  <a:ext cx="709070" cy="389188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  <p:sp>
              <p:nvSpPr>
                <p:cNvPr id="27" name="ZoneTexte 26"/>
                <p:cNvSpPr txBox="1"/>
                <p:nvPr/>
              </p:nvSpPr>
              <p:spPr>
                <a:xfrm>
                  <a:off x="2200470" y="4253406"/>
                  <a:ext cx="1063605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smtClean="0">
                      <a:solidFill>
                        <a:srgbClr val="FBAF17"/>
                      </a:solidFill>
                      <a:latin typeface="InterFace-Bold"/>
                    </a:rPr>
                    <a:t>france </a:t>
                  </a:r>
                </a:p>
              </p:txBody>
            </p:sp>
          </p:grpSp>
          <p:grpSp>
            <p:nvGrpSpPr>
              <p:cNvPr id="28" name="Grouper 99"/>
              <p:cNvGrpSpPr/>
              <p:nvPr/>
            </p:nvGrpSpPr>
            <p:grpSpPr>
              <a:xfrm>
                <a:off x="1394244" y="4806000"/>
                <a:ext cx="1196556" cy="498848"/>
                <a:chOff x="1394244" y="4806000"/>
                <a:chExt cx="1196556" cy="498848"/>
              </a:xfrm>
            </p:grpSpPr>
            <p:sp>
              <p:nvSpPr>
                <p:cNvPr id="29" name="Rectangle 28"/>
                <p:cNvSpPr/>
                <p:nvPr/>
              </p:nvSpPr>
              <p:spPr bwMode="auto">
                <a:xfrm>
                  <a:off x="1394244" y="4806000"/>
                  <a:ext cx="1196556" cy="498848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1460719" y="4806666"/>
                  <a:ext cx="1063605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err="1" smtClean="0">
                      <a:solidFill>
                        <a:srgbClr val="FBAF17"/>
                      </a:solidFill>
                      <a:latin typeface="InterFace-Bold"/>
                    </a:rPr>
                    <a:t>spain</a:t>
                  </a:r>
                  <a:endParaRPr lang="fr-FR" sz="700" b="1" cap="all" dirty="0" smtClean="0">
                    <a:solidFill>
                      <a:srgbClr val="FBAF17"/>
                    </a:solidFill>
                    <a:latin typeface="InterFace-Bold"/>
                  </a:endParaRPr>
                </a:p>
              </p:txBody>
            </p:sp>
            <p:pic>
              <p:nvPicPr>
                <p:cNvPr id="31" name="Picture 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505036" y="4953000"/>
                  <a:ext cx="974971" cy="304678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</p:grpSp>
          <p:grpSp>
            <p:nvGrpSpPr>
              <p:cNvPr id="32" name="Grouper 100"/>
              <p:cNvGrpSpPr/>
              <p:nvPr/>
            </p:nvGrpSpPr>
            <p:grpSpPr>
              <a:xfrm>
                <a:off x="1460719" y="5394478"/>
                <a:ext cx="1063605" cy="625322"/>
                <a:chOff x="1460719" y="5486400"/>
                <a:chExt cx="1063605" cy="625322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1593670" y="5486400"/>
                  <a:ext cx="797704" cy="625322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1460719" y="5486400"/>
                  <a:ext cx="1063605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smtClean="0">
                      <a:solidFill>
                        <a:srgbClr val="FBAF17"/>
                      </a:solidFill>
                      <a:latin typeface="InterFace-Bold"/>
                    </a:rPr>
                    <a:t>spain</a:t>
                  </a:r>
                </a:p>
              </p:txBody>
            </p:sp>
            <p:pic>
              <p:nvPicPr>
                <p:cNvPr id="35" name="Picture 14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668253" y="5616580"/>
                  <a:ext cx="648540" cy="443169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</p:grpSp>
          <p:grpSp>
            <p:nvGrpSpPr>
              <p:cNvPr id="36" name="Grouper 55"/>
              <p:cNvGrpSpPr/>
              <p:nvPr/>
            </p:nvGrpSpPr>
            <p:grpSpPr>
              <a:xfrm>
                <a:off x="3673229" y="4724400"/>
                <a:ext cx="974971" cy="553322"/>
                <a:chOff x="3175441" y="5325521"/>
                <a:chExt cx="974971" cy="553322"/>
              </a:xfrm>
            </p:grpSpPr>
            <p:sp>
              <p:nvSpPr>
                <p:cNvPr id="37" name="Rectangle 36"/>
                <p:cNvSpPr/>
                <p:nvPr/>
              </p:nvSpPr>
              <p:spPr bwMode="auto">
                <a:xfrm>
                  <a:off x="3175441" y="5325521"/>
                  <a:ext cx="974971" cy="553322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8" name="Picture 15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 b="5877"/>
                <a:stretch>
                  <a:fillRect/>
                </a:stretch>
              </p:blipFill>
              <p:spPr bwMode="auto">
                <a:xfrm>
                  <a:off x="3255766" y="5464984"/>
                  <a:ext cx="814322" cy="385586"/>
                </a:xfrm>
                <a:prstGeom prst="rect">
                  <a:avLst/>
                </a:prstGeom>
                <a:noFill/>
                <a:ln w="25400" cap="sq" cmpd="sng" algn="ctr">
                  <a:solidFill>
                    <a:schemeClr val="bg1"/>
                  </a:solidFill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  <p:sp>
              <p:nvSpPr>
                <p:cNvPr id="39" name="ZoneTexte 38"/>
                <p:cNvSpPr txBox="1"/>
                <p:nvPr/>
              </p:nvSpPr>
              <p:spPr>
                <a:xfrm>
                  <a:off x="3352709" y="5326155"/>
                  <a:ext cx="620436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err="1" smtClean="0">
                      <a:solidFill>
                        <a:srgbClr val="FBAF17"/>
                      </a:solidFill>
                      <a:latin typeface="InterFace-Bold"/>
                    </a:rPr>
                    <a:t>italy</a:t>
                  </a:r>
                  <a:endParaRPr lang="fr-FR" sz="700" b="1" cap="all" dirty="0" smtClean="0">
                    <a:solidFill>
                      <a:srgbClr val="FBAF17"/>
                    </a:solidFill>
                    <a:latin typeface="InterFace-Bold"/>
                  </a:endParaRPr>
                </a:p>
              </p:txBody>
            </p:sp>
          </p:grpSp>
          <p:grpSp>
            <p:nvGrpSpPr>
              <p:cNvPr id="40" name="Grouper 33"/>
              <p:cNvGrpSpPr/>
              <p:nvPr/>
            </p:nvGrpSpPr>
            <p:grpSpPr>
              <a:xfrm>
                <a:off x="2895600" y="2250705"/>
                <a:ext cx="1063605" cy="416295"/>
                <a:chOff x="3352709" y="2517395"/>
                <a:chExt cx="1063605" cy="416295"/>
              </a:xfrm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3352709" y="2519962"/>
                  <a:ext cx="1063605" cy="413728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42" name="Picture 8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b="15223"/>
                <a:stretch>
                  <a:fillRect/>
                </a:stretch>
              </p:blipFill>
              <p:spPr bwMode="auto">
                <a:xfrm>
                  <a:off x="3407492" y="2617110"/>
                  <a:ext cx="954040" cy="291172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  <p:sp>
              <p:nvSpPr>
                <p:cNvPr id="43" name="ZoneTexte 42"/>
                <p:cNvSpPr txBox="1"/>
                <p:nvPr/>
              </p:nvSpPr>
              <p:spPr>
                <a:xfrm>
                  <a:off x="3574293" y="2517395"/>
                  <a:ext cx="620436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smtClean="0">
                      <a:solidFill>
                        <a:srgbClr val="FBAF17"/>
                      </a:solidFill>
                      <a:latin typeface="InterFace-Bold"/>
                    </a:rPr>
                    <a:t>Belgium</a:t>
                  </a:r>
                </a:p>
              </p:txBody>
            </p:sp>
          </p:grpSp>
          <p:grpSp>
            <p:nvGrpSpPr>
              <p:cNvPr id="44" name="Grouper 60"/>
              <p:cNvGrpSpPr/>
              <p:nvPr/>
            </p:nvGrpSpPr>
            <p:grpSpPr>
              <a:xfrm>
                <a:off x="4191000" y="2819400"/>
                <a:ext cx="1152239" cy="462639"/>
                <a:chOff x="4504948" y="3146976"/>
                <a:chExt cx="1152239" cy="462639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4504948" y="3149127"/>
                  <a:ext cx="1152239" cy="460488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4770849" y="3146976"/>
                  <a:ext cx="620436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err="1" smtClean="0">
                      <a:solidFill>
                        <a:srgbClr val="FBAF17"/>
                      </a:solidFill>
                      <a:latin typeface="InterFace-Bold"/>
                    </a:rPr>
                    <a:t>germany</a:t>
                  </a:r>
                  <a:endParaRPr lang="fr-FR" sz="700" b="1" cap="all" dirty="0" smtClean="0">
                    <a:solidFill>
                      <a:srgbClr val="FBAF17"/>
                    </a:solidFill>
                    <a:latin typeface="InterFace-Bold"/>
                  </a:endParaRPr>
                </a:p>
              </p:txBody>
            </p:sp>
            <p:pic>
              <p:nvPicPr>
                <p:cNvPr id="47" name="Picture 9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549266" y="3301527"/>
                  <a:ext cx="1063604" cy="296256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</p:grpSp>
          <p:grpSp>
            <p:nvGrpSpPr>
              <p:cNvPr id="48" name="Grouper 64"/>
              <p:cNvGrpSpPr/>
              <p:nvPr/>
            </p:nvGrpSpPr>
            <p:grpSpPr>
              <a:xfrm>
                <a:off x="4191000" y="3354951"/>
                <a:ext cx="1152239" cy="319245"/>
                <a:chOff x="4504948" y="3810237"/>
                <a:chExt cx="1152239" cy="319245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4504948" y="3817527"/>
                  <a:ext cx="1152239" cy="311955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770849" y="3810237"/>
                  <a:ext cx="620436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dirty="0" err="1" smtClean="0">
                      <a:solidFill>
                        <a:srgbClr val="FBAF17"/>
                      </a:solidFill>
                      <a:latin typeface="InterFace-Bold"/>
                    </a:rPr>
                    <a:t>germany</a:t>
                  </a:r>
                  <a:endParaRPr lang="fr-FR" sz="700" b="1" cap="all" dirty="0" smtClean="0">
                    <a:solidFill>
                      <a:srgbClr val="FBAF17"/>
                    </a:solidFill>
                    <a:latin typeface="InterFace-Bold"/>
                  </a:endParaRPr>
                </a:p>
              </p:txBody>
            </p:sp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549265" y="3962400"/>
                  <a:ext cx="1063605" cy="132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2" name="Grouper 70"/>
              <p:cNvGrpSpPr/>
              <p:nvPr/>
            </p:nvGrpSpPr>
            <p:grpSpPr>
              <a:xfrm>
                <a:off x="4495800" y="1371600"/>
                <a:ext cx="709070" cy="755830"/>
                <a:chOff x="4948117" y="1584298"/>
                <a:chExt cx="709070" cy="755830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4948117" y="1584298"/>
                  <a:ext cx="709070" cy="755830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4992434" y="1584298"/>
                  <a:ext cx="620436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smtClean="0">
                      <a:solidFill>
                        <a:srgbClr val="FBAF17"/>
                      </a:solidFill>
                      <a:latin typeface="InterFace-Bold"/>
                    </a:rPr>
                    <a:t>Denmark</a:t>
                  </a:r>
                </a:p>
              </p:txBody>
            </p:sp>
            <p:pic>
              <p:nvPicPr>
                <p:cNvPr id="55" name="Picture 13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113381" y="1739407"/>
                  <a:ext cx="378541" cy="553961"/>
                </a:xfrm>
                <a:prstGeom prst="rect">
                  <a:avLst/>
                </a:prstGeom>
                <a:noFill/>
                <a:ln w="12700" cap="sq" cmpd="sng">
                  <a:noFill/>
                  <a:prstDash val="solid"/>
                  <a:miter lim="800000"/>
                  <a:headEnd type="none" w="sm" len="sm"/>
                  <a:tailEnd type="none" w="lg" len="lg"/>
                </a:ln>
                <a:effectLst/>
              </p:spPr>
            </p:pic>
          </p:grpSp>
          <p:pic>
            <p:nvPicPr>
              <p:cNvPr id="56" name="Image 55" descr="MOUSQ_CarteEurope-Jaune_BG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20738871">
                <a:off x="3312000" y="3060000"/>
                <a:ext cx="516897" cy="479710"/>
              </a:xfrm>
              <a:prstGeom prst="rect">
                <a:avLst/>
              </a:prstGeom>
            </p:spPr>
          </p:pic>
          <p:grpSp>
            <p:nvGrpSpPr>
              <p:cNvPr id="57" name="Grouper 37"/>
              <p:cNvGrpSpPr/>
              <p:nvPr/>
            </p:nvGrpSpPr>
            <p:grpSpPr>
              <a:xfrm>
                <a:off x="2895600" y="2743200"/>
                <a:ext cx="1063605" cy="475635"/>
                <a:chOff x="3352709" y="3101166"/>
                <a:chExt cx="1063605" cy="475635"/>
              </a:xfrm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352709" y="3110362"/>
                  <a:ext cx="1063605" cy="466439"/>
                </a:xfrm>
                <a:prstGeom prst="rect">
                  <a:avLst/>
                </a:prstGeom>
                <a:solidFill>
                  <a:srgbClr val="FFFFFF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ZoneTexte 58"/>
                <p:cNvSpPr txBox="1"/>
                <p:nvPr/>
              </p:nvSpPr>
              <p:spPr>
                <a:xfrm>
                  <a:off x="3574293" y="3101166"/>
                  <a:ext cx="620436" cy="1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700" b="1" cap="all" smtClean="0">
                      <a:solidFill>
                        <a:srgbClr val="FBAF17"/>
                      </a:solidFill>
                      <a:latin typeface="InterFace-Bold"/>
                    </a:rPr>
                    <a:t>Belgium</a:t>
                  </a:r>
                </a:p>
              </p:txBody>
            </p:sp>
            <p:pic>
              <p:nvPicPr>
                <p:cNvPr id="60" name="Image 59" descr="KUL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3441343" y="3226466"/>
                  <a:ext cx="886338" cy="316866"/>
                </a:xfrm>
                <a:prstGeom prst="rect">
                  <a:avLst/>
                </a:prstGeom>
                <a:ln w="25400" cmpd="sng" algn="ctr">
                  <a:noFill/>
                  <a:prstDash val="solid"/>
                  <a:headEnd type="none"/>
                  <a:tailEnd type="none"/>
                </a:ln>
              </p:spPr>
            </p:pic>
          </p:grpSp>
        </p:grpSp>
      </p:grp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principle of OPTIMATE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6" name="Groupe 55"/>
          <p:cNvGrpSpPr/>
          <p:nvPr/>
        </p:nvGrpSpPr>
        <p:grpSpPr>
          <a:xfrm>
            <a:off x="393700" y="1772816"/>
            <a:ext cx="8559800" cy="4370349"/>
            <a:chOff x="393700" y="1412776"/>
            <a:chExt cx="8559800" cy="4370349"/>
          </a:xfrm>
        </p:grpSpPr>
        <p:sp>
          <p:nvSpPr>
            <p:cNvPr id="5" name="Rectangle 4"/>
            <p:cNvSpPr/>
            <p:nvPr/>
          </p:nvSpPr>
          <p:spPr bwMode="auto">
            <a:xfrm>
              <a:off x="393700" y="3396058"/>
              <a:ext cx="1600200" cy="325437"/>
            </a:xfrm>
            <a:prstGeom prst="rect">
              <a:avLst/>
            </a:prstGeom>
            <a:solidFill>
              <a:srgbClr val="3399FF">
                <a:alpha val="30000"/>
              </a:srgbClr>
            </a:solidFill>
            <a:ln>
              <a:solidFill>
                <a:srgbClr val="FFFFFF"/>
              </a:solidFill>
              <a:headEnd type="none" w="sm" len="sm"/>
              <a:tailEnd type="triangle" w="lg" len="lg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InterFace"/>
                  <a:cs typeface="InterFace"/>
                </a:rPr>
                <a:t>Optimal Vision (LT)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93900" y="3396058"/>
              <a:ext cx="2057400" cy="325437"/>
            </a:xfrm>
            <a:prstGeom prst="rect">
              <a:avLst/>
            </a:prstGeom>
            <a:solidFill>
              <a:srgbClr val="3399FF">
                <a:alpha val="30000"/>
              </a:srgbClr>
            </a:solidFill>
            <a:ln>
              <a:solidFill>
                <a:srgbClr val="FFFFFF"/>
              </a:solidFill>
              <a:headEnd type="none" w="sm" len="sm"/>
              <a:tailEnd type="triangle" w="lg" len="lg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i="1" dirty="0">
                  <a:solidFill>
                    <a:srgbClr val="C00000"/>
                  </a:solidFill>
                  <a:latin typeface="InterFace"/>
                  <a:cs typeface="InterFace"/>
                </a:rPr>
                <a:t>Simulation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051300" y="3396058"/>
              <a:ext cx="1600100" cy="325437"/>
            </a:xfrm>
            <a:prstGeom prst="rect">
              <a:avLst/>
            </a:prstGeom>
            <a:solidFill>
              <a:srgbClr val="3399FF">
                <a:alpha val="30000"/>
              </a:srgbClr>
            </a:solidFill>
            <a:ln>
              <a:solidFill>
                <a:srgbClr val="FFFFFF"/>
              </a:solidFill>
              <a:headEnd type="none" w="sm" len="sm"/>
              <a:tailEnd type="triangle" w="lg" len="lg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accent1">
                      <a:lumMod val="50000"/>
                    </a:schemeClr>
                  </a:solidFill>
                  <a:latin typeface="InterFace"/>
                  <a:cs typeface="InterFace"/>
                </a:rPr>
                <a:t>Optimate</a:t>
              </a: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InterFace"/>
                  <a:cs typeface="InterFace"/>
                </a:rPr>
                <a:t> </a:t>
              </a: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latin typeface="InterFace"/>
                  <a:cs typeface="InterFace"/>
                </a:rPr>
                <a:t>Vision </a:t>
              </a:r>
              <a:r>
                <a:rPr lang="en-US" sz="1200" smtClean="0">
                  <a:solidFill>
                    <a:schemeClr val="accent1">
                      <a:lumMod val="50000"/>
                    </a:schemeClr>
                  </a:solidFill>
                  <a:latin typeface="InterFace"/>
                  <a:cs typeface="InterFace"/>
                </a:rPr>
                <a:t>(ST</a:t>
              </a: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InterFace"/>
                  <a:cs typeface="InterFace"/>
                </a:rPr>
                <a:t>)</a:t>
              </a:r>
            </a:p>
          </p:txBody>
        </p:sp>
        <p:grpSp>
          <p:nvGrpSpPr>
            <p:cNvPr id="8" name="Groupe 85"/>
            <p:cNvGrpSpPr>
              <a:grpSpLocks/>
            </p:cNvGrpSpPr>
            <p:nvPr/>
          </p:nvGrpSpPr>
          <p:grpSpPr bwMode="auto">
            <a:xfrm>
              <a:off x="1915119" y="1412776"/>
              <a:ext cx="2189563" cy="1721163"/>
              <a:chOff x="1912581" y="1520000"/>
              <a:chExt cx="2347877" cy="1845500"/>
            </a:xfrm>
          </p:grpSpPr>
          <p:sp>
            <p:nvSpPr>
              <p:cNvPr id="9" name="Organigramme : Alternative 8"/>
              <p:cNvSpPr/>
              <p:nvPr/>
            </p:nvSpPr>
            <p:spPr bwMode="auto">
              <a:xfrm>
                <a:off x="2305051" y="2222500"/>
                <a:ext cx="1574800" cy="1143000"/>
              </a:xfrm>
              <a:prstGeom prst="flowChartAlternateProcess">
                <a:avLst/>
              </a:prstGeom>
              <a:solidFill>
                <a:srgbClr val="F7931D">
                  <a:alpha val="30000"/>
                </a:srgbClr>
              </a:solidFill>
              <a:ln>
                <a:noFill/>
                <a:headEnd type="none" w="sm" len="sm"/>
                <a:tailEnd type="triangle" w="lg" len="lg"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rgbClr val="F7931D"/>
                    </a:solidFill>
                    <a:latin typeface="InterFace"/>
                    <a:cs typeface="InterFace"/>
                  </a:rPr>
                  <a:t>OPTIMATE</a:t>
                </a:r>
              </a:p>
            </p:txBody>
          </p:sp>
          <p:sp>
            <p:nvSpPr>
              <p:cNvPr id="10" name="Flèche droite 9"/>
              <p:cNvSpPr/>
              <p:nvPr/>
            </p:nvSpPr>
            <p:spPr bwMode="auto">
              <a:xfrm>
                <a:off x="1912581" y="2584380"/>
                <a:ext cx="315989" cy="241285"/>
              </a:xfrm>
              <a:prstGeom prst="rightArrow">
                <a:avLst/>
              </a:prstGeom>
              <a:solidFill>
                <a:srgbClr val="3399FF"/>
              </a:solidFill>
              <a:ln>
                <a:noFill/>
                <a:headEnd type="none" w="sm" len="sm"/>
                <a:tailEnd type="triangle" w="lg" len="lg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lèche droite 10"/>
              <p:cNvSpPr/>
              <p:nvPr/>
            </p:nvSpPr>
            <p:spPr bwMode="auto">
              <a:xfrm>
                <a:off x="3944469" y="2584380"/>
                <a:ext cx="315989" cy="241285"/>
              </a:xfrm>
              <a:prstGeom prst="rightArrow">
                <a:avLst/>
              </a:prstGeom>
              <a:solidFill>
                <a:srgbClr val="3399FF"/>
              </a:solidFill>
              <a:ln>
                <a:noFill/>
                <a:headEnd type="none" w="sm" len="sm"/>
                <a:tailEnd type="triangle" w="lg" len="lg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Picture 2" descr="C:\Documents and Settings\nicobieg\Local Settings\Temporary Internet Files\Content.IE5\H99QOF7H\MC900311328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42944" y="2634057"/>
                <a:ext cx="529560" cy="601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Flèche vers le bas 12"/>
              <p:cNvSpPr/>
              <p:nvPr/>
            </p:nvSpPr>
            <p:spPr bwMode="auto">
              <a:xfrm>
                <a:off x="2933701" y="1865956"/>
                <a:ext cx="317500" cy="277872"/>
              </a:xfrm>
              <a:prstGeom prst="downArrow">
                <a:avLst>
                  <a:gd name="adj1" fmla="val 42000"/>
                  <a:gd name="adj2" fmla="val 50000"/>
                </a:avLst>
              </a:prstGeom>
              <a:solidFill>
                <a:srgbClr val="F7931D"/>
              </a:solidFill>
              <a:ln>
                <a:noFill/>
                <a:headEnd type="none" w="sm" len="sm"/>
                <a:tailEnd type="triangle" w="lg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4" name="ZoneTexte 43"/>
              <p:cNvSpPr txBox="1">
                <a:spLocks noChangeArrowheads="1"/>
              </p:cNvSpPr>
              <p:nvPr/>
            </p:nvSpPr>
            <p:spPr bwMode="auto">
              <a:xfrm>
                <a:off x="2133600" y="1520000"/>
                <a:ext cx="1917700" cy="297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cap="all" dirty="0">
                    <a:solidFill>
                      <a:srgbClr val="F7931D"/>
                    </a:solidFill>
                  </a:rPr>
                  <a:t>Architecture nº1</a:t>
                </a:r>
              </a:p>
            </p:txBody>
          </p:sp>
        </p:grpSp>
        <p:grpSp>
          <p:nvGrpSpPr>
            <p:cNvPr id="15" name="Groupe 87"/>
            <p:cNvGrpSpPr>
              <a:grpSpLocks/>
            </p:cNvGrpSpPr>
            <p:nvPr/>
          </p:nvGrpSpPr>
          <p:grpSpPr bwMode="auto">
            <a:xfrm>
              <a:off x="469043" y="1576405"/>
              <a:ext cx="1283557" cy="1637370"/>
              <a:chOff x="267540" y="1695450"/>
              <a:chExt cx="1376363" cy="1755653"/>
            </a:xfrm>
          </p:grpSpPr>
          <p:grpSp>
            <p:nvGrpSpPr>
              <p:cNvPr id="16" name="Groupe 56"/>
              <p:cNvGrpSpPr>
                <a:grpSpLocks/>
              </p:cNvGrpSpPr>
              <p:nvPr/>
            </p:nvGrpSpPr>
            <p:grpSpPr bwMode="auto">
              <a:xfrm>
                <a:off x="267540" y="1695450"/>
                <a:ext cx="1376363" cy="1755653"/>
                <a:chOff x="280240" y="1739900"/>
                <a:chExt cx="1376363" cy="1755653"/>
              </a:xfrm>
            </p:grpSpPr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0240" y="1739900"/>
                  <a:ext cx="1376363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4690" y="2984500"/>
                  <a:ext cx="1329082" cy="511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0890" y="2317750"/>
                <a:ext cx="1200151" cy="531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e 96"/>
            <p:cNvGrpSpPr>
              <a:grpSpLocks/>
            </p:cNvGrpSpPr>
            <p:nvPr/>
          </p:nvGrpSpPr>
          <p:grpSpPr bwMode="auto">
            <a:xfrm>
              <a:off x="4267200" y="1576405"/>
              <a:ext cx="1285037" cy="1637370"/>
              <a:chOff x="4527550" y="1695450"/>
              <a:chExt cx="1377950" cy="1755653"/>
            </a:xfrm>
          </p:grpSpPr>
          <p:grpSp>
            <p:nvGrpSpPr>
              <p:cNvPr id="21" name="Groupe 72"/>
              <p:cNvGrpSpPr>
                <a:grpSpLocks/>
              </p:cNvGrpSpPr>
              <p:nvPr/>
            </p:nvGrpSpPr>
            <p:grpSpPr bwMode="auto">
              <a:xfrm>
                <a:off x="4527550" y="1695450"/>
                <a:ext cx="1376363" cy="1755653"/>
                <a:chOff x="361950" y="1739900"/>
                <a:chExt cx="1376363" cy="1755653"/>
              </a:xfrm>
            </p:grpSpPr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1950" y="1739900"/>
                  <a:ext cx="1376363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3700" y="2984500"/>
                  <a:ext cx="1341782" cy="511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60900" y="2317750"/>
                <a:ext cx="1244600" cy="562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upe 101"/>
            <p:cNvGrpSpPr>
              <a:grpSpLocks/>
            </p:cNvGrpSpPr>
            <p:nvPr/>
          </p:nvGrpSpPr>
          <p:grpSpPr bwMode="auto">
            <a:xfrm>
              <a:off x="469044" y="3966240"/>
              <a:ext cx="5083193" cy="1816885"/>
              <a:chOff x="361949" y="4471180"/>
              <a:chExt cx="5450730" cy="1948077"/>
            </a:xfrm>
          </p:grpSpPr>
          <p:sp>
            <p:nvSpPr>
              <p:cNvPr id="26" name="Flèche droite 25"/>
              <p:cNvSpPr/>
              <p:nvPr/>
            </p:nvSpPr>
            <p:spPr bwMode="auto">
              <a:xfrm>
                <a:off x="1912581" y="5073581"/>
                <a:ext cx="315989" cy="241278"/>
              </a:xfrm>
              <a:prstGeom prst="rightArrow">
                <a:avLst/>
              </a:prstGeom>
              <a:solidFill>
                <a:srgbClr val="3399FF"/>
              </a:solidFill>
              <a:ln>
                <a:noFill/>
                <a:headEnd type="none" w="sm" len="sm"/>
                <a:tailEnd type="triangle" w="lg" len="lg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lèche droite 26"/>
              <p:cNvSpPr/>
              <p:nvPr/>
            </p:nvSpPr>
            <p:spPr bwMode="auto">
              <a:xfrm>
                <a:off x="3944470" y="5073581"/>
                <a:ext cx="315989" cy="241278"/>
              </a:xfrm>
              <a:prstGeom prst="rightArrow">
                <a:avLst/>
              </a:prstGeom>
              <a:solidFill>
                <a:srgbClr val="3399FF"/>
              </a:solidFill>
              <a:ln>
                <a:noFill/>
                <a:headEnd type="none" w="sm" len="sm"/>
                <a:tailEnd type="triangle" w="lg" len="lg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e 99"/>
              <p:cNvGrpSpPr>
                <a:grpSpLocks/>
              </p:cNvGrpSpPr>
              <p:nvPr/>
            </p:nvGrpSpPr>
            <p:grpSpPr bwMode="auto">
              <a:xfrm>
                <a:off x="2314015" y="4622799"/>
                <a:ext cx="1574800" cy="1142999"/>
                <a:chOff x="2314015" y="4622799"/>
                <a:chExt cx="1574800" cy="1142999"/>
              </a:xfrm>
            </p:grpSpPr>
            <p:sp>
              <p:nvSpPr>
                <p:cNvPr id="41" name="Organigramme : Alternative 40"/>
                <p:cNvSpPr/>
                <p:nvPr/>
              </p:nvSpPr>
              <p:spPr bwMode="auto">
                <a:xfrm>
                  <a:off x="2314015" y="4622799"/>
                  <a:ext cx="1574800" cy="1142999"/>
                </a:xfrm>
                <a:prstGeom prst="flowChartAlternateProcess">
                  <a:avLst/>
                </a:prstGeom>
                <a:solidFill>
                  <a:srgbClr val="F7931D">
                    <a:alpha val="30000"/>
                  </a:srgbClr>
                </a:solidFill>
                <a:ln>
                  <a:noFill/>
                  <a:headEnd type="none" w="sm" len="sm"/>
                  <a:tailEnd type="triangle" w="lg" len="lg"/>
                </a:ln>
                <a:effec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lvl="0" algn="ctr">
                    <a:defRPr/>
                  </a:pPr>
                  <a:r>
                    <a:rPr lang="en-US" sz="1600" dirty="0">
                      <a:solidFill>
                        <a:srgbClr val="F7931D"/>
                      </a:solidFill>
                      <a:latin typeface="InterFace"/>
                      <a:cs typeface="InterFace"/>
                    </a:rPr>
                    <a:t>OPTIMATE</a:t>
                  </a:r>
                </a:p>
              </p:txBody>
            </p:sp>
            <p:pic>
              <p:nvPicPr>
                <p:cNvPr id="42" name="Picture 2" descr="C:\Documents and Settings\nicobieg\Local Settings\Temporary Internet Files\Content.IE5\H99QOF7H\MC900311328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42943" y="5053321"/>
                  <a:ext cx="529561" cy="601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9" name="Flèche vers le bas 28"/>
              <p:cNvSpPr/>
              <p:nvPr/>
            </p:nvSpPr>
            <p:spPr bwMode="auto">
              <a:xfrm flipV="1">
                <a:off x="2942665" y="5784718"/>
                <a:ext cx="317500" cy="290564"/>
              </a:xfrm>
              <a:prstGeom prst="downArrow">
                <a:avLst>
                  <a:gd name="adj1" fmla="val 42000"/>
                  <a:gd name="adj2" fmla="val 50000"/>
                </a:avLst>
              </a:prstGeom>
              <a:solidFill>
                <a:srgbClr val="F7931D"/>
              </a:solidFill>
              <a:ln>
                <a:noFill/>
                <a:headEnd type="none" w="sm" len="sm"/>
                <a:tailEnd type="triangle" w="lg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0" name="ZoneTexte 44"/>
              <p:cNvSpPr txBox="1">
                <a:spLocks noChangeArrowheads="1"/>
              </p:cNvSpPr>
              <p:nvPr/>
            </p:nvSpPr>
            <p:spPr bwMode="auto">
              <a:xfrm>
                <a:off x="2140051" y="6122257"/>
                <a:ext cx="1909109" cy="29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cap="all" dirty="0">
                    <a:solidFill>
                      <a:srgbClr val="F7931D"/>
                    </a:solidFill>
                  </a:rPr>
                  <a:t>Architecture nº2</a:t>
                </a:r>
              </a:p>
            </p:txBody>
          </p:sp>
          <p:grpSp>
            <p:nvGrpSpPr>
              <p:cNvPr id="31" name="Groupe 89"/>
              <p:cNvGrpSpPr>
                <a:grpSpLocks/>
              </p:cNvGrpSpPr>
              <p:nvPr/>
            </p:nvGrpSpPr>
            <p:grpSpPr bwMode="auto">
              <a:xfrm>
                <a:off x="361949" y="4471180"/>
                <a:ext cx="1376364" cy="1644267"/>
                <a:chOff x="450849" y="1848630"/>
                <a:chExt cx="1376364" cy="1644267"/>
              </a:xfrm>
            </p:grpSpPr>
            <p:grpSp>
              <p:nvGrpSpPr>
                <p:cNvPr id="37" name="Groupe 56"/>
                <p:cNvGrpSpPr>
                  <a:grpSpLocks/>
                </p:cNvGrpSpPr>
                <p:nvPr/>
              </p:nvGrpSpPr>
              <p:grpSpPr bwMode="auto">
                <a:xfrm>
                  <a:off x="450849" y="1848630"/>
                  <a:ext cx="1376364" cy="1644267"/>
                  <a:chOff x="463549" y="1893080"/>
                  <a:chExt cx="1376364" cy="1644267"/>
                </a:xfrm>
              </p:grpSpPr>
              <p:pic>
                <p:nvPicPr>
                  <p:cNvPr id="3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63549" y="1893080"/>
                    <a:ext cx="1376364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07999" y="3026295"/>
                    <a:ext cx="1329082" cy="5110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84198" y="2470930"/>
                  <a:ext cx="1200150" cy="531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2" name="Groupe 97"/>
              <p:cNvGrpSpPr>
                <a:grpSpLocks/>
              </p:cNvGrpSpPr>
              <p:nvPr/>
            </p:nvGrpSpPr>
            <p:grpSpPr bwMode="auto">
              <a:xfrm>
                <a:off x="4434727" y="4471180"/>
                <a:ext cx="1377952" cy="1630103"/>
                <a:chOff x="4434727" y="4471180"/>
                <a:chExt cx="1377952" cy="1630103"/>
              </a:xfrm>
            </p:grpSpPr>
            <p:grpSp>
              <p:nvGrpSpPr>
                <p:cNvPr id="33" name="Groupe 68"/>
                <p:cNvGrpSpPr>
                  <a:grpSpLocks/>
                </p:cNvGrpSpPr>
                <p:nvPr/>
              </p:nvGrpSpPr>
              <p:grpSpPr bwMode="auto">
                <a:xfrm>
                  <a:off x="4434727" y="4471180"/>
                  <a:ext cx="1376364" cy="1630103"/>
                  <a:chOff x="269127" y="1893080"/>
                  <a:chExt cx="1376364" cy="1630103"/>
                </a:xfrm>
              </p:grpSpPr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69127" y="1893080"/>
                    <a:ext cx="1376364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04932" y="2987090"/>
                    <a:ext cx="1275334" cy="5360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4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68078" y="5049030"/>
                  <a:ext cx="1244601" cy="562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3" name="Grouper 63"/>
            <p:cNvGrpSpPr/>
            <p:nvPr/>
          </p:nvGrpSpPr>
          <p:grpSpPr>
            <a:xfrm>
              <a:off x="5943600" y="2174476"/>
              <a:ext cx="3009900" cy="2768600"/>
              <a:chOff x="5943600" y="2542100"/>
              <a:chExt cx="3009900" cy="2768600"/>
            </a:xfrm>
          </p:grpSpPr>
          <p:grpSp>
            <p:nvGrpSpPr>
              <p:cNvPr id="44" name="Grouper 54"/>
              <p:cNvGrpSpPr/>
              <p:nvPr/>
            </p:nvGrpSpPr>
            <p:grpSpPr>
              <a:xfrm>
                <a:off x="5943600" y="2542100"/>
                <a:ext cx="3009900" cy="2768600"/>
                <a:chOff x="5943600" y="2542100"/>
                <a:chExt cx="3009900" cy="2768600"/>
              </a:xfrm>
            </p:grpSpPr>
            <p:grpSp>
              <p:nvGrpSpPr>
                <p:cNvPr id="48" name="Grouper 62"/>
                <p:cNvGrpSpPr/>
                <p:nvPr/>
              </p:nvGrpSpPr>
              <p:grpSpPr>
                <a:xfrm>
                  <a:off x="6375400" y="2542100"/>
                  <a:ext cx="2578100" cy="2768600"/>
                  <a:chOff x="6375400" y="2542100"/>
                  <a:chExt cx="2578100" cy="2768600"/>
                </a:xfrm>
              </p:grpSpPr>
              <p:sp>
                <p:nvSpPr>
                  <p:cNvPr id="50" name="Rectangle à coins arrondis 49"/>
                  <p:cNvSpPr/>
                  <p:nvPr/>
                </p:nvSpPr>
                <p:spPr bwMode="auto">
                  <a:xfrm>
                    <a:off x="6424100" y="2542100"/>
                    <a:ext cx="2491300" cy="27686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headEnd type="none" w="sm" len="sm"/>
                    <a:tailEnd type="triangle" w="lg" len="lg"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ZoneTexte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0800" y="2667000"/>
                    <a:ext cx="2527300" cy="338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rgbClr val="376092"/>
                        </a:solidFill>
                      </a:rPr>
                      <a:t>Given</a:t>
                    </a:r>
                    <a:endParaRPr lang="en-US" sz="1600" b="1" dirty="0">
                      <a:solidFill>
                        <a:srgbClr val="376092"/>
                      </a:solidFill>
                    </a:endParaRPr>
                  </a:p>
                </p:txBody>
              </p:sp>
              <p:sp>
                <p:nvSpPr>
                  <p:cNvPr id="52" name="ZoneTexte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5400" y="4048780"/>
                    <a:ext cx="2578100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376092"/>
                        </a:solidFill>
                      </a:rPr>
                      <a:t>The recommended architecture is</a:t>
                    </a:r>
                    <a:endParaRPr lang="en-US" sz="1400" b="1" dirty="0">
                      <a:solidFill>
                        <a:srgbClr val="376092"/>
                      </a:solidFill>
                    </a:endParaRPr>
                  </a:p>
                </p:txBody>
              </p:sp>
              <p:sp>
                <p:nvSpPr>
                  <p:cNvPr id="53" name="ZoneTexte 52"/>
                  <p:cNvSpPr txBox="1"/>
                  <p:nvPr/>
                </p:nvSpPr>
                <p:spPr>
                  <a:xfrm>
                    <a:off x="6526750" y="4648200"/>
                    <a:ext cx="2286000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400" cap="all" dirty="0">
                        <a:solidFill>
                          <a:srgbClr val="F7931D"/>
                        </a:solidFill>
                      </a:rPr>
                      <a:t>Architecture </a:t>
                    </a:r>
                    <a:r>
                      <a:rPr lang="en-US" sz="1400" cap="all" dirty="0" smtClean="0">
                        <a:solidFill>
                          <a:srgbClr val="F7931D"/>
                        </a:solidFill>
                      </a:rPr>
                      <a:t>nº1</a:t>
                    </a:r>
                    <a:endParaRPr lang="en-US" sz="1400" cap="all" dirty="0">
                      <a:solidFill>
                        <a:srgbClr val="F7931D"/>
                      </a:solidFill>
                    </a:endParaRPr>
                  </a:p>
                </p:txBody>
              </p:sp>
              <p:pic>
                <p:nvPicPr>
                  <p:cNvPr id="54" name="Image 53" descr="pictos-balance-21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 flipH="1">
                    <a:off x="7340400" y="3130062"/>
                    <a:ext cx="704968" cy="704968"/>
                  </a:xfrm>
                  <a:prstGeom prst="rect">
                    <a:avLst/>
                  </a:prstGeom>
                </p:spPr>
              </p:pic>
              <p:pic>
                <p:nvPicPr>
                  <p:cNvPr id="55" name="Image 54" descr="feuille-04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 flipH="1">
                    <a:off x="8092127" y="3064408"/>
                    <a:ext cx="823273" cy="8217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9" name="AutoShape 1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 rot="5400000">
                  <a:off x="5147750" y="3766575"/>
                  <a:ext cx="1911350" cy="3196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31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z="1400" b="1">
                    <a:solidFill>
                      <a:srgbClr val="E52E81"/>
                    </a:solidFill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</p:grpSp>
          <p:grpSp>
            <p:nvGrpSpPr>
              <p:cNvPr id="45" name="Grouper 59"/>
              <p:cNvGrpSpPr/>
              <p:nvPr/>
            </p:nvGrpSpPr>
            <p:grpSpPr>
              <a:xfrm>
                <a:off x="6553200" y="3124200"/>
                <a:ext cx="653380" cy="655612"/>
                <a:chOff x="1066800" y="2743200"/>
                <a:chExt cx="1013380" cy="1015613"/>
              </a:xfrm>
              <a:solidFill>
                <a:srgbClr val="3399FF"/>
              </a:solidFill>
            </p:grpSpPr>
            <p:sp>
              <p:nvSpPr>
                <p:cNvPr id="46" name="Ellipse 14"/>
                <p:cNvSpPr>
                  <a:spLocks noChangeArrowheads="1"/>
                </p:cNvSpPr>
                <p:nvPr/>
              </p:nvSpPr>
              <p:spPr bwMode="auto">
                <a:xfrm>
                  <a:off x="1066800" y="2743200"/>
                  <a:ext cx="1013380" cy="1015613"/>
                </a:xfrm>
                <a:prstGeom prst="ellipse">
                  <a:avLst/>
                </a:prstGeom>
                <a:solidFill>
                  <a:schemeClr val="bg1"/>
                </a:solidFill>
                <a:ln w="57150" cap="flat" cmpd="sng" algn="ctr">
                  <a:solidFill>
                    <a:srgbClr val="3399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110000"/>
                    </a:lnSpc>
                  </a:pPr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1196710" y="2881844"/>
                  <a:ext cx="685800" cy="7628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3200" dirty="0">
                      <a:solidFill>
                        <a:srgbClr val="3399FF"/>
                      </a:solidFill>
                      <a:latin typeface="InterFace"/>
                      <a:cs typeface="InterFace"/>
                    </a:rPr>
                    <a:t>€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398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status of </a:t>
            </a:r>
            <a:r>
              <a:rPr lang="en-GB" dirty="0"/>
              <a:t>OPTIMATE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7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3654151"/>
          </a:xfrm>
        </p:spPr>
        <p:txBody>
          <a:bodyPr>
            <a:normAutofit/>
          </a:bodyPr>
          <a:lstStyle/>
          <a:p>
            <a:r>
              <a:rPr lang="en-GB" dirty="0" smtClean="0"/>
              <a:t>Outputs of the FP7 project = Prototype</a:t>
            </a:r>
          </a:p>
          <a:p>
            <a:pPr lvl="1"/>
            <a:r>
              <a:rPr lang="en-GB" dirty="0" smtClean="0"/>
              <a:t>Public </a:t>
            </a:r>
            <a:r>
              <a:rPr lang="en-GB" dirty="0"/>
              <a:t>platform </a:t>
            </a:r>
            <a:r>
              <a:rPr lang="en-GB" dirty="0" smtClean="0">
                <a:hlinkClick r:id="rId3"/>
              </a:rPr>
              <a:t>optimate-platform.eu</a:t>
            </a:r>
            <a:r>
              <a:rPr lang="en-GB" dirty="0" smtClean="0"/>
              <a:t> with </a:t>
            </a:r>
            <a:r>
              <a:rPr lang="en-GB" dirty="0"/>
              <a:t>access granted to external </a:t>
            </a:r>
            <a:r>
              <a:rPr lang="en-GB" dirty="0" smtClean="0"/>
              <a:t>users </a:t>
            </a:r>
            <a:r>
              <a:rPr lang="en-GB" dirty="0" smtClean="0"/>
              <a:t>having a </a:t>
            </a:r>
            <a:r>
              <a:rPr lang="en-GB" dirty="0" smtClean="0"/>
              <a:t>licence</a:t>
            </a:r>
          </a:p>
          <a:p>
            <a:pPr lvl="2"/>
            <a:r>
              <a:rPr lang="en-US" dirty="0" smtClean="0"/>
              <a:t>Target: ENTSO-E </a:t>
            </a:r>
            <a:r>
              <a:rPr lang="en-US" dirty="0"/>
              <a:t>members, Energy Regulators, Academics, </a:t>
            </a:r>
            <a:r>
              <a:rPr lang="en-US" dirty="0" smtClean="0"/>
              <a:t>Public Entities </a:t>
            </a:r>
            <a:r>
              <a:rPr lang="en-US" dirty="0"/>
              <a:t>(and experts mandated by these </a:t>
            </a:r>
            <a:r>
              <a:rPr lang="en-US" dirty="0" smtClean="0"/>
              <a:t>entities)</a:t>
            </a:r>
            <a:endParaRPr lang="en-GB" dirty="0"/>
          </a:p>
          <a:p>
            <a:pPr lvl="1"/>
            <a:r>
              <a:rPr lang="en-GB" dirty="0" smtClean="0"/>
              <a:t>Training sessions regularly scheduled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/>
              <a:t>Next </a:t>
            </a:r>
            <a:r>
              <a:rPr lang="en-GB" b="1" dirty="0"/>
              <a:t>session: 19 to 22 </a:t>
            </a:r>
            <a:r>
              <a:rPr lang="en-GB" b="1" dirty="0" smtClean="0"/>
              <a:t>May in Paris area</a:t>
            </a:r>
            <a:endParaRPr lang="en-GB" b="1" dirty="0"/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>
          <a:xfrm>
            <a:off x="457200" y="4869160"/>
            <a:ext cx="8229600" cy="1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rgbClr val="000F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9AB"/>
              </a:buClr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Further functional development and industrialization of the platform are ongoing</a:t>
            </a:r>
          </a:p>
          <a:p>
            <a:pPr lvl="1"/>
            <a:r>
              <a:rPr lang="en-GB" dirty="0" smtClean="0"/>
              <a:t>Out of the scope of Market4RES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875785" y="4599348"/>
            <a:ext cx="586800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125963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Tasks in Market4RES WP4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1269"/>
            <a:ext cx="8964488" cy="461399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New market design options to be studied </a:t>
            </a:r>
            <a:r>
              <a:rPr lang="en-US" sz="3000" dirty="0" smtClean="0"/>
              <a:t>quantitatively</a:t>
            </a:r>
          </a:p>
          <a:p>
            <a:pPr marL="806450" lvl="1" indent="-406400"/>
            <a:r>
              <a:rPr lang="en-US" sz="2600" dirty="0" smtClean="0"/>
              <a:t>Data upgrade</a:t>
            </a:r>
          </a:p>
          <a:p>
            <a:pPr marL="1314450" lvl="2" indent="-242888"/>
            <a:r>
              <a:rPr lang="en-US" sz="2000" dirty="0"/>
              <a:t>Geographic scope </a:t>
            </a:r>
            <a:endParaRPr lang="en-US" sz="2000" dirty="0" smtClean="0"/>
          </a:p>
          <a:p>
            <a:pPr marL="1314450" lvl="2" indent="-242888"/>
            <a:r>
              <a:rPr lang="en-US" sz="2000" dirty="0" smtClean="0"/>
              <a:t>2020 horizon</a:t>
            </a:r>
          </a:p>
          <a:p>
            <a:pPr marL="806450" lvl="1" indent="-406400"/>
            <a:r>
              <a:rPr lang="en-US" sz="2600" dirty="0"/>
              <a:t>Generation units </a:t>
            </a:r>
            <a:r>
              <a:rPr lang="en-US" sz="2600" dirty="0" smtClean="0"/>
              <a:t>aggregation</a:t>
            </a:r>
            <a:endParaRPr lang="en-US" sz="2600" dirty="0"/>
          </a:p>
          <a:p>
            <a:pPr marL="806450" lvl="1" indent="-406400"/>
            <a:r>
              <a:rPr lang="en-US" sz="2600" dirty="0" smtClean="0"/>
              <a:t>Full year modelling</a:t>
            </a:r>
            <a:endParaRPr lang="en-US" sz="2600" dirty="0"/>
          </a:p>
          <a:p>
            <a:pPr marL="806450" lvl="1" indent="-406400"/>
            <a:r>
              <a:rPr lang="en-US" sz="2600" dirty="0" smtClean="0"/>
              <a:t>Scope </a:t>
            </a:r>
            <a:r>
              <a:rPr lang="en-US" sz="2600" dirty="0"/>
              <a:t>of scenario </a:t>
            </a:r>
            <a:r>
              <a:rPr lang="en-US" sz="2600" dirty="0" smtClean="0"/>
              <a:t>options</a:t>
            </a:r>
          </a:p>
          <a:p>
            <a:pPr marL="1347788" lvl="2" indent="-276225">
              <a:lnSpc>
                <a:spcPct val="90000"/>
              </a:lnSpc>
            </a:pPr>
            <a:r>
              <a:rPr lang="en-US" sz="2000" dirty="0" smtClean="0"/>
              <a:t>Levels of RES penetration</a:t>
            </a:r>
          </a:p>
          <a:p>
            <a:pPr marL="1347788" lvl="2" indent="-276225">
              <a:lnSpc>
                <a:spcPct val="90000"/>
              </a:lnSpc>
            </a:pPr>
            <a:r>
              <a:rPr lang="en-US" sz="2000" dirty="0" smtClean="0"/>
              <a:t>RES support schemes</a:t>
            </a:r>
          </a:p>
          <a:p>
            <a:pPr marL="1347788" lvl="2" indent="-276225">
              <a:lnSpc>
                <a:spcPct val="90000"/>
              </a:lnSpc>
            </a:pPr>
            <a:r>
              <a:rPr lang="en-US" sz="2000" dirty="0" smtClean="0"/>
              <a:t>Demand-side flexibility</a:t>
            </a:r>
          </a:p>
          <a:p>
            <a:pPr marL="1347788" lvl="2" indent="-276225">
              <a:lnSpc>
                <a:spcPct val="90000"/>
              </a:lnSpc>
            </a:pPr>
            <a:r>
              <a:rPr lang="en-US" sz="2000" dirty="0" smtClean="0"/>
              <a:t>Cross-border capacity management</a:t>
            </a:r>
          </a:p>
          <a:p>
            <a:pPr marL="1347788" lvl="2" indent="-276225">
              <a:lnSpc>
                <a:spcPct val="90000"/>
              </a:lnSpc>
            </a:pPr>
            <a:r>
              <a:rPr lang="en-US" sz="2000" dirty="0" smtClean="0"/>
              <a:t>…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5661248"/>
            <a:ext cx="8964488" cy="93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rgbClr val="000F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9AB"/>
              </a:buClr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buFont typeface="+mj-lt"/>
              <a:buAutoNum type="arabicPeriod" startAt="2"/>
            </a:pPr>
            <a:r>
              <a:rPr lang="en-US" sz="2600" dirty="0" smtClean="0"/>
              <a:t>Scenario generation</a:t>
            </a:r>
          </a:p>
          <a:p>
            <a:pPr marL="806450" lvl="1" indent="-406400"/>
            <a:r>
              <a:rPr lang="en-US" sz="2400" dirty="0" smtClean="0"/>
              <a:t>Formatting the chosen </a:t>
            </a:r>
            <a:r>
              <a:rPr lang="en-US" sz="2400" dirty="0" smtClean="0"/>
              <a:t>options </a:t>
            </a:r>
            <a:r>
              <a:rPr lang="en-US" sz="2400" dirty="0" smtClean="0"/>
              <a:t>as </a:t>
            </a:r>
            <a:r>
              <a:rPr lang="en-US" sz="2400" dirty="0" smtClean="0"/>
              <a:t>inputs </a:t>
            </a:r>
            <a:r>
              <a:rPr lang="en-US" sz="2400" dirty="0" smtClean="0"/>
              <a:t>of OPTIMATE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0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125963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Tasks in Market4RES WP4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96143"/>
            <a:ext cx="9036495" cy="17728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Benefit validation of the tested options using OPTIMATE </a:t>
            </a:r>
            <a:endParaRPr lang="en-US" sz="2800" dirty="0" smtClean="0"/>
          </a:p>
          <a:p>
            <a:pPr marL="806450" lvl="1" indent="-406400"/>
            <a:r>
              <a:rPr lang="en-US" sz="2400" dirty="0" smtClean="0"/>
              <a:t>For each option studied, performance indicators will be delivered by OPTIMATE:</a:t>
            </a:r>
            <a:endParaRPr lang="en-US" dirty="0" smtClean="0"/>
          </a:p>
          <a:p>
            <a:pPr marL="1314450" lvl="2" indent="-514350"/>
            <a:endParaRPr lang="en-US" sz="2000" dirty="0"/>
          </a:p>
          <a:p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5456-374E-4553-AEDD-7C3054D9C1F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196"/>
              </p:ext>
            </p:extLst>
          </p:nvPr>
        </p:nvGraphicFramePr>
        <p:xfrm>
          <a:off x="1115616" y="2708920"/>
          <a:ext cx="6480720" cy="3646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3630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Indicator group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Examples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Efficiency 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Social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welfare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Generation costs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prices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Redistributive effects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Split of social</a:t>
                      </a:r>
                      <a:r>
                        <a:rPr lang="en-US" sz="1800" baseline="0" dirty="0" smtClean="0">
                          <a:effectLst/>
                        </a:rPr>
                        <a:t> welfare among</a:t>
                      </a:r>
                    </a:p>
                    <a:p>
                      <a:pPr marL="355600" lvl="0" indent="-1651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Market areas</a:t>
                      </a:r>
                    </a:p>
                    <a:p>
                      <a:pPr marL="355600" lvl="0" indent="-1651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Consumers</a:t>
                      </a:r>
                      <a:r>
                        <a:rPr lang="en-US" sz="1600" baseline="0" dirty="0" smtClean="0">
                          <a:effectLst/>
                        </a:rPr>
                        <a:t> and producers</a:t>
                      </a:r>
                    </a:p>
                    <a:p>
                      <a:pPr marL="355600" lvl="0" indent="-1651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aseline="0" dirty="0" smtClean="0">
                          <a:effectLst/>
                        </a:rPr>
                        <a:t>Congestion revenue</a:t>
                      </a:r>
                    </a:p>
                  </a:txBody>
                  <a:tcPr marL="108000" marR="108000" marT="72000" marB="72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Security of supply 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>
                          <a:effectLst/>
                        </a:rPr>
                        <a:t>Day-ahead reserves </a:t>
                      </a:r>
                      <a:r>
                        <a:rPr lang="en-US" sz="1800" dirty="0" smtClean="0">
                          <a:effectLst/>
                        </a:rPr>
                        <a:t>contracting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108000" marR="108000" marT="72000" marB="72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Renewable &amp; </a:t>
                      </a:r>
                      <a:r>
                        <a:rPr lang="en-GB" sz="1800" dirty="0" smtClean="0">
                          <a:effectLst/>
                        </a:rPr>
                        <a:t>Carbon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Share of RES-E</a:t>
                      </a:r>
                      <a:endParaRPr lang="fr-FR" sz="1800" dirty="0">
                        <a:effectLst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>
                          <a:effectLst/>
                        </a:rPr>
                        <a:t>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output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108000" marR="108000" marT="72000" marB="72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9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bWB_hLEm9JUibbN1y2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2645</TotalTime>
  <Words>612</Words>
  <Application>Microsoft Office PowerPoint</Application>
  <PresentationFormat>Affichage à l'écran (4:3)</PresentationFormat>
  <Paragraphs>147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InterFace</vt:lpstr>
      <vt:lpstr>InterFace-Bold</vt:lpstr>
      <vt:lpstr>Lucida Grande</vt:lpstr>
      <vt:lpstr>Symbol</vt:lpstr>
      <vt:lpstr>Times New Roman</vt:lpstr>
      <vt:lpstr>Wingdings</vt:lpstr>
      <vt:lpstr>Thème Office</vt:lpstr>
      <vt:lpstr>Présentation PowerPoint</vt:lpstr>
      <vt:lpstr>WP4 in Market4RES</vt:lpstr>
      <vt:lpstr>Objectives of Market4RES WP4</vt:lpstr>
      <vt:lpstr>Origins of the OPTIMATE FP7 project (2009-2012)</vt:lpstr>
      <vt:lpstr>The OPTIMATE consortium</vt:lpstr>
      <vt:lpstr>General principle of OPTIMATE</vt:lpstr>
      <vt:lpstr>Current status of OPTIMATE</vt:lpstr>
      <vt:lpstr>Tasks in Market4RES WP4</vt:lpstr>
      <vt:lpstr>Tasks in Market4RES WP4</vt:lpstr>
      <vt:lpstr>Tasks in Market4RES WP4</vt:lpstr>
      <vt:lpstr>Tasks in Market4RES WP4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Tawil</dc:creator>
  <cp:lastModifiedBy>Sophie Dourlens-Quaranta</cp:lastModifiedBy>
  <cp:revision>230</cp:revision>
  <dcterms:created xsi:type="dcterms:W3CDTF">2013-08-30T13:24:52Z</dcterms:created>
  <dcterms:modified xsi:type="dcterms:W3CDTF">2014-04-18T07:52:41Z</dcterms:modified>
</cp:coreProperties>
</file>