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85" r:id="rId3"/>
    <p:sldMasterId id="2147483698" r:id="rId4"/>
  </p:sldMasterIdLst>
  <p:notesMasterIdLst>
    <p:notesMasterId r:id="rId26"/>
  </p:notesMasterIdLst>
  <p:handoutMasterIdLst>
    <p:handoutMasterId r:id="rId27"/>
  </p:handoutMasterIdLst>
  <p:sldIdLst>
    <p:sldId id="288" r:id="rId5"/>
    <p:sldId id="301" r:id="rId6"/>
    <p:sldId id="295" r:id="rId7"/>
    <p:sldId id="296" r:id="rId8"/>
    <p:sldId id="298" r:id="rId9"/>
    <p:sldId id="277" r:id="rId10"/>
    <p:sldId id="279" r:id="rId11"/>
    <p:sldId id="278" r:id="rId12"/>
    <p:sldId id="276" r:id="rId13"/>
    <p:sldId id="272" r:id="rId14"/>
    <p:sldId id="273" r:id="rId15"/>
    <p:sldId id="299" r:id="rId16"/>
    <p:sldId id="300" r:id="rId17"/>
    <p:sldId id="283" r:id="rId18"/>
    <p:sldId id="284" r:id="rId19"/>
    <p:sldId id="285" r:id="rId20"/>
    <p:sldId id="286" r:id="rId21"/>
    <p:sldId id="302" r:id="rId22"/>
    <p:sldId id="303" r:id="rId23"/>
    <p:sldId id="304" r:id="rId24"/>
    <p:sldId id="305" r:id="rId25"/>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84" autoAdjust="0"/>
  </p:normalViewPr>
  <p:slideViewPr>
    <p:cSldViewPr>
      <p:cViewPr varScale="1">
        <p:scale>
          <a:sx n="83" d="100"/>
          <a:sy n="83" d="100"/>
        </p:scale>
        <p:origin x="-7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3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8A4601-FDCD-4B8E-A4CF-C3667733ECDA}"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nb-NO"/>
        </a:p>
      </dgm:t>
    </dgm:pt>
    <dgm:pt modelId="{DD0F65E1-CF2E-49BC-8C7A-D2A3E037753F}">
      <dgm:prSet phldrT="[Text]"/>
      <dgm:spPr/>
      <dgm:t>
        <a:bodyPr/>
        <a:lstStyle/>
        <a:p>
          <a:r>
            <a:rPr lang="nb-NO" i="1" dirty="0" err="1" smtClean="0"/>
            <a:t>Hydropower</a:t>
          </a:r>
          <a:r>
            <a:rPr lang="nb-NO" i="1" dirty="0" smtClean="0"/>
            <a:t> </a:t>
          </a:r>
          <a:r>
            <a:rPr lang="nb-NO" i="1" dirty="0" err="1" smtClean="0"/>
            <a:t>scheduling</a:t>
          </a:r>
          <a:r>
            <a:rPr lang="nb-NO" i="1" dirty="0" smtClean="0"/>
            <a:t> used in Nordic </a:t>
          </a:r>
          <a:r>
            <a:rPr lang="nb-NO" i="1" dirty="0" err="1" smtClean="0"/>
            <a:t>market</a:t>
          </a:r>
          <a:r>
            <a:rPr lang="nb-NO" i="1" dirty="0" smtClean="0"/>
            <a:t>.</a:t>
          </a:r>
          <a:endParaRPr lang="nb-NO" i="1" dirty="0" smtClean="0"/>
        </a:p>
        <a:p>
          <a:r>
            <a:rPr lang="nb-NO" i="1" dirty="0" smtClean="0"/>
            <a:t>(</a:t>
          </a:r>
          <a:r>
            <a:rPr lang="nb-NO" i="1" dirty="0" err="1" smtClean="0"/>
            <a:t>also</a:t>
          </a:r>
          <a:r>
            <a:rPr lang="nb-NO" i="1" dirty="0" smtClean="0"/>
            <a:t> El. </a:t>
          </a:r>
          <a:r>
            <a:rPr lang="nb-NO" i="1" dirty="0" err="1" smtClean="0"/>
            <a:t>Certificates</a:t>
          </a:r>
          <a:r>
            <a:rPr lang="nb-NO" i="1" dirty="0" smtClean="0"/>
            <a:t> and </a:t>
          </a:r>
          <a:r>
            <a:rPr lang="nb-NO" i="1" dirty="0" err="1" smtClean="0"/>
            <a:t>capacity</a:t>
          </a:r>
          <a:r>
            <a:rPr lang="nb-NO" i="1" dirty="0" smtClean="0"/>
            <a:t> </a:t>
          </a:r>
          <a:r>
            <a:rPr lang="nb-NO" i="1" dirty="0" err="1" smtClean="0"/>
            <a:t>development</a:t>
          </a:r>
          <a:r>
            <a:rPr lang="nb-NO" i="1" dirty="0" smtClean="0"/>
            <a:t>.)</a:t>
          </a:r>
          <a:endParaRPr lang="nb-NO" dirty="0"/>
        </a:p>
      </dgm:t>
    </dgm:pt>
    <dgm:pt modelId="{77DC3B5A-758A-4505-88EE-7917FB8FA40E}" type="parTrans" cxnId="{EEECDF61-A53D-4DA9-95C5-AB224DBB38B1}">
      <dgm:prSet/>
      <dgm:spPr/>
      <dgm:t>
        <a:bodyPr/>
        <a:lstStyle/>
        <a:p>
          <a:endParaRPr lang="nb-NO"/>
        </a:p>
      </dgm:t>
    </dgm:pt>
    <dgm:pt modelId="{38C7C7E7-469B-4ED6-AD49-FCDF7EB57B93}" type="sibTrans" cxnId="{EEECDF61-A53D-4DA9-95C5-AB224DBB38B1}">
      <dgm:prSet/>
      <dgm:spPr/>
      <dgm:t>
        <a:bodyPr/>
        <a:lstStyle/>
        <a:p>
          <a:endParaRPr lang="nb-NO"/>
        </a:p>
      </dgm:t>
    </dgm:pt>
    <dgm:pt modelId="{623966A1-E9D1-47D7-88AF-F1DC27BE39D3}">
      <dgm:prSet phldrT="[Text]"/>
      <dgm:spPr/>
      <dgm:t>
        <a:bodyPr/>
        <a:lstStyle/>
        <a:p>
          <a:r>
            <a:rPr lang="en-US" b="1" i="1" dirty="0" smtClean="0"/>
            <a:t>Input: </a:t>
          </a:r>
          <a:r>
            <a:rPr lang="en-US" b="0" i="1" dirty="0" smtClean="0"/>
            <a:t>details for hydro &amp; other RES, thermal gen., demand, transmission capacity and statistics for stochastic variables.</a:t>
          </a:r>
          <a:endParaRPr lang="nb-NO" b="0" dirty="0"/>
        </a:p>
      </dgm:t>
    </dgm:pt>
    <dgm:pt modelId="{EB3BD3A3-B201-4E94-A4C2-65A0EBE118EB}" type="parTrans" cxnId="{CF8EF51E-68AE-430B-A3F9-07A70CCB28FC}">
      <dgm:prSet/>
      <dgm:spPr/>
      <dgm:t>
        <a:bodyPr/>
        <a:lstStyle/>
        <a:p>
          <a:endParaRPr lang="nb-NO"/>
        </a:p>
      </dgm:t>
    </dgm:pt>
    <dgm:pt modelId="{A0E83C3A-5C0E-4074-99DB-FB1018084663}" type="sibTrans" cxnId="{CF8EF51E-68AE-430B-A3F9-07A70CCB28FC}">
      <dgm:prSet/>
      <dgm:spPr/>
      <dgm:t>
        <a:bodyPr/>
        <a:lstStyle/>
        <a:p>
          <a:endParaRPr lang="nb-NO"/>
        </a:p>
      </dgm:t>
    </dgm:pt>
    <dgm:pt modelId="{72658F24-649F-4EB9-9B64-C66F51175E01}">
      <dgm:prSet phldrT="[Text]"/>
      <dgm:spPr/>
      <dgm:t>
        <a:bodyPr/>
        <a:lstStyle/>
        <a:p>
          <a:r>
            <a:rPr lang="en-US" b="1" i="1" dirty="0" smtClean="0"/>
            <a:t>Data: </a:t>
          </a:r>
          <a:r>
            <a:rPr lang="en-US" i="1" dirty="0" smtClean="0"/>
            <a:t>available for Nordic area. Will need to be updated for required future scenarios.</a:t>
          </a:r>
          <a:endParaRPr lang="nb-NO" dirty="0"/>
        </a:p>
      </dgm:t>
    </dgm:pt>
    <dgm:pt modelId="{0E9FA689-F6AA-44E7-93E4-759BDC8751AA}" type="parTrans" cxnId="{623D5888-D630-4BDB-8D82-64B133A62A2B}">
      <dgm:prSet/>
      <dgm:spPr/>
      <dgm:t>
        <a:bodyPr/>
        <a:lstStyle/>
        <a:p>
          <a:endParaRPr lang="nb-NO"/>
        </a:p>
      </dgm:t>
    </dgm:pt>
    <dgm:pt modelId="{FA24ABBD-EE10-48FD-B7C2-D80A36FC659D}" type="sibTrans" cxnId="{623D5888-D630-4BDB-8D82-64B133A62A2B}">
      <dgm:prSet/>
      <dgm:spPr/>
      <dgm:t>
        <a:bodyPr/>
        <a:lstStyle/>
        <a:p>
          <a:endParaRPr lang="nb-NO"/>
        </a:p>
      </dgm:t>
    </dgm:pt>
    <dgm:pt modelId="{1E349D36-9BB5-43CA-9BA2-D418381B9BC4}" type="pres">
      <dgm:prSet presAssocID="{CB8A4601-FDCD-4B8E-A4CF-C3667733ECDA}" presName="linear" presStyleCnt="0">
        <dgm:presLayoutVars>
          <dgm:animLvl val="lvl"/>
          <dgm:resizeHandles val="exact"/>
        </dgm:presLayoutVars>
      </dgm:prSet>
      <dgm:spPr/>
      <dgm:t>
        <a:bodyPr/>
        <a:lstStyle/>
        <a:p>
          <a:endParaRPr lang="nb-NO"/>
        </a:p>
      </dgm:t>
    </dgm:pt>
    <dgm:pt modelId="{B0752664-9687-4FB3-8D55-FA08E5A3540B}" type="pres">
      <dgm:prSet presAssocID="{DD0F65E1-CF2E-49BC-8C7A-D2A3E037753F}" presName="parentText" presStyleLbl="node1" presStyleIdx="0" presStyleCnt="3" custScaleY="19681" custLinFactNeighborY="-64130">
        <dgm:presLayoutVars>
          <dgm:chMax val="0"/>
          <dgm:bulletEnabled val="1"/>
        </dgm:presLayoutVars>
      </dgm:prSet>
      <dgm:spPr/>
      <dgm:t>
        <a:bodyPr/>
        <a:lstStyle/>
        <a:p>
          <a:endParaRPr lang="nb-NO"/>
        </a:p>
      </dgm:t>
    </dgm:pt>
    <dgm:pt modelId="{6A1BE289-7A24-4A7A-85DE-49F3AB585C12}" type="pres">
      <dgm:prSet presAssocID="{38C7C7E7-469B-4ED6-AD49-FCDF7EB57B93}" presName="spacer" presStyleCnt="0"/>
      <dgm:spPr/>
    </dgm:pt>
    <dgm:pt modelId="{B7ACD1F1-A42F-44AB-93ED-5A4CCA966EE2}" type="pres">
      <dgm:prSet presAssocID="{623966A1-E9D1-47D7-88AF-F1DC27BE39D3}" presName="parentText" presStyleLbl="node1" presStyleIdx="1" presStyleCnt="3" custScaleY="19681">
        <dgm:presLayoutVars>
          <dgm:chMax val="0"/>
          <dgm:bulletEnabled val="1"/>
        </dgm:presLayoutVars>
      </dgm:prSet>
      <dgm:spPr/>
      <dgm:t>
        <a:bodyPr/>
        <a:lstStyle/>
        <a:p>
          <a:endParaRPr lang="nb-NO"/>
        </a:p>
      </dgm:t>
    </dgm:pt>
    <dgm:pt modelId="{0311A1B4-F93F-43B0-8D26-21E66D497560}" type="pres">
      <dgm:prSet presAssocID="{A0E83C3A-5C0E-4074-99DB-FB1018084663}" presName="spacer" presStyleCnt="0"/>
      <dgm:spPr/>
    </dgm:pt>
    <dgm:pt modelId="{525EB96E-0F5B-44AC-9459-D5411F729F49}" type="pres">
      <dgm:prSet presAssocID="{72658F24-649F-4EB9-9B64-C66F51175E01}" presName="parentText" presStyleLbl="node1" presStyleIdx="2" presStyleCnt="3" custScaleY="19681" custLinFactNeighborY="65902">
        <dgm:presLayoutVars>
          <dgm:chMax val="0"/>
          <dgm:bulletEnabled val="1"/>
        </dgm:presLayoutVars>
      </dgm:prSet>
      <dgm:spPr/>
      <dgm:t>
        <a:bodyPr/>
        <a:lstStyle/>
        <a:p>
          <a:endParaRPr lang="nb-NO"/>
        </a:p>
      </dgm:t>
    </dgm:pt>
  </dgm:ptLst>
  <dgm:cxnLst>
    <dgm:cxn modelId="{5EF1358C-436C-41FA-A82A-CDC199805407}" type="presOf" srcId="{DD0F65E1-CF2E-49BC-8C7A-D2A3E037753F}" destId="{B0752664-9687-4FB3-8D55-FA08E5A3540B}" srcOrd="0" destOrd="0" presId="urn:microsoft.com/office/officeart/2005/8/layout/vList2"/>
    <dgm:cxn modelId="{BD4D883C-BC25-43AD-9A45-77B29BB76899}" type="presOf" srcId="{623966A1-E9D1-47D7-88AF-F1DC27BE39D3}" destId="{B7ACD1F1-A42F-44AB-93ED-5A4CCA966EE2}" srcOrd="0" destOrd="0" presId="urn:microsoft.com/office/officeart/2005/8/layout/vList2"/>
    <dgm:cxn modelId="{74388CB4-D8DD-4FC9-838D-C607FAA1F07D}" type="presOf" srcId="{CB8A4601-FDCD-4B8E-A4CF-C3667733ECDA}" destId="{1E349D36-9BB5-43CA-9BA2-D418381B9BC4}" srcOrd="0" destOrd="0" presId="urn:microsoft.com/office/officeart/2005/8/layout/vList2"/>
    <dgm:cxn modelId="{EEECDF61-A53D-4DA9-95C5-AB224DBB38B1}" srcId="{CB8A4601-FDCD-4B8E-A4CF-C3667733ECDA}" destId="{DD0F65E1-CF2E-49BC-8C7A-D2A3E037753F}" srcOrd="0" destOrd="0" parTransId="{77DC3B5A-758A-4505-88EE-7917FB8FA40E}" sibTransId="{38C7C7E7-469B-4ED6-AD49-FCDF7EB57B93}"/>
    <dgm:cxn modelId="{623D5888-D630-4BDB-8D82-64B133A62A2B}" srcId="{CB8A4601-FDCD-4B8E-A4CF-C3667733ECDA}" destId="{72658F24-649F-4EB9-9B64-C66F51175E01}" srcOrd="2" destOrd="0" parTransId="{0E9FA689-F6AA-44E7-93E4-759BDC8751AA}" sibTransId="{FA24ABBD-EE10-48FD-B7C2-D80A36FC659D}"/>
    <dgm:cxn modelId="{B8EF60F8-048B-4F4A-BB9A-989E1B336873}" type="presOf" srcId="{72658F24-649F-4EB9-9B64-C66F51175E01}" destId="{525EB96E-0F5B-44AC-9459-D5411F729F49}" srcOrd="0" destOrd="0" presId="urn:microsoft.com/office/officeart/2005/8/layout/vList2"/>
    <dgm:cxn modelId="{CF8EF51E-68AE-430B-A3F9-07A70CCB28FC}" srcId="{CB8A4601-FDCD-4B8E-A4CF-C3667733ECDA}" destId="{623966A1-E9D1-47D7-88AF-F1DC27BE39D3}" srcOrd="1" destOrd="0" parTransId="{EB3BD3A3-B201-4E94-A4C2-65A0EBE118EB}" sibTransId="{A0E83C3A-5C0E-4074-99DB-FB1018084663}"/>
    <dgm:cxn modelId="{B228C874-CDDE-46EE-820A-AE97F6FD891E}" type="presParOf" srcId="{1E349D36-9BB5-43CA-9BA2-D418381B9BC4}" destId="{B0752664-9687-4FB3-8D55-FA08E5A3540B}" srcOrd="0" destOrd="0" presId="urn:microsoft.com/office/officeart/2005/8/layout/vList2"/>
    <dgm:cxn modelId="{EED43EDD-FD3F-4D6E-9EAA-20AE88E0E106}" type="presParOf" srcId="{1E349D36-9BB5-43CA-9BA2-D418381B9BC4}" destId="{6A1BE289-7A24-4A7A-85DE-49F3AB585C12}" srcOrd="1" destOrd="0" presId="urn:microsoft.com/office/officeart/2005/8/layout/vList2"/>
    <dgm:cxn modelId="{59498153-7E68-42EB-A2EF-7BC68CC8D013}" type="presParOf" srcId="{1E349D36-9BB5-43CA-9BA2-D418381B9BC4}" destId="{B7ACD1F1-A42F-44AB-93ED-5A4CCA966EE2}" srcOrd="2" destOrd="0" presId="urn:microsoft.com/office/officeart/2005/8/layout/vList2"/>
    <dgm:cxn modelId="{EE977077-959C-4F78-9C03-9F384B9AE11A}" type="presParOf" srcId="{1E349D36-9BB5-43CA-9BA2-D418381B9BC4}" destId="{0311A1B4-F93F-43B0-8D26-21E66D497560}" srcOrd="3" destOrd="0" presId="urn:microsoft.com/office/officeart/2005/8/layout/vList2"/>
    <dgm:cxn modelId="{B6D6D359-B382-4D71-B509-C66B95D3DCB9}" type="presParOf" srcId="{1E349D36-9BB5-43CA-9BA2-D418381B9BC4}" destId="{525EB96E-0F5B-44AC-9459-D5411F729F4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8A4601-FDCD-4B8E-A4CF-C3667733ECDA}"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nb-NO"/>
        </a:p>
      </dgm:t>
    </dgm:pt>
    <dgm:pt modelId="{DD0F65E1-CF2E-49BC-8C7A-D2A3E037753F}">
      <dgm:prSet phldrT="[Text]"/>
      <dgm:spPr/>
      <dgm:t>
        <a:bodyPr/>
        <a:lstStyle/>
        <a:p>
          <a:r>
            <a:rPr lang="nb-NO" i="1" dirty="0" smtClean="0"/>
            <a:t>Long-term </a:t>
          </a:r>
          <a:r>
            <a:rPr lang="nb-NO" i="1" dirty="0" err="1" smtClean="0"/>
            <a:t>generation</a:t>
          </a:r>
          <a:r>
            <a:rPr lang="nb-NO" i="1" dirty="0" smtClean="0"/>
            <a:t> </a:t>
          </a:r>
          <a:r>
            <a:rPr lang="nb-NO" i="1" dirty="0" err="1" smtClean="0"/>
            <a:t>expansion</a:t>
          </a:r>
          <a:r>
            <a:rPr lang="nb-NO" i="1" dirty="0" smtClean="0"/>
            <a:t> </a:t>
          </a:r>
          <a:r>
            <a:rPr lang="nb-NO" i="1" dirty="0" err="1" smtClean="0"/>
            <a:t>model</a:t>
          </a:r>
          <a:r>
            <a:rPr lang="nb-NO" i="1" dirty="0" smtClean="0"/>
            <a:t> to </a:t>
          </a:r>
          <a:r>
            <a:rPr lang="nb-NO" i="1" dirty="0" err="1" smtClean="0"/>
            <a:t>perform</a:t>
          </a:r>
          <a:r>
            <a:rPr lang="nb-NO" i="1" dirty="0" smtClean="0"/>
            <a:t> analyses </a:t>
          </a:r>
          <a:r>
            <a:rPr lang="nb-NO" i="1" dirty="0" err="1" smtClean="0"/>
            <a:t>of</a:t>
          </a:r>
          <a:r>
            <a:rPr lang="nb-NO" i="1" dirty="0" smtClean="0"/>
            <a:t> </a:t>
          </a:r>
          <a:r>
            <a:rPr lang="nb-NO" i="1" dirty="0" err="1" smtClean="0"/>
            <a:t>generation</a:t>
          </a:r>
          <a:r>
            <a:rPr lang="nb-NO" i="1" dirty="0" smtClean="0"/>
            <a:t> </a:t>
          </a:r>
          <a:r>
            <a:rPr lang="nb-NO" i="1" dirty="0" err="1" smtClean="0"/>
            <a:t>adequacy</a:t>
          </a:r>
          <a:endParaRPr lang="nb-NO" dirty="0"/>
        </a:p>
      </dgm:t>
    </dgm:pt>
    <dgm:pt modelId="{77DC3B5A-758A-4505-88EE-7917FB8FA40E}" type="parTrans" cxnId="{EEECDF61-A53D-4DA9-95C5-AB224DBB38B1}">
      <dgm:prSet/>
      <dgm:spPr/>
      <dgm:t>
        <a:bodyPr/>
        <a:lstStyle/>
        <a:p>
          <a:endParaRPr lang="nb-NO"/>
        </a:p>
      </dgm:t>
    </dgm:pt>
    <dgm:pt modelId="{38C7C7E7-469B-4ED6-AD49-FCDF7EB57B93}" type="sibTrans" cxnId="{EEECDF61-A53D-4DA9-95C5-AB224DBB38B1}">
      <dgm:prSet/>
      <dgm:spPr/>
      <dgm:t>
        <a:bodyPr/>
        <a:lstStyle/>
        <a:p>
          <a:endParaRPr lang="nb-NO"/>
        </a:p>
      </dgm:t>
    </dgm:pt>
    <dgm:pt modelId="{623966A1-E9D1-47D7-88AF-F1DC27BE39D3}">
      <dgm:prSet phldrT="[Text]"/>
      <dgm:spPr/>
      <dgm:t>
        <a:bodyPr/>
        <a:lstStyle/>
        <a:p>
          <a:r>
            <a:rPr lang="en-US" b="1" i="1" dirty="0" smtClean="0"/>
            <a:t>Input: </a:t>
          </a:r>
          <a:r>
            <a:rPr lang="en-US" b="0" i="1" dirty="0" smtClean="0"/>
            <a:t>installed capacity and tech. data, inv., fuel and CO2 costs, RES and demand growth scenarios.</a:t>
          </a:r>
        </a:p>
        <a:p>
          <a:r>
            <a:rPr lang="en-US" b="1" i="1" dirty="0" smtClean="0"/>
            <a:t>Output:</a:t>
          </a:r>
          <a:r>
            <a:rPr lang="en-US" b="0" i="1" dirty="0" smtClean="0"/>
            <a:t> Newly installed thermal capacity, power generation by tech, CO2 ems, system costs.</a:t>
          </a:r>
          <a:endParaRPr lang="nb-NO" b="1" dirty="0"/>
        </a:p>
      </dgm:t>
    </dgm:pt>
    <dgm:pt modelId="{EB3BD3A3-B201-4E94-A4C2-65A0EBE118EB}" type="parTrans" cxnId="{CF8EF51E-68AE-430B-A3F9-07A70CCB28FC}">
      <dgm:prSet/>
      <dgm:spPr/>
      <dgm:t>
        <a:bodyPr/>
        <a:lstStyle/>
        <a:p>
          <a:endParaRPr lang="nb-NO"/>
        </a:p>
      </dgm:t>
    </dgm:pt>
    <dgm:pt modelId="{A0E83C3A-5C0E-4074-99DB-FB1018084663}" type="sibTrans" cxnId="{CF8EF51E-68AE-430B-A3F9-07A70CCB28FC}">
      <dgm:prSet/>
      <dgm:spPr/>
      <dgm:t>
        <a:bodyPr/>
        <a:lstStyle/>
        <a:p>
          <a:endParaRPr lang="nb-NO"/>
        </a:p>
      </dgm:t>
    </dgm:pt>
    <dgm:pt modelId="{72658F24-649F-4EB9-9B64-C66F51175E01}">
      <dgm:prSet phldrT="[Text]"/>
      <dgm:spPr/>
      <dgm:t>
        <a:bodyPr/>
        <a:lstStyle/>
        <a:p>
          <a:r>
            <a:rPr lang="en-US" b="1" i="1" dirty="0" smtClean="0"/>
            <a:t>Data: </a:t>
          </a:r>
          <a:r>
            <a:rPr lang="en-US" i="1" dirty="0" smtClean="0"/>
            <a:t>available for Spanish system up to 2050. Partners to fill in for other regions.</a:t>
          </a:r>
          <a:endParaRPr lang="nb-NO" dirty="0"/>
        </a:p>
      </dgm:t>
    </dgm:pt>
    <dgm:pt modelId="{0E9FA689-F6AA-44E7-93E4-759BDC8751AA}" type="parTrans" cxnId="{623D5888-D630-4BDB-8D82-64B133A62A2B}">
      <dgm:prSet/>
      <dgm:spPr/>
      <dgm:t>
        <a:bodyPr/>
        <a:lstStyle/>
        <a:p>
          <a:endParaRPr lang="nb-NO"/>
        </a:p>
      </dgm:t>
    </dgm:pt>
    <dgm:pt modelId="{FA24ABBD-EE10-48FD-B7C2-D80A36FC659D}" type="sibTrans" cxnId="{623D5888-D630-4BDB-8D82-64B133A62A2B}">
      <dgm:prSet/>
      <dgm:spPr/>
      <dgm:t>
        <a:bodyPr/>
        <a:lstStyle/>
        <a:p>
          <a:endParaRPr lang="nb-NO"/>
        </a:p>
      </dgm:t>
    </dgm:pt>
    <dgm:pt modelId="{1E349D36-9BB5-43CA-9BA2-D418381B9BC4}" type="pres">
      <dgm:prSet presAssocID="{CB8A4601-FDCD-4B8E-A4CF-C3667733ECDA}" presName="linear" presStyleCnt="0">
        <dgm:presLayoutVars>
          <dgm:animLvl val="lvl"/>
          <dgm:resizeHandles val="exact"/>
        </dgm:presLayoutVars>
      </dgm:prSet>
      <dgm:spPr/>
      <dgm:t>
        <a:bodyPr/>
        <a:lstStyle/>
        <a:p>
          <a:endParaRPr lang="nb-NO"/>
        </a:p>
      </dgm:t>
    </dgm:pt>
    <dgm:pt modelId="{B0752664-9687-4FB3-8D55-FA08E5A3540B}" type="pres">
      <dgm:prSet presAssocID="{DD0F65E1-CF2E-49BC-8C7A-D2A3E037753F}" presName="parentText" presStyleLbl="node1" presStyleIdx="0" presStyleCnt="3" custScaleY="17967" custLinFactNeighborY="-55577">
        <dgm:presLayoutVars>
          <dgm:chMax val="0"/>
          <dgm:bulletEnabled val="1"/>
        </dgm:presLayoutVars>
      </dgm:prSet>
      <dgm:spPr/>
      <dgm:t>
        <a:bodyPr/>
        <a:lstStyle/>
        <a:p>
          <a:endParaRPr lang="nb-NO"/>
        </a:p>
      </dgm:t>
    </dgm:pt>
    <dgm:pt modelId="{6A1BE289-7A24-4A7A-85DE-49F3AB585C12}" type="pres">
      <dgm:prSet presAssocID="{38C7C7E7-469B-4ED6-AD49-FCDF7EB57B93}" presName="spacer" presStyleCnt="0"/>
      <dgm:spPr/>
    </dgm:pt>
    <dgm:pt modelId="{B7ACD1F1-A42F-44AB-93ED-5A4CCA966EE2}" type="pres">
      <dgm:prSet presAssocID="{623966A1-E9D1-47D7-88AF-F1DC27BE39D3}" presName="parentText" presStyleLbl="node1" presStyleIdx="1" presStyleCnt="3" custScaleY="17967">
        <dgm:presLayoutVars>
          <dgm:chMax val="0"/>
          <dgm:bulletEnabled val="1"/>
        </dgm:presLayoutVars>
      </dgm:prSet>
      <dgm:spPr/>
      <dgm:t>
        <a:bodyPr/>
        <a:lstStyle/>
        <a:p>
          <a:endParaRPr lang="nb-NO"/>
        </a:p>
      </dgm:t>
    </dgm:pt>
    <dgm:pt modelId="{0311A1B4-F93F-43B0-8D26-21E66D497560}" type="pres">
      <dgm:prSet presAssocID="{A0E83C3A-5C0E-4074-99DB-FB1018084663}" presName="spacer" presStyleCnt="0"/>
      <dgm:spPr/>
    </dgm:pt>
    <dgm:pt modelId="{525EB96E-0F5B-44AC-9459-D5411F729F49}" type="pres">
      <dgm:prSet presAssocID="{72658F24-649F-4EB9-9B64-C66F51175E01}" presName="parentText" presStyleLbl="node1" presStyleIdx="2" presStyleCnt="3" custScaleY="17967" custLinFactNeighborY="57298">
        <dgm:presLayoutVars>
          <dgm:chMax val="0"/>
          <dgm:bulletEnabled val="1"/>
        </dgm:presLayoutVars>
      </dgm:prSet>
      <dgm:spPr/>
      <dgm:t>
        <a:bodyPr/>
        <a:lstStyle/>
        <a:p>
          <a:endParaRPr lang="nb-NO"/>
        </a:p>
      </dgm:t>
    </dgm:pt>
  </dgm:ptLst>
  <dgm:cxnLst>
    <dgm:cxn modelId="{50FA35F4-ED8D-4900-B9D1-F6AA7AF833DC}" type="presOf" srcId="{CB8A4601-FDCD-4B8E-A4CF-C3667733ECDA}" destId="{1E349D36-9BB5-43CA-9BA2-D418381B9BC4}" srcOrd="0" destOrd="0" presId="urn:microsoft.com/office/officeart/2005/8/layout/vList2"/>
    <dgm:cxn modelId="{623D5888-D630-4BDB-8D82-64B133A62A2B}" srcId="{CB8A4601-FDCD-4B8E-A4CF-C3667733ECDA}" destId="{72658F24-649F-4EB9-9B64-C66F51175E01}" srcOrd="2" destOrd="0" parTransId="{0E9FA689-F6AA-44E7-93E4-759BDC8751AA}" sibTransId="{FA24ABBD-EE10-48FD-B7C2-D80A36FC659D}"/>
    <dgm:cxn modelId="{51FE676A-3430-4D06-8F0C-C6B4C2D0158A}" type="presOf" srcId="{72658F24-649F-4EB9-9B64-C66F51175E01}" destId="{525EB96E-0F5B-44AC-9459-D5411F729F49}" srcOrd="0" destOrd="0" presId="urn:microsoft.com/office/officeart/2005/8/layout/vList2"/>
    <dgm:cxn modelId="{CF8EF51E-68AE-430B-A3F9-07A70CCB28FC}" srcId="{CB8A4601-FDCD-4B8E-A4CF-C3667733ECDA}" destId="{623966A1-E9D1-47D7-88AF-F1DC27BE39D3}" srcOrd="1" destOrd="0" parTransId="{EB3BD3A3-B201-4E94-A4C2-65A0EBE118EB}" sibTransId="{A0E83C3A-5C0E-4074-99DB-FB1018084663}"/>
    <dgm:cxn modelId="{E8FF5ED8-2DAB-4E84-8119-CABFA459D488}" type="presOf" srcId="{DD0F65E1-CF2E-49BC-8C7A-D2A3E037753F}" destId="{B0752664-9687-4FB3-8D55-FA08E5A3540B}" srcOrd="0" destOrd="0" presId="urn:microsoft.com/office/officeart/2005/8/layout/vList2"/>
    <dgm:cxn modelId="{EEECDF61-A53D-4DA9-95C5-AB224DBB38B1}" srcId="{CB8A4601-FDCD-4B8E-A4CF-C3667733ECDA}" destId="{DD0F65E1-CF2E-49BC-8C7A-D2A3E037753F}" srcOrd="0" destOrd="0" parTransId="{77DC3B5A-758A-4505-88EE-7917FB8FA40E}" sibTransId="{38C7C7E7-469B-4ED6-AD49-FCDF7EB57B93}"/>
    <dgm:cxn modelId="{BEFB6024-49AD-413C-997F-3F2522C7D6F4}" type="presOf" srcId="{623966A1-E9D1-47D7-88AF-F1DC27BE39D3}" destId="{B7ACD1F1-A42F-44AB-93ED-5A4CCA966EE2}" srcOrd="0" destOrd="0" presId="urn:microsoft.com/office/officeart/2005/8/layout/vList2"/>
    <dgm:cxn modelId="{4F8B1E96-B458-4A84-B3A9-70D022EFE691}" type="presParOf" srcId="{1E349D36-9BB5-43CA-9BA2-D418381B9BC4}" destId="{B0752664-9687-4FB3-8D55-FA08E5A3540B}" srcOrd="0" destOrd="0" presId="urn:microsoft.com/office/officeart/2005/8/layout/vList2"/>
    <dgm:cxn modelId="{F4502A3B-6927-4EE1-9FA4-B51FE6A85163}" type="presParOf" srcId="{1E349D36-9BB5-43CA-9BA2-D418381B9BC4}" destId="{6A1BE289-7A24-4A7A-85DE-49F3AB585C12}" srcOrd="1" destOrd="0" presId="urn:microsoft.com/office/officeart/2005/8/layout/vList2"/>
    <dgm:cxn modelId="{72CA8438-823C-4E2E-AA4A-0C1638606D6A}" type="presParOf" srcId="{1E349D36-9BB5-43CA-9BA2-D418381B9BC4}" destId="{B7ACD1F1-A42F-44AB-93ED-5A4CCA966EE2}" srcOrd="2" destOrd="0" presId="urn:microsoft.com/office/officeart/2005/8/layout/vList2"/>
    <dgm:cxn modelId="{64938545-A7E0-4635-AD19-1DE4E1148BD6}" type="presParOf" srcId="{1E349D36-9BB5-43CA-9BA2-D418381B9BC4}" destId="{0311A1B4-F93F-43B0-8D26-21E66D497560}" srcOrd="3" destOrd="0" presId="urn:microsoft.com/office/officeart/2005/8/layout/vList2"/>
    <dgm:cxn modelId="{05275282-FD6B-4213-902E-7D7113DCE264}" type="presParOf" srcId="{1E349D36-9BB5-43CA-9BA2-D418381B9BC4}" destId="{525EB96E-0F5B-44AC-9459-D5411F729F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8A4601-FDCD-4B8E-A4CF-C3667733ECDA}"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nb-NO"/>
        </a:p>
      </dgm:t>
    </dgm:pt>
    <dgm:pt modelId="{DD0F65E1-CF2E-49BC-8C7A-D2A3E037753F}">
      <dgm:prSet phldrT="[Text]"/>
      <dgm:spPr/>
      <dgm:t>
        <a:bodyPr/>
        <a:lstStyle/>
        <a:p>
          <a:r>
            <a:rPr lang="nb-NO" b="1" i="1" dirty="0" smtClean="0"/>
            <a:t>Technical and </a:t>
          </a:r>
          <a:r>
            <a:rPr lang="nb-NO" b="1" i="1" dirty="0" err="1" smtClean="0"/>
            <a:t>economic</a:t>
          </a:r>
          <a:r>
            <a:rPr lang="nb-NO" b="1" i="1" dirty="0" smtClean="0"/>
            <a:t> </a:t>
          </a:r>
          <a:r>
            <a:rPr lang="nb-NO" b="1" i="1" dirty="0" err="1" smtClean="0"/>
            <a:t>impact</a:t>
          </a:r>
          <a:r>
            <a:rPr lang="nb-NO" b="1" i="1" dirty="0" smtClean="0"/>
            <a:t> </a:t>
          </a:r>
          <a:r>
            <a:rPr lang="nb-NO" b="1" i="1" dirty="0" err="1" smtClean="0"/>
            <a:t>of</a:t>
          </a:r>
          <a:r>
            <a:rPr lang="nb-NO" b="1" i="1" dirty="0" smtClean="0"/>
            <a:t> </a:t>
          </a:r>
          <a:r>
            <a:rPr lang="nb-NO" b="1" i="1" dirty="0" err="1" smtClean="0"/>
            <a:t>intermitent</a:t>
          </a:r>
          <a:r>
            <a:rPr lang="nb-NO" b="1" i="1" dirty="0" smtClean="0"/>
            <a:t> </a:t>
          </a:r>
          <a:r>
            <a:rPr lang="nb-NO" b="1" i="1" dirty="0" err="1" smtClean="0"/>
            <a:t>generation</a:t>
          </a:r>
          <a:r>
            <a:rPr lang="nb-NO" b="1" i="1" dirty="0" smtClean="0"/>
            <a:t> and </a:t>
          </a:r>
          <a:r>
            <a:rPr lang="nb-NO" b="1" i="1" dirty="0" err="1" smtClean="0"/>
            <a:t>other</a:t>
          </a:r>
          <a:r>
            <a:rPr lang="nb-NO" b="1" i="1" dirty="0" smtClean="0"/>
            <a:t> types </a:t>
          </a:r>
          <a:r>
            <a:rPr lang="nb-NO" b="1" i="1" dirty="0" err="1" smtClean="0"/>
            <a:t>of</a:t>
          </a:r>
          <a:r>
            <a:rPr lang="nb-NO" b="1" i="1" dirty="0" smtClean="0"/>
            <a:t> </a:t>
          </a:r>
          <a:r>
            <a:rPr lang="nb-NO" b="1" i="1" dirty="0" err="1" smtClean="0"/>
            <a:t>emerging</a:t>
          </a:r>
          <a:r>
            <a:rPr lang="nb-NO" b="1" i="1" dirty="0" smtClean="0"/>
            <a:t> </a:t>
          </a:r>
          <a:r>
            <a:rPr lang="nb-NO" b="1" i="1" dirty="0" err="1" smtClean="0"/>
            <a:t>technologies</a:t>
          </a:r>
          <a:endParaRPr lang="nb-NO" dirty="0"/>
        </a:p>
      </dgm:t>
    </dgm:pt>
    <dgm:pt modelId="{77DC3B5A-758A-4505-88EE-7917FB8FA40E}" type="parTrans" cxnId="{EEECDF61-A53D-4DA9-95C5-AB224DBB38B1}">
      <dgm:prSet/>
      <dgm:spPr/>
      <dgm:t>
        <a:bodyPr/>
        <a:lstStyle/>
        <a:p>
          <a:endParaRPr lang="nb-NO"/>
        </a:p>
      </dgm:t>
    </dgm:pt>
    <dgm:pt modelId="{38C7C7E7-469B-4ED6-AD49-FCDF7EB57B93}" type="sibTrans" cxnId="{EEECDF61-A53D-4DA9-95C5-AB224DBB38B1}">
      <dgm:prSet/>
      <dgm:spPr/>
      <dgm:t>
        <a:bodyPr/>
        <a:lstStyle/>
        <a:p>
          <a:endParaRPr lang="nb-NO"/>
        </a:p>
      </dgm:t>
    </dgm:pt>
    <dgm:pt modelId="{623966A1-E9D1-47D7-88AF-F1DC27BE39D3}">
      <dgm:prSet phldrT="[Text]"/>
      <dgm:spPr/>
      <dgm:t>
        <a:bodyPr/>
        <a:lstStyle/>
        <a:p>
          <a:r>
            <a:rPr lang="en-US" b="1" i="1" dirty="0" smtClean="0"/>
            <a:t>Input: </a:t>
          </a:r>
          <a:r>
            <a:rPr lang="en-US" i="1" dirty="0" smtClean="0"/>
            <a:t>Hourly RES production, thermal gen. capacity, weekly hydro gen., hourly demand, transfer capacity.</a:t>
          </a:r>
        </a:p>
        <a:p>
          <a:r>
            <a:rPr lang="en-US" b="1" i="1" dirty="0" smtClean="0"/>
            <a:t>Output: </a:t>
          </a:r>
          <a:r>
            <a:rPr lang="en-US" i="1" dirty="0" smtClean="0"/>
            <a:t>output per tech. and area, energy not served, RES spillages per area, market prices.</a:t>
          </a:r>
          <a:endParaRPr lang="nb-NO" dirty="0"/>
        </a:p>
      </dgm:t>
    </dgm:pt>
    <dgm:pt modelId="{EB3BD3A3-B201-4E94-A4C2-65A0EBE118EB}" type="parTrans" cxnId="{CF8EF51E-68AE-430B-A3F9-07A70CCB28FC}">
      <dgm:prSet/>
      <dgm:spPr/>
      <dgm:t>
        <a:bodyPr/>
        <a:lstStyle/>
        <a:p>
          <a:endParaRPr lang="nb-NO"/>
        </a:p>
      </dgm:t>
    </dgm:pt>
    <dgm:pt modelId="{A0E83C3A-5C0E-4074-99DB-FB1018084663}" type="sibTrans" cxnId="{CF8EF51E-68AE-430B-A3F9-07A70CCB28FC}">
      <dgm:prSet/>
      <dgm:spPr/>
      <dgm:t>
        <a:bodyPr/>
        <a:lstStyle/>
        <a:p>
          <a:endParaRPr lang="nb-NO"/>
        </a:p>
      </dgm:t>
    </dgm:pt>
    <dgm:pt modelId="{72658F24-649F-4EB9-9B64-C66F51175E01}">
      <dgm:prSet phldrT="[Text]"/>
      <dgm:spPr/>
      <dgm:t>
        <a:bodyPr/>
        <a:lstStyle/>
        <a:p>
          <a:r>
            <a:rPr lang="en-US" b="1" i="1" dirty="0" smtClean="0"/>
            <a:t>Data: </a:t>
          </a:r>
          <a:r>
            <a:rPr lang="en-US" i="1" dirty="0" smtClean="0"/>
            <a:t>available for Spanish system up to 2050. Partners to fill in for other regions.</a:t>
          </a:r>
          <a:endParaRPr lang="nb-NO" dirty="0"/>
        </a:p>
      </dgm:t>
    </dgm:pt>
    <dgm:pt modelId="{0E9FA689-F6AA-44E7-93E4-759BDC8751AA}" type="parTrans" cxnId="{623D5888-D630-4BDB-8D82-64B133A62A2B}">
      <dgm:prSet/>
      <dgm:spPr/>
      <dgm:t>
        <a:bodyPr/>
        <a:lstStyle/>
        <a:p>
          <a:endParaRPr lang="nb-NO"/>
        </a:p>
      </dgm:t>
    </dgm:pt>
    <dgm:pt modelId="{FA24ABBD-EE10-48FD-B7C2-D80A36FC659D}" type="sibTrans" cxnId="{623D5888-D630-4BDB-8D82-64B133A62A2B}">
      <dgm:prSet/>
      <dgm:spPr/>
      <dgm:t>
        <a:bodyPr/>
        <a:lstStyle/>
        <a:p>
          <a:endParaRPr lang="nb-NO"/>
        </a:p>
      </dgm:t>
    </dgm:pt>
    <dgm:pt modelId="{1E349D36-9BB5-43CA-9BA2-D418381B9BC4}" type="pres">
      <dgm:prSet presAssocID="{CB8A4601-FDCD-4B8E-A4CF-C3667733ECDA}" presName="linear" presStyleCnt="0">
        <dgm:presLayoutVars>
          <dgm:animLvl val="lvl"/>
          <dgm:resizeHandles val="exact"/>
        </dgm:presLayoutVars>
      </dgm:prSet>
      <dgm:spPr/>
      <dgm:t>
        <a:bodyPr/>
        <a:lstStyle/>
        <a:p>
          <a:endParaRPr lang="nb-NO"/>
        </a:p>
      </dgm:t>
    </dgm:pt>
    <dgm:pt modelId="{B0752664-9687-4FB3-8D55-FA08E5A3540B}" type="pres">
      <dgm:prSet presAssocID="{DD0F65E1-CF2E-49BC-8C7A-D2A3E037753F}" presName="parentText" presStyleLbl="node1" presStyleIdx="0" presStyleCnt="3" custScaleY="115295" custLinFactY="-4973" custLinFactNeighborY="-100000">
        <dgm:presLayoutVars>
          <dgm:chMax val="0"/>
          <dgm:bulletEnabled val="1"/>
        </dgm:presLayoutVars>
      </dgm:prSet>
      <dgm:spPr/>
      <dgm:t>
        <a:bodyPr/>
        <a:lstStyle/>
        <a:p>
          <a:endParaRPr lang="nb-NO"/>
        </a:p>
      </dgm:t>
    </dgm:pt>
    <dgm:pt modelId="{6A1BE289-7A24-4A7A-85DE-49F3AB585C12}" type="pres">
      <dgm:prSet presAssocID="{38C7C7E7-469B-4ED6-AD49-FCDF7EB57B93}" presName="spacer" presStyleCnt="0"/>
      <dgm:spPr/>
    </dgm:pt>
    <dgm:pt modelId="{B7ACD1F1-A42F-44AB-93ED-5A4CCA966EE2}" type="pres">
      <dgm:prSet presAssocID="{623966A1-E9D1-47D7-88AF-F1DC27BE39D3}" presName="parentText" presStyleLbl="node1" presStyleIdx="1" presStyleCnt="3" custScaleY="115295">
        <dgm:presLayoutVars>
          <dgm:chMax val="0"/>
          <dgm:bulletEnabled val="1"/>
        </dgm:presLayoutVars>
      </dgm:prSet>
      <dgm:spPr/>
      <dgm:t>
        <a:bodyPr/>
        <a:lstStyle/>
        <a:p>
          <a:endParaRPr lang="nb-NO"/>
        </a:p>
      </dgm:t>
    </dgm:pt>
    <dgm:pt modelId="{0311A1B4-F93F-43B0-8D26-21E66D497560}" type="pres">
      <dgm:prSet presAssocID="{A0E83C3A-5C0E-4074-99DB-FB1018084663}" presName="spacer" presStyleCnt="0"/>
      <dgm:spPr/>
    </dgm:pt>
    <dgm:pt modelId="{525EB96E-0F5B-44AC-9459-D5411F729F49}" type="pres">
      <dgm:prSet presAssocID="{72658F24-649F-4EB9-9B64-C66F51175E01}" presName="parentText" presStyleLbl="node1" presStyleIdx="2" presStyleCnt="3" custScaleY="115295" custLinFactY="3367" custLinFactNeighborY="100000">
        <dgm:presLayoutVars>
          <dgm:chMax val="0"/>
          <dgm:bulletEnabled val="1"/>
        </dgm:presLayoutVars>
      </dgm:prSet>
      <dgm:spPr/>
      <dgm:t>
        <a:bodyPr/>
        <a:lstStyle/>
        <a:p>
          <a:endParaRPr lang="nb-NO"/>
        </a:p>
      </dgm:t>
    </dgm:pt>
  </dgm:ptLst>
  <dgm:cxnLst>
    <dgm:cxn modelId="{623D5888-D630-4BDB-8D82-64B133A62A2B}" srcId="{CB8A4601-FDCD-4B8E-A4CF-C3667733ECDA}" destId="{72658F24-649F-4EB9-9B64-C66F51175E01}" srcOrd="2" destOrd="0" parTransId="{0E9FA689-F6AA-44E7-93E4-759BDC8751AA}" sibTransId="{FA24ABBD-EE10-48FD-B7C2-D80A36FC659D}"/>
    <dgm:cxn modelId="{DB6D979D-A9A2-4B6D-A36A-5800AA0A1513}" type="presOf" srcId="{CB8A4601-FDCD-4B8E-A4CF-C3667733ECDA}" destId="{1E349D36-9BB5-43CA-9BA2-D418381B9BC4}" srcOrd="0" destOrd="0" presId="urn:microsoft.com/office/officeart/2005/8/layout/vList2"/>
    <dgm:cxn modelId="{2C4C722A-893F-4E03-9913-245B97235E19}" type="presOf" srcId="{623966A1-E9D1-47D7-88AF-F1DC27BE39D3}" destId="{B7ACD1F1-A42F-44AB-93ED-5A4CCA966EE2}" srcOrd="0" destOrd="0" presId="urn:microsoft.com/office/officeart/2005/8/layout/vList2"/>
    <dgm:cxn modelId="{7D75FA2B-875B-4607-A270-A7A23044F48C}" type="presOf" srcId="{DD0F65E1-CF2E-49BC-8C7A-D2A3E037753F}" destId="{B0752664-9687-4FB3-8D55-FA08E5A3540B}" srcOrd="0" destOrd="0" presId="urn:microsoft.com/office/officeart/2005/8/layout/vList2"/>
    <dgm:cxn modelId="{CF8EF51E-68AE-430B-A3F9-07A70CCB28FC}" srcId="{CB8A4601-FDCD-4B8E-A4CF-C3667733ECDA}" destId="{623966A1-E9D1-47D7-88AF-F1DC27BE39D3}" srcOrd="1" destOrd="0" parTransId="{EB3BD3A3-B201-4E94-A4C2-65A0EBE118EB}" sibTransId="{A0E83C3A-5C0E-4074-99DB-FB1018084663}"/>
    <dgm:cxn modelId="{F60F3B26-0BD0-466F-BD2D-FE26E2D953AB}" type="presOf" srcId="{72658F24-649F-4EB9-9B64-C66F51175E01}" destId="{525EB96E-0F5B-44AC-9459-D5411F729F49}" srcOrd="0" destOrd="0" presId="urn:microsoft.com/office/officeart/2005/8/layout/vList2"/>
    <dgm:cxn modelId="{EEECDF61-A53D-4DA9-95C5-AB224DBB38B1}" srcId="{CB8A4601-FDCD-4B8E-A4CF-C3667733ECDA}" destId="{DD0F65E1-CF2E-49BC-8C7A-D2A3E037753F}" srcOrd="0" destOrd="0" parTransId="{77DC3B5A-758A-4505-88EE-7917FB8FA40E}" sibTransId="{38C7C7E7-469B-4ED6-AD49-FCDF7EB57B93}"/>
    <dgm:cxn modelId="{4AAE76A6-A51A-4758-9B02-973A98C5C316}" type="presParOf" srcId="{1E349D36-9BB5-43CA-9BA2-D418381B9BC4}" destId="{B0752664-9687-4FB3-8D55-FA08E5A3540B}" srcOrd="0" destOrd="0" presId="urn:microsoft.com/office/officeart/2005/8/layout/vList2"/>
    <dgm:cxn modelId="{3ABA8D8D-587C-458A-B6F9-40B9E1EBBF2F}" type="presParOf" srcId="{1E349D36-9BB5-43CA-9BA2-D418381B9BC4}" destId="{6A1BE289-7A24-4A7A-85DE-49F3AB585C12}" srcOrd="1" destOrd="0" presId="urn:microsoft.com/office/officeart/2005/8/layout/vList2"/>
    <dgm:cxn modelId="{B8F42BB9-382B-4CA2-AB4A-A9C6473AED1D}" type="presParOf" srcId="{1E349D36-9BB5-43CA-9BA2-D418381B9BC4}" destId="{B7ACD1F1-A42F-44AB-93ED-5A4CCA966EE2}" srcOrd="2" destOrd="0" presId="urn:microsoft.com/office/officeart/2005/8/layout/vList2"/>
    <dgm:cxn modelId="{1DF3FC09-4C0A-4C78-A07E-525EE73DC041}" type="presParOf" srcId="{1E349D36-9BB5-43CA-9BA2-D418381B9BC4}" destId="{0311A1B4-F93F-43B0-8D26-21E66D497560}" srcOrd="3" destOrd="0" presId="urn:microsoft.com/office/officeart/2005/8/layout/vList2"/>
    <dgm:cxn modelId="{B1EDC227-4679-4BCB-9AEE-E53C1133463F}" type="presParOf" srcId="{1E349D36-9BB5-43CA-9BA2-D418381B9BC4}" destId="{525EB96E-0F5B-44AC-9459-D5411F729F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8A4601-FDCD-4B8E-A4CF-C3667733ECDA}"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nb-NO"/>
        </a:p>
      </dgm:t>
    </dgm:pt>
    <dgm:pt modelId="{DD0F65E1-CF2E-49BC-8C7A-D2A3E037753F}">
      <dgm:prSet phldrT="[Text]"/>
      <dgm:spPr/>
      <dgm:t>
        <a:bodyPr/>
        <a:lstStyle/>
        <a:p>
          <a:r>
            <a:rPr lang="nb-NO" dirty="0" err="1" smtClean="0"/>
            <a:t>Evaluate</a:t>
          </a:r>
          <a:r>
            <a:rPr lang="nb-NO" dirty="0" smtClean="0"/>
            <a:t> </a:t>
          </a:r>
          <a:r>
            <a:rPr lang="nb-NO" dirty="0" err="1" smtClean="0"/>
            <a:t>impact</a:t>
          </a:r>
          <a:r>
            <a:rPr lang="nb-NO" dirty="0" smtClean="0"/>
            <a:t> </a:t>
          </a:r>
          <a:r>
            <a:rPr lang="nb-NO" dirty="0" err="1" smtClean="0"/>
            <a:t>of</a:t>
          </a:r>
          <a:r>
            <a:rPr lang="nb-NO" dirty="0" smtClean="0"/>
            <a:t> </a:t>
          </a:r>
          <a:r>
            <a:rPr lang="nb-NO" dirty="0" err="1" smtClean="0"/>
            <a:t>intraday</a:t>
          </a:r>
          <a:r>
            <a:rPr lang="nb-NO" dirty="0" smtClean="0"/>
            <a:t> and reserve </a:t>
          </a:r>
          <a:r>
            <a:rPr lang="nb-NO" dirty="0" err="1" smtClean="0"/>
            <a:t>market</a:t>
          </a:r>
          <a:r>
            <a:rPr lang="nb-NO" dirty="0" smtClean="0"/>
            <a:t> design </a:t>
          </a:r>
          <a:r>
            <a:rPr lang="nb-NO" dirty="0" err="1" smtClean="0"/>
            <a:t>on</a:t>
          </a:r>
          <a:r>
            <a:rPr lang="nb-NO" dirty="0" smtClean="0"/>
            <a:t> </a:t>
          </a:r>
          <a:r>
            <a:rPr lang="nb-NO" dirty="0" err="1" smtClean="0"/>
            <a:t>integration</a:t>
          </a:r>
          <a:r>
            <a:rPr lang="nb-NO" dirty="0" smtClean="0"/>
            <a:t> </a:t>
          </a:r>
          <a:r>
            <a:rPr lang="nb-NO" dirty="0" err="1" smtClean="0"/>
            <a:t>of</a:t>
          </a:r>
          <a:r>
            <a:rPr lang="nb-NO" dirty="0" smtClean="0"/>
            <a:t> intermittent </a:t>
          </a:r>
          <a:r>
            <a:rPr lang="nb-NO" dirty="0" err="1" smtClean="0"/>
            <a:t>generation</a:t>
          </a:r>
          <a:r>
            <a:rPr lang="nb-NO" dirty="0" smtClean="0"/>
            <a:t>.</a:t>
          </a:r>
          <a:endParaRPr lang="nb-NO" dirty="0"/>
        </a:p>
      </dgm:t>
    </dgm:pt>
    <dgm:pt modelId="{77DC3B5A-758A-4505-88EE-7917FB8FA40E}" type="parTrans" cxnId="{EEECDF61-A53D-4DA9-95C5-AB224DBB38B1}">
      <dgm:prSet/>
      <dgm:spPr/>
      <dgm:t>
        <a:bodyPr/>
        <a:lstStyle/>
        <a:p>
          <a:endParaRPr lang="nb-NO"/>
        </a:p>
      </dgm:t>
    </dgm:pt>
    <dgm:pt modelId="{38C7C7E7-469B-4ED6-AD49-FCDF7EB57B93}" type="sibTrans" cxnId="{EEECDF61-A53D-4DA9-95C5-AB224DBB38B1}">
      <dgm:prSet/>
      <dgm:spPr/>
      <dgm:t>
        <a:bodyPr/>
        <a:lstStyle/>
        <a:p>
          <a:endParaRPr lang="nb-NO"/>
        </a:p>
      </dgm:t>
    </dgm:pt>
    <dgm:pt modelId="{623966A1-E9D1-47D7-88AF-F1DC27BE39D3}">
      <dgm:prSet phldrT="[Text]"/>
      <dgm:spPr/>
      <dgm:t>
        <a:bodyPr/>
        <a:lstStyle/>
        <a:p>
          <a:r>
            <a:rPr lang="en-US" b="1" i="1" dirty="0" smtClean="0"/>
            <a:t>Input: </a:t>
          </a:r>
          <a:r>
            <a:rPr lang="en-US" i="1" dirty="0" smtClean="0"/>
            <a:t>Hourly RES forecasts, thermal gen. capacity, hydro inflows, hourly demand.</a:t>
          </a:r>
        </a:p>
        <a:p>
          <a:r>
            <a:rPr lang="en-US" b="1" i="1" dirty="0" smtClean="0"/>
            <a:t>Output: </a:t>
          </a:r>
          <a:r>
            <a:rPr lang="en-US" i="1" dirty="0" smtClean="0"/>
            <a:t>generation by tech., RES curtailment, use of balancing, operation costs.</a:t>
          </a:r>
          <a:endParaRPr lang="nb-NO" dirty="0"/>
        </a:p>
      </dgm:t>
    </dgm:pt>
    <dgm:pt modelId="{EB3BD3A3-B201-4E94-A4C2-65A0EBE118EB}" type="parTrans" cxnId="{CF8EF51E-68AE-430B-A3F9-07A70CCB28FC}">
      <dgm:prSet/>
      <dgm:spPr/>
      <dgm:t>
        <a:bodyPr/>
        <a:lstStyle/>
        <a:p>
          <a:endParaRPr lang="nb-NO"/>
        </a:p>
      </dgm:t>
    </dgm:pt>
    <dgm:pt modelId="{A0E83C3A-5C0E-4074-99DB-FB1018084663}" type="sibTrans" cxnId="{CF8EF51E-68AE-430B-A3F9-07A70CCB28FC}">
      <dgm:prSet/>
      <dgm:spPr/>
      <dgm:t>
        <a:bodyPr/>
        <a:lstStyle/>
        <a:p>
          <a:endParaRPr lang="nb-NO"/>
        </a:p>
      </dgm:t>
    </dgm:pt>
    <dgm:pt modelId="{72658F24-649F-4EB9-9B64-C66F51175E01}">
      <dgm:prSet phldrT="[Text]"/>
      <dgm:spPr/>
      <dgm:t>
        <a:bodyPr/>
        <a:lstStyle/>
        <a:p>
          <a:r>
            <a:rPr lang="en-US" b="1" i="1" dirty="0" smtClean="0"/>
            <a:t>Data:</a:t>
          </a:r>
          <a:r>
            <a:rPr lang="en-US" i="1" dirty="0" smtClean="0"/>
            <a:t> available till 2020 for Iberian peninsula. Partners to fill in for other regions.</a:t>
          </a:r>
          <a:endParaRPr lang="nb-NO" dirty="0"/>
        </a:p>
      </dgm:t>
    </dgm:pt>
    <dgm:pt modelId="{0E9FA689-F6AA-44E7-93E4-759BDC8751AA}" type="parTrans" cxnId="{623D5888-D630-4BDB-8D82-64B133A62A2B}">
      <dgm:prSet/>
      <dgm:spPr/>
      <dgm:t>
        <a:bodyPr/>
        <a:lstStyle/>
        <a:p>
          <a:endParaRPr lang="nb-NO"/>
        </a:p>
      </dgm:t>
    </dgm:pt>
    <dgm:pt modelId="{FA24ABBD-EE10-48FD-B7C2-D80A36FC659D}" type="sibTrans" cxnId="{623D5888-D630-4BDB-8D82-64B133A62A2B}">
      <dgm:prSet/>
      <dgm:spPr/>
      <dgm:t>
        <a:bodyPr/>
        <a:lstStyle/>
        <a:p>
          <a:endParaRPr lang="nb-NO"/>
        </a:p>
      </dgm:t>
    </dgm:pt>
    <dgm:pt modelId="{1E349D36-9BB5-43CA-9BA2-D418381B9BC4}" type="pres">
      <dgm:prSet presAssocID="{CB8A4601-FDCD-4B8E-A4CF-C3667733ECDA}" presName="linear" presStyleCnt="0">
        <dgm:presLayoutVars>
          <dgm:animLvl val="lvl"/>
          <dgm:resizeHandles val="exact"/>
        </dgm:presLayoutVars>
      </dgm:prSet>
      <dgm:spPr/>
      <dgm:t>
        <a:bodyPr/>
        <a:lstStyle/>
        <a:p>
          <a:endParaRPr lang="nb-NO"/>
        </a:p>
      </dgm:t>
    </dgm:pt>
    <dgm:pt modelId="{B0752664-9687-4FB3-8D55-FA08E5A3540B}" type="pres">
      <dgm:prSet presAssocID="{DD0F65E1-CF2E-49BC-8C7A-D2A3E037753F}" presName="parentText" presStyleLbl="node1" presStyleIdx="0" presStyleCnt="3" custScaleY="101837" custLinFactY="-5662" custLinFactNeighborY="-100000">
        <dgm:presLayoutVars>
          <dgm:chMax val="0"/>
          <dgm:bulletEnabled val="1"/>
        </dgm:presLayoutVars>
      </dgm:prSet>
      <dgm:spPr/>
      <dgm:t>
        <a:bodyPr/>
        <a:lstStyle/>
        <a:p>
          <a:endParaRPr lang="nb-NO"/>
        </a:p>
      </dgm:t>
    </dgm:pt>
    <dgm:pt modelId="{6A1BE289-7A24-4A7A-85DE-49F3AB585C12}" type="pres">
      <dgm:prSet presAssocID="{38C7C7E7-469B-4ED6-AD49-FCDF7EB57B93}" presName="spacer" presStyleCnt="0"/>
      <dgm:spPr/>
    </dgm:pt>
    <dgm:pt modelId="{B7ACD1F1-A42F-44AB-93ED-5A4CCA966EE2}" type="pres">
      <dgm:prSet presAssocID="{623966A1-E9D1-47D7-88AF-F1DC27BE39D3}" presName="parentText" presStyleLbl="node1" presStyleIdx="1" presStyleCnt="3" custScaleY="101837">
        <dgm:presLayoutVars>
          <dgm:chMax val="0"/>
          <dgm:bulletEnabled val="1"/>
        </dgm:presLayoutVars>
      </dgm:prSet>
      <dgm:spPr/>
      <dgm:t>
        <a:bodyPr/>
        <a:lstStyle/>
        <a:p>
          <a:endParaRPr lang="nb-NO"/>
        </a:p>
      </dgm:t>
    </dgm:pt>
    <dgm:pt modelId="{0311A1B4-F93F-43B0-8D26-21E66D497560}" type="pres">
      <dgm:prSet presAssocID="{A0E83C3A-5C0E-4074-99DB-FB1018084663}" presName="spacer" presStyleCnt="0"/>
      <dgm:spPr/>
    </dgm:pt>
    <dgm:pt modelId="{525EB96E-0F5B-44AC-9459-D5411F729F49}" type="pres">
      <dgm:prSet presAssocID="{72658F24-649F-4EB9-9B64-C66F51175E01}" presName="parentText" presStyleLbl="node1" presStyleIdx="2" presStyleCnt="3" custScaleY="101837" custLinFactY="5663" custLinFactNeighborY="100000">
        <dgm:presLayoutVars>
          <dgm:chMax val="0"/>
          <dgm:bulletEnabled val="1"/>
        </dgm:presLayoutVars>
      </dgm:prSet>
      <dgm:spPr/>
      <dgm:t>
        <a:bodyPr/>
        <a:lstStyle/>
        <a:p>
          <a:endParaRPr lang="nb-NO"/>
        </a:p>
      </dgm:t>
    </dgm:pt>
  </dgm:ptLst>
  <dgm:cxnLst>
    <dgm:cxn modelId="{BF26E014-4BFB-4C26-ACE8-3065CA8913FE}" type="presOf" srcId="{623966A1-E9D1-47D7-88AF-F1DC27BE39D3}" destId="{B7ACD1F1-A42F-44AB-93ED-5A4CCA966EE2}" srcOrd="0" destOrd="0" presId="urn:microsoft.com/office/officeart/2005/8/layout/vList2"/>
    <dgm:cxn modelId="{623D5888-D630-4BDB-8D82-64B133A62A2B}" srcId="{CB8A4601-FDCD-4B8E-A4CF-C3667733ECDA}" destId="{72658F24-649F-4EB9-9B64-C66F51175E01}" srcOrd="2" destOrd="0" parTransId="{0E9FA689-F6AA-44E7-93E4-759BDC8751AA}" sibTransId="{FA24ABBD-EE10-48FD-B7C2-D80A36FC659D}"/>
    <dgm:cxn modelId="{CF8EF51E-68AE-430B-A3F9-07A70CCB28FC}" srcId="{CB8A4601-FDCD-4B8E-A4CF-C3667733ECDA}" destId="{623966A1-E9D1-47D7-88AF-F1DC27BE39D3}" srcOrd="1" destOrd="0" parTransId="{EB3BD3A3-B201-4E94-A4C2-65A0EBE118EB}" sibTransId="{A0E83C3A-5C0E-4074-99DB-FB1018084663}"/>
    <dgm:cxn modelId="{512DEB9F-2D62-434B-924F-9970D77660B1}" type="presOf" srcId="{DD0F65E1-CF2E-49BC-8C7A-D2A3E037753F}" destId="{B0752664-9687-4FB3-8D55-FA08E5A3540B}" srcOrd="0" destOrd="0" presId="urn:microsoft.com/office/officeart/2005/8/layout/vList2"/>
    <dgm:cxn modelId="{89368391-1B7F-497B-8BBF-396C5F464417}" type="presOf" srcId="{72658F24-649F-4EB9-9B64-C66F51175E01}" destId="{525EB96E-0F5B-44AC-9459-D5411F729F49}" srcOrd="0" destOrd="0" presId="urn:microsoft.com/office/officeart/2005/8/layout/vList2"/>
    <dgm:cxn modelId="{EEECDF61-A53D-4DA9-95C5-AB224DBB38B1}" srcId="{CB8A4601-FDCD-4B8E-A4CF-C3667733ECDA}" destId="{DD0F65E1-CF2E-49BC-8C7A-D2A3E037753F}" srcOrd="0" destOrd="0" parTransId="{77DC3B5A-758A-4505-88EE-7917FB8FA40E}" sibTransId="{38C7C7E7-469B-4ED6-AD49-FCDF7EB57B93}"/>
    <dgm:cxn modelId="{329F6D14-41D2-4F56-980A-95A1DEC418BC}" type="presOf" srcId="{CB8A4601-FDCD-4B8E-A4CF-C3667733ECDA}" destId="{1E349D36-9BB5-43CA-9BA2-D418381B9BC4}" srcOrd="0" destOrd="0" presId="urn:microsoft.com/office/officeart/2005/8/layout/vList2"/>
    <dgm:cxn modelId="{AF7395E2-7C7A-4061-B66F-499419E51702}" type="presParOf" srcId="{1E349D36-9BB5-43CA-9BA2-D418381B9BC4}" destId="{B0752664-9687-4FB3-8D55-FA08E5A3540B}" srcOrd="0" destOrd="0" presId="urn:microsoft.com/office/officeart/2005/8/layout/vList2"/>
    <dgm:cxn modelId="{FC276B94-FD3B-47CA-8028-AA26143BCB74}" type="presParOf" srcId="{1E349D36-9BB5-43CA-9BA2-D418381B9BC4}" destId="{6A1BE289-7A24-4A7A-85DE-49F3AB585C12}" srcOrd="1" destOrd="0" presId="urn:microsoft.com/office/officeart/2005/8/layout/vList2"/>
    <dgm:cxn modelId="{3128FAD6-1BB8-48F2-B78B-1CABB7CB2288}" type="presParOf" srcId="{1E349D36-9BB5-43CA-9BA2-D418381B9BC4}" destId="{B7ACD1F1-A42F-44AB-93ED-5A4CCA966EE2}" srcOrd="2" destOrd="0" presId="urn:microsoft.com/office/officeart/2005/8/layout/vList2"/>
    <dgm:cxn modelId="{2B49C72C-700F-473E-A692-609ADB437511}" type="presParOf" srcId="{1E349D36-9BB5-43CA-9BA2-D418381B9BC4}" destId="{0311A1B4-F93F-43B0-8D26-21E66D497560}" srcOrd="3" destOrd="0" presId="urn:microsoft.com/office/officeart/2005/8/layout/vList2"/>
    <dgm:cxn modelId="{B3716928-1B4C-4326-8E18-CB207E4AC00E}" type="presParOf" srcId="{1E349D36-9BB5-43CA-9BA2-D418381B9BC4}" destId="{525EB96E-0F5B-44AC-9459-D5411F729F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8A4601-FDCD-4B8E-A4CF-C3667733ECDA}"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nb-NO"/>
        </a:p>
      </dgm:t>
    </dgm:pt>
    <dgm:pt modelId="{DD0F65E1-CF2E-49BC-8C7A-D2A3E037753F}">
      <dgm:prSet phldrT="[Text]"/>
      <dgm:spPr/>
      <dgm:t>
        <a:bodyPr/>
        <a:lstStyle/>
        <a:p>
          <a:r>
            <a:rPr lang="en-US" i="1" dirty="0" smtClean="0"/>
            <a:t>NPV</a:t>
          </a:r>
          <a:r>
            <a:rPr lang="nb-NO" dirty="0" smtClean="0"/>
            <a:t> </a:t>
          </a:r>
          <a:r>
            <a:rPr lang="en-US" i="1" dirty="0" smtClean="0"/>
            <a:t>based model that estimates the competitiveness of photovoltaic systems;</a:t>
          </a:r>
          <a:endParaRPr lang="nb-NO" dirty="0"/>
        </a:p>
      </dgm:t>
    </dgm:pt>
    <dgm:pt modelId="{77DC3B5A-758A-4505-88EE-7917FB8FA40E}" type="parTrans" cxnId="{EEECDF61-A53D-4DA9-95C5-AB224DBB38B1}">
      <dgm:prSet/>
      <dgm:spPr/>
      <dgm:t>
        <a:bodyPr/>
        <a:lstStyle/>
        <a:p>
          <a:endParaRPr lang="nb-NO"/>
        </a:p>
      </dgm:t>
    </dgm:pt>
    <dgm:pt modelId="{38C7C7E7-469B-4ED6-AD49-FCDF7EB57B93}" type="sibTrans" cxnId="{EEECDF61-A53D-4DA9-95C5-AB224DBB38B1}">
      <dgm:prSet/>
      <dgm:spPr/>
      <dgm:t>
        <a:bodyPr/>
        <a:lstStyle/>
        <a:p>
          <a:endParaRPr lang="nb-NO"/>
        </a:p>
      </dgm:t>
    </dgm:pt>
    <dgm:pt modelId="{623966A1-E9D1-47D7-88AF-F1DC27BE39D3}">
      <dgm:prSet phldrT="[Text]"/>
      <dgm:spPr/>
      <dgm:t>
        <a:bodyPr/>
        <a:lstStyle/>
        <a:p>
          <a:r>
            <a:rPr lang="en-US" i="1" dirty="0" smtClean="0"/>
            <a:t>Applicable to household, commercial, tertiary and industrial sector;</a:t>
          </a:r>
          <a:endParaRPr lang="nb-NO" dirty="0"/>
        </a:p>
      </dgm:t>
    </dgm:pt>
    <dgm:pt modelId="{EB3BD3A3-B201-4E94-A4C2-65A0EBE118EB}" type="parTrans" cxnId="{CF8EF51E-68AE-430B-A3F9-07A70CCB28FC}">
      <dgm:prSet/>
      <dgm:spPr/>
      <dgm:t>
        <a:bodyPr/>
        <a:lstStyle/>
        <a:p>
          <a:endParaRPr lang="nb-NO"/>
        </a:p>
      </dgm:t>
    </dgm:pt>
    <dgm:pt modelId="{A0E83C3A-5C0E-4074-99DB-FB1018084663}" type="sibTrans" cxnId="{CF8EF51E-68AE-430B-A3F9-07A70CCB28FC}">
      <dgm:prSet/>
      <dgm:spPr/>
      <dgm:t>
        <a:bodyPr/>
        <a:lstStyle/>
        <a:p>
          <a:endParaRPr lang="nb-NO"/>
        </a:p>
      </dgm:t>
    </dgm:pt>
    <dgm:pt modelId="{72658F24-649F-4EB9-9B64-C66F51175E01}">
      <dgm:prSet phldrT="[Text]"/>
      <dgm:spPr/>
      <dgm:t>
        <a:bodyPr/>
        <a:lstStyle/>
        <a:p>
          <a:r>
            <a:rPr lang="en-US" i="1" dirty="0" smtClean="0"/>
            <a:t>Available data: solar irradiance measured and standardized profiles; projected costs of PV systems. To be updated within project.</a:t>
          </a:r>
          <a:endParaRPr lang="nb-NO" dirty="0"/>
        </a:p>
      </dgm:t>
    </dgm:pt>
    <dgm:pt modelId="{0E9FA689-F6AA-44E7-93E4-759BDC8751AA}" type="parTrans" cxnId="{623D5888-D630-4BDB-8D82-64B133A62A2B}">
      <dgm:prSet/>
      <dgm:spPr/>
      <dgm:t>
        <a:bodyPr/>
        <a:lstStyle/>
        <a:p>
          <a:endParaRPr lang="nb-NO"/>
        </a:p>
      </dgm:t>
    </dgm:pt>
    <dgm:pt modelId="{FA24ABBD-EE10-48FD-B7C2-D80A36FC659D}" type="sibTrans" cxnId="{623D5888-D630-4BDB-8D82-64B133A62A2B}">
      <dgm:prSet/>
      <dgm:spPr/>
      <dgm:t>
        <a:bodyPr/>
        <a:lstStyle/>
        <a:p>
          <a:endParaRPr lang="nb-NO"/>
        </a:p>
      </dgm:t>
    </dgm:pt>
    <dgm:pt modelId="{1E349D36-9BB5-43CA-9BA2-D418381B9BC4}" type="pres">
      <dgm:prSet presAssocID="{CB8A4601-FDCD-4B8E-A4CF-C3667733ECDA}" presName="linear" presStyleCnt="0">
        <dgm:presLayoutVars>
          <dgm:animLvl val="lvl"/>
          <dgm:resizeHandles val="exact"/>
        </dgm:presLayoutVars>
      </dgm:prSet>
      <dgm:spPr/>
      <dgm:t>
        <a:bodyPr/>
        <a:lstStyle/>
        <a:p>
          <a:endParaRPr lang="nb-NO"/>
        </a:p>
      </dgm:t>
    </dgm:pt>
    <dgm:pt modelId="{B0752664-9687-4FB3-8D55-FA08E5A3540B}" type="pres">
      <dgm:prSet presAssocID="{DD0F65E1-CF2E-49BC-8C7A-D2A3E037753F}" presName="parentText" presStyleLbl="node1" presStyleIdx="0" presStyleCnt="3" custLinFactY="-2774" custLinFactNeighborY="-100000">
        <dgm:presLayoutVars>
          <dgm:chMax val="0"/>
          <dgm:bulletEnabled val="1"/>
        </dgm:presLayoutVars>
      </dgm:prSet>
      <dgm:spPr/>
      <dgm:t>
        <a:bodyPr/>
        <a:lstStyle/>
        <a:p>
          <a:endParaRPr lang="nb-NO"/>
        </a:p>
      </dgm:t>
    </dgm:pt>
    <dgm:pt modelId="{6A1BE289-7A24-4A7A-85DE-49F3AB585C12}" type="pres">
      <dgm:prSet presAssocID="{38C7C7E7-469B-4ED6-AD49-FCDF7EB57B93}" presName="spacer" presStyleCnt="0"/>
      <dgm:spPr/>
    </dgm:pt>
    <dgm:pt modelId="{B7ACD1F1-A42F-44AB-93ED-5A4CCA966EE2}" type="pres">
      <dgm:prSet presAssocID="{623966A1-E9D1-47D7-88AF-F1DC27BE39D3}" presName="parentText" presStyleLbl="node1" presStyleIdx="1" presStyleCnt="3">
        <dgm:presLayoutVars>
          <dgm:chMax val="0"/>
          <dgm:bulletEnabled val="1"/>
        </dgm:presLayoutVars>
      </dgm:prSet>
      <dgm:spPr/>
      <dgm:t>
        <a:bodyPr/>
        <a:lstStyle/>
        <a:p>
          <a:endParaRPr lang="nb-NO"/>
        </a:p>
      </dgm:t>
    </dgm:pt>
    <dgm:pt modelId="{0311A1B4-F93F-43B0-8D26-21E66D497560}" type="pres">
      <dgm:prSet presAssocID="{A0E83C3A-5C0E-4074-99DB-FB1018084663}" presName="spacer" presStyleCnt="0"/>
      <dgm:spPr/>
    </dgm:pt>
    <dgm:pt modelId="{525EB96E-0F5B-44AC-9459-D5411F729F49}" type="pres">
      <dgm:prSet presAssocID="{72658F24-649F-4EB9-9B64-C66F51175E01}" presName="parentText" presStyleLbl="node1" presStyleIdx="2" presStyleCnt="3" custLinFactY="2774" custLinFactNeighborY="100000">
        <dgm:presLayoutVars>
          <dgm:chMax val="0"/>
          <dgm:bulletEnabled val="1"/>
        </dgm:presLayoutVars>
      </dgm:prSet>
      <dgm:spPr/>
      <dgm:t>
        <a:bodyPr/>
        <a:lstStyle/>
        <a:p>
          <a:endParaRPr lang="nb-NO"/>
        </a:p>
      </dgm:t>
    </dgm:pt>
  </dgm:ptLst>
  <dgm:cxnLst>
    <dgm:cxn modelId="{FA1D4FEF-683E-4907-AF8A-BEBAAD296559}" type="presOf" srcId="{CB8A4601-FDCD-4B8E-A4CF-C3667733ECDA}" destId="{1E349D36-9BB5-43CA-9BA2-D418381B9BC4}" srcOrd="0" destOrd="0" presId="urn:microsoft.com/office/officeart/2005/8/layout/vList2"/>
    <dgm:cxn modelId="{EEECDF61-A53D-4DA9-95C5-AB224DBB38B1}" srcId="{CB8A4601-FDCD-4B8E-A4CF-C3667733ECDA}" destId="{DD0F65E1-CF2E-49BC-8C7A-D2A3E037753F}" srcOrd="0" destOrd="0" parTransId="{77DC3B5A-758A-4505-88EE-7917FB8FA40E}" sibTransId="{38C7C7E7-469B-4ED6-AD49-FCDF7EB57B93}"/>
    <dgm:cxn modelId="{83B84F05-6D7C-447D-BA79-53D88AF8A055}" type="presOf" srcId="{72658F24-649F-4EB9-9B64-C66F51175E01}" destId="{525EB96E-0F5B-44AC-9459-D5411F729F49}" srcOrd="0" destOrd="0" presId="urn:microsoft.com/office/officeart/2005/8/layout/vList2"/>
    <dgm:cxn modelId="{623D5888-D630-4BDB-8D82-64B133A62A2B}" srcId="{CB8A4601-FDCD-4B8E-A4CF-C3667733ECDA}" destId="{72658F24-649F-4EB9-9B64-C66F51175E01}" srcOrd="2" destOrd="0" parTransId="{0E9FA689-F6AA-44E7-93E4-759BDC8751AA}" sibTransId="{FA24ABBD-EE10-48FD-B7C2-D80A36FC659D}"/>
    <dgm:cxn modelId="{D40B44FD-1D37-4262-A90A-482CE7710F43}" type="presOf" srcId="{DD0F65E1-CF2E-49BC-8C7A-D2A3E037753F}" destId="{B0752664-9687-4FB3-8D55-FA08E5A3540B}" srcOrd="0" destOrd="0" presId="urn:microsoft.com/office/officeart/2005/8/layout/vList2"/>
    <dgm:cxn modelId="{6D08782D-8959-467A-8BFB-8F8321D57609}" type="presOf" srcId="{623966A1-E9D1-47D7-88AF-F1DC27BE39D3}" destId="{B7ACD1F1-A42F-44AB-93ED-5A4CCA966EE2}" srcOrd="0" destOrd="0" presId="urn:microsoft.com/office/officeart/2005/8/layout/vList2"/>
    <dgm:cxn modelId="{CF8EF51E-68AE-430B-A3F9-07A70CCB28FC}" srcId="{CB8A4601-FDCD-4B8E-A4CF-C3667733ECDA}" destId="{623966A1-E9D1-47D7-88AF-F1DC27BE39D3}" srcOrd="1" destOrd="0" parTransId="{EB3BD3A3-B201-4E94-A4C2-65A0EBE118EB}" sibTransId="{A0E83C3A-5C0E-4074-99DB-FB1018084663}"/>
    <dgm:cxn modelId="{E29E1A3F-5B1A-4BC3-B920-1AD67DD78B4F}" type="presParOf" srcId="{1E349D36-9BB5-43CA-9BA2-D418381B9BC4}" destId="{B0752664-9687-4FB3-8D55-FA08E5A3540B}" srcOrd="0" destOrd="0" presId="urn:microsoft.com/office/officeart/2005/8/layout/vList2"/>
    <dgm:cxn modelId="{8E2B2D6E-A467-4D52-930F-2155F3388527}" type="presParOf" srcId="{1E349D36-9BB5-43CA-9BA2-D418381B9BC4}" destId="{6A1BE289-7A24-4A7A-85DE-49F3AB585C12}" srcOrd="1" destOrd="0" presId="urn:microsoft.com/office/officeart/2005/8/layout/vList2"/>
    <dgm:cxn modelId="{88DEA444-6762-4E81-9703-03A437780FEB}" type="presParOf" srcId="{1E349D36-9BB5-43CA-9BA2-D418381B9BC4}" destId="{B7ACD1F1-A42F-44AB-93ED-5A4CCA966EE2}" srcOrd="2" destOrd="0" presId="urn:microsoft.com/office/officeart/2005/8/layout/vList2"/>
    <dgm:cxn modelId="{4471F28A-7693-4BE3-9343-487B9A0AD3C4}" type="presParOf" srcId="{1E349D36-9BB5-43CA-9BA2-D418381B9BC4}" destId="{0311A1B4-F93F-43B0-8D26-21E66D497560}" srcOrd="3" destOrd="0" presId="urn:microsoft.com/office/officeart/2005/8/layout/vList2"/>
    <dgm:cxn modelId="{2895F2EC-F455-4267-9F0F-9E3C0923A2BA}" type="presParOf" srcId="{1E349D36-9BB5-43CA-9BA2-D418381B9BC4}" destId="{525EB96E-0F5B-44AC-9459-D5411F729F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8A4601-FDCD-4B8E-A4CF-C3667733ECDA}"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nb-NO"/>
        </a:p>
      </dgm:t>
    </dgm:pt>
    <dgm:pt modelId="{DD0F65E1-CF2E-49BC-8C7A-D2A3E037753F}">
      <dgm:prSet phldrT="[Text]"/>
      <dgm:spPr/>
      <dgm:t>
        <a:bodyPr/>
        <a:lstStyle/>
        <a:p>
          <a:r>
            <a:rPr lang="nb-NO" i="1" dirty="0" smtClean="0"/>
            <a:t>ANTARES-</a:t>
          </a:r>
          <a:r>
            <a:rPr lang="nb-NO" i="1" dirty="0" err="1" smtClean="0"/>
            <a:t>based</a:t>
          </a:r>
          <a:r>
            <a:rPr lang="nb-NO" i="1" dirty="0" smtClean="0"/>
            <a:t> </a:t>
          </a:r>
          <a:r>
            <a:rPr lang="nb-NO" i="1" dirty="0" err="1" smtClean="0"/>
            <a:t>models</a:t>
          </a:r>
          <a:r>
            <a:rPr lang="nb-NO" i="1" dirty="0" smtClean="0"/>
            <a:t> for long-term </a:t>
          </a:r>
          <a:r>
            <a:rPr lang="nb-NO" i="1" dirty="0" err="1" smtClean="0"/>
            <a:t>economic</a:t>
          </a:r>
          <a:r>
            <a:rPr lang="nb-NO" i="1" dirty="0" smtClean="0"/>
            <a:t> </a:t>
          </a:r>
          <a:r>
            <a:rPr lang="nb-NO" i="1" dirty="0" err="1" smtClean="0"/>
            <a:t>equilibrium</a:t>
          </a:r>
          <a:r>
            <a:rPr lang="en-US" i="1" dirty="0" smtClean="0"/>
            <a:t>; reveal needs for capacity.</a:t>
          </a:r>
          <a:endParaRPr lang="nb-NO" dirty="0"/>
        </a:p>
      </dgm:t>
    </dgm:pt>
    <dgm:pt modelId="{77DC3B5A-758A-4505-88EE-7917FB8FA40E}" type="parTrans" cxnId="{EEECDF61-A53D-4DA9-95C5-AB224DBB38B1}">
      <dgm:prSet/>
      <dgm:spPr/>
      <dgm:t>
        <a:bodyPr/>
        <a:lstStyle/>
        <a:p>
          <a:endParaRPr lang="nb-NO"/>
        </a:p>
      </dgm:t>
    </dgm:pt>
    <dgm:pt modelId="{38C7C7E7-469B-4ED6-AD49-FCDF7EB57B93}" type="sibTrans" cxnId="{EEECDF61-A53D-4DA9-95C5-AB224DBB38B1}">
      <dgm:prSet/>
      <dgm:spPr/>
      <dgm:t>
        <a:bodyPr/>
        <a:lstStyle/>
        <a:p>
          <a:endParaRPr lang="nb-NO"/>
        </a:p>
      </dgm:t>
    </dgm:pt>
    <dgm:pt modelId="{623966A1-E9D1-47D7-88AF-F1DC27BE39D3}">
      <dgm:prSet phldrT="[Text]"/>
      <dgm:spPr/>
      <dgm:t>
        <a:bodyPr/>
        <a:lstStyle/>
        <a:p>
          <a:r>
            <a:rPr lang="en-US" i="1" dirty="0" smtClean="0"/>
            <a:t>Investment dynamics model; show how market architecture will drive actors.</a:t>
          </a:r>
          <a:endParaRPr lang="nb-NO" dirty="0"/>
        </a:p>
      </dgm:t>
    </dgm:pt>
    <dgm:pt modelId="{EB3BD3A3-B201-4E94-A4C2-65A0EBE118EB}" type="parTrans" cxnId="{CF8EF51E-68AE-430B-A3F9-07A70CCB28FC}">
      <dgm:prSet/>
      <dgm:spPr/>
      <dgm:t>
        <a:bodyPr/>
        <a:lstStyle/>
        <a:p>
          <a:endParaRPr lang="nb-NO"/>
        </a:p>
      </dgm:t>
    </dgm:pt>
    <dgm:pt modelId="{A0E83C3A-5C0E-4074-99DB-FB1018084663}" type="sibTrans" cxnId="{CF8EF51E-68AE-430B-A3F9-07A70CCB28FC}">
      <dgm:prSet/>
      <dgm:spPr/>
      <dgm:t>
        <a:bodyPr/>
        <a:lstStyle/>
        <a:p>
          <a:endParaRPr lang="nb-NO"/>
        </a:p>
      </dgm:t>
    </dgm:pt>
    <dgm:pt modelId="{72658F24-649F-4EB9-9B64-C66F51175E01}">
      <dgm:prSet phldrT="[Text]"/>
      <dgm:spPr>
        <a:solidFill>
          <a:schemeClr val="accent5">
            <a:hueOff val="-9933876"/>
            <a:satOff val="39811"/>
            <a:lumOff val="8628"/>
            <a:alpha val="0"/>
          </a:schemeClr>
        </a:solidFill>
      </dgm:spPr>
      <dgm:t>
        <a:bodyPr/>
        <a:lstStyle/>
        <a:p>
          <a:r>
            <a:rPr lang="en-US" i="1" dirty="0" smtClean="0"/>
            <a:t>Available data: solar irradiance measured and standardized profiles; projected costs of PV systems. To be updated within project.</a:t>
          </a:r>
          <a:endParaRPr lang="nb-NO" dirty="0"/>
        </a:p>
      </dgm:t>
    </dgm:pt>
    <dgm:pt modelId="{FA24ABBD-EE10-48FD-B7C2-D80A36FC659D}" type="sibTrans" cxnId="{623D5888-D630-4BDB-8D82-64B133A62A2B}">
      <dgm:prSet/>
      <dgm:spPr/>
      <dgm:t>
        <a:bodyPr/>
        <a:lstStyle/>
        <a:p>
          <a:endParaRPr lang="nb-NO"/>
        </a:p>
      </dgm:t>
    </dgm:pt>
    <dgm:pt modelId="{0E9FA689-F6AA-44E7-93E4-759BDC8751AA}" type="parTrans" cxnId="{623D5888-D630-4BDB-8D82-64B133A62A2B}">
      <dgm:prSet/>
      <dgm:spPr/>
      <dgm:t>
        <a:bodyPr/>
        <a:lstStyle/>
        <a:p>
          <a:endParaRPr lang="nb-NO"/>
        </a:p>
      </dgm:t>
    </dgm:pt>
    <dgm:pt modelId="{1E349D36-9BB5-43CA-9BA2-D418381B9BC4}" type="pres">
      <dgm:prSet presAssocID="{CB8A4601-FDCD-4B8E-A4CF-C3667733ECDA}" presName="linear" presStyleCnt="0">
        <dgm:presLayoutVars>
          <dgm:animLvl val="lvl"/>
          <dgm:resizeHandles val="exact"/>
        </dgm:presLayoutVars>
      </dgm:prSet>
      <dgm:spPr/>
      <dgm:t>
        <a:bodyPr/>
        <a:lstStyle/>
        <a:p>
          <a:endParaRPr lang="nb-NO"/>
        </a:p>
      </dgm:t>
    </dgm:pt>
    <dgm:pt modelId="{B0752664-9687-4FB3-8D55-FA08E5A3540B}" type="pres">
      <dgm:prSet presAssocID="{DD0F65E1-CF2E-49BC-8C7A-D2A3E037753F}" presName="parentText" presStyleLbl="node1" presStyleIdx="0" presStyleCnt="3" custLinFactY="-737" custLinFactNeighborY="-100000">
        <dgm:presLayoutVars>
          <dgm:chMax val="0"/>
          <dgm:bulletEnabled val="1"/>
        </dgm:presLayoutVars>
      </dgm:prSet>
      <dgm:spPr/>
      <dgm:t>
        <a:bodyPr/>
        <a:lstStyle/>
        <a:p>
          <a:endParaRPr lang="nb-NO"/>
        </a:p>
      </dgm:t>
    </dgm:pt>
    <dgm:pt modelId="{6A1BE289-7A24-4A7A-85DE-49F3AB585C12}" type="pres">
      <dgm:prSet presAssocID="{38C7C7E7-469B-4ED6-AD49-FCDF7EB57B93}" presName="spacer" presStyleCnt="0"/>
      <dgm:spPr/>
    </dgm:pt>
    <dgm:pt modelId="{B7ACD1F1-A42F-44AB-93ED-5A4CCA966EE2}" type="pres">
      <dgm:prSet presAssocID="{623966A1-E9D1-47D7-88AF-F1DC27BE39D3}" presName="parentText" presStyleLbl="node1" presStyleIdx="1" presStyleCnt="3">
        <dgm:presLayoutVars>
          <dgm:chMax val="0"/>
          <dgm:bulletEnabled val="1"/>
        </dgm:presLayoutVars>
      </dgm:prSet>
      <dgm:spPr/>
      <dgm:t>
        <a:bodyPr/>
        <a:lstStyle/>
        <a:p>
          <a:endParaRPr lang="nb-NO"/>
        </a:p>
      </dgm:t>
    </dgm:pt>
    <dgm:pt modelId="{0311A1B4-F93F-43B0-8D26-21E66D497560}" type="pres">
      <dgm:prSet presAssocID="{A0E83C3A-5C0E-4074-99DB-FB1018084663}" presName="spacer" presStyleCnt="0"/>
      <dgm:spPr/>
    </dgm:pt>
    <dgm:pt modelId="{525EB96E-0F5B-44AC-9459-D5411F729F49}" type="pres">
      <dgm:prSet presAssocID="{72658F24-649F-4EB9-9B64-C66F51175E01}" presName="parentText" presStyleLbl="node1" presStyleIdx="2" presStyleCnt="3">
        <dgm:presLayoutVars>
          <dgm:chMax val="0"/>
          <dgm:bulletEnabled val="1"/>
        </dgm:presLayoutVars>
      </dgm:prSet>
      <dgm:spPr/>
      <dgm:t>
        <a:bodyPr/>
        <a:lstStyle/>
        <a:p>
          <a:endParaRPr lang="nb-NO"/>
        </a:p>
      </dgm:t>
    </dgm:pt>
  </dgm:ptLst>
  <dgm:cxnLst>
    <dgm:cxn modelId="{71B3C8C0-3958-456E-BDEA-EEA3964A3308}" type="presOf" srcId="{CB8A4601-FDCD-4B8E-A4CF-C3667733ECDA}" destId="{1E349D36-9BB5-43CA-9BA2-D418381B9BC4}" srcOrd="0" destOrd="0" presId="urn:microsoft.com/office/officeart/2005/8/layout/vList2"/>
    <dgm:cxn modelId="{3FFF5671-380E-4774-A96E-2021ED46C378}" type="presOf" srcId="{DD0F65E1-CF2E-49BC-8C7A-D2A3E037753F}" destId="{B0752664-9687-4FB3-8D55-FA08E5A3540B}" srcOrd="0" destOrd="0" presId="urn:microsoft.com/office/officeart/2005/8/layout/vList2"/>
    <dgm:cxn modelId="{623D5888-D630-4BDB-8D82-64B133A62A2B}" srcId="{CB8A4601-FDCD-4B8E-A4CF-C3667733ECDA}" destId="{72658F24-649F-4EB9-9B64-C66F51175E01}" srcOrd="2" destOrd="0" parTransId="{0E9FA689-F6AA-44E7-93E4-759BDC8751AA}" sibTransId="{FA24ABBD-EE10-48FD-B7C2-D80A36FC659D}"/>
    <dgm:cxn modelId="{CF8EF51E-68AE-430B-A3F9-07A70CCB28FC}" srcId="{CB8A4601-FDCD-4B8E-A4CF-C3667733ECDA}" destId="{623966A1-E9D1-47D7-88AF-F1DC27BE39D3}" srcOrd="1" destOrd="0" parTransId="{EB3BD3A3-B201-4E94-A4C2-65A0EBE118EB}" sibTransId="{A0E83C3A-5C0E-4074-99DB-FB1018084663}"/>
    <dgm:cxn modelId="{EEECDF61-A53D-4DA9-95C5-AB224DBB38B1}" srcId="{CB8A4601-FDCD-4B8E-A4CF-C3667733ECDA}" destId="{DD0F65E1-CF2E-49BC-8C7A-D2A3E037753F}" srcOrd="0" destOrd="0" parTransId="{77DC3B5A-758A-4505-88EE-7917FB8FA40E}" sibTransId="{38C7C7E7-469B-4ED6-AD49-FCDF7EB57B93}"/>
    <dgm:cxn modelId="{B7DA8EF6-4180-41F4-B1D1-EDD180CE59C8}" type="presOf" srcId="{623966A1-E9D1-47D7-88AF-F1DC27BE39D3}" destId="{B7ACD1F1-A42F-44AB-93ED-5A4CCA966EE2}" srcOrd="0" destOrd="0" presId="urn:microsoft.com/office/officeart/2005/8/layout/vList2"/>
    <dgm:cxn modelId="{31E1E62B-3A92-4EAD-99A9-152C86E6844C}" type="presOf" srcId="{72658F24-649F-4EB9-9B64-C66F51175E01}" destId="{525EB96E-0F5B-44AC-9459-D5411F729F49}" srcOrd="0" destOrd="0" presId="urn:microsoft.com/office/officeart/2005/8/layout/vList2"/>
    <dgm:cxn modelId="{E50FC218-9D52-4CDD-ADCD-E55D2324C352}" type="presParOf" srcId="{1E349D36-9BB5-43CA-9BA2-D418381B9BC4}" destId="{B0752664-9687-4FB3-8D55-FA08E5A3540B}" srcOrd="0" destOrd="0" presId="urn:microsoft.com/office/officeart/2005/8/layout/vList2"/>
    <dgm:cxn modelId="{A8145189-5D82-40A7-9749-9A55D40B4FD3}" type="presParOf" srcId="{1E349D36-9BB5-43CA-9BA2-D418381B9BC4}" destId="{6A1BE289-7A24-4A7A-85DE-49F3AB585C12}" srcOrd="1" destOrd="0" presId="urn:microsoft.com/office/officeart/2005/8/layout/vList2"/>
    <dgm:cxn modelId="{EA43BA6C-5AA8-4A3A-B424-531838C04398}" type="presParOf" srcId="{1E349D36-9BB5-43CA-9BA2-D418381B9BC4}" destId="{B7ACD1F1-A42F-44AB-93ED-5A4CCA966EE2}" srcOrd="2" destOrd="0" presId="urn:microsoft.com/office/officeart/2005/8/layout/vList2"/>
    <dgm:cxn modelId="{7688149B-546A-4DB9-A0D1-0CDB1CA85555}" type="presParOf" srcId="{1E349D36-9BB5-43CA-9BA2-D418381B9BC4}" destId="{0311A1B4-F93F-43B0-8D26-21E66D497560}" srcOrd="3" destOrd="0" presId="urn:microsoft.com/office/officeart/2005/8/layout/vList2"/>
    <dgm:cxn modelId="{BCE88482-A768-45A8-913E-5FF1AA37021B}" type="presParOf" srcId="{1E349D36-9BB5-43CA-9BA2-D418381B9BC4}" destId="{525EB96E-0F5B-44AC-9459-D5411F729F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52664-9687-4FB3-8D55-FA08E5A3540B}">
      <dsp:nvSpPr>
        <dsp:cNvPr id="0" name=""/>
        <dsp:cNvSpPr/>
      </dsp:nvSpPr>
      <dsp:spPr>
        <a:xfrm>
          <a:off x="0" y="0"/>
          <a:ext cx="4104455" cy="1266270"/>
        </a:xfrm>
        <a:prstGeom prst="roundRect">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nb-NO" sz="1600" i="1" kern="1200" dirty="0" err="1" smtClean="0"/>
            <a:t>Hydropower</a:t>
          </a:r>
          <a:r>
            <a:rPr lang="nb-NO" sz="1600" i="1" kern="1200" dirty="0" smtClean="0"/>
            <a:t> </a:t>
          </a:r>
          <a:r>
            <a:rPr lang="nb-NO" sz="1600" i="1" kern="1200" dirty="0" err="1" smtClean="0"/>
            <a:t>scheduling</a:t>
          </a:r>
          <a:r>
            <a:rPr lang="nb-NO" sz="1600" i="1" kern="1200" dirty="0" smtClean="0"/>
            <a:t> used in Nordic </a:t>
          </a:r>
          <a:r>
            <a:rPr lang="nb-NO" sz="1600" i="1" kern="1200" dirty="0" err="1" smtClean="0"/>
            <a:t>market</a:t>
          </a:r>
          <a:r>
            <a:rPr lang="nb-NO" sz="1600" i="1" kern="1200" dirty="0" smtClean="0"/>
            <a:t>.</a:t>
          </a:r>
          <a:endParaRPr lang="nb-NO" sz="1600" i="1" kern="1200" dirty="0" smtClean="0"/>
        </a:p>
        <a:p>
          <a:pPr lvl="0" algn="l" defTabSz="711200">
            <a:lnSpc>
              <a:spcPct val="90000"/>
            </a:lnSpc>
            <a:spcBef>
              <a:spcPct val="0"/>
            </a:spcBef>
            <a:spcAft>
              <a:spcPct val="35000"/>
            </a:spcAft>
          </a:pPr>
          <a:r>
            <a:rPr lang="nb-NO" sz="1600" i="1" kern="1200" dirty="0" smtClean="0"/>
            <a:t>(</a:t>
          </a:r>
          <a:r>
            <a:rPr lang="nb-NO" sz="1600" i="1" kern="1200" dirty="0" err="1" smtClean="0"/>
            <a:t>also</a:t>
          </a:r>
          <a:r>
            <a:rPr lang="nb-NO" sz="1600" i="1" kern="1200" dirty="0" smtClean="0"/>
            <a:t> El. </a:t>
          </a:r>
          <a:r>
            <a:rPr lang="nb-NO" sz="1600" i="1" kern="1200" dirty="0" err="1" smtClean="0"/>
            <a:t>Certificates</a:t>
          </a:r>
          <a:r>
            <a:rPr lang="nb-NO" sz="1600" i="1" kern="1200" dirty="0" smtClean="0"/>
            <a:t> and </a:t>
          </a:r>
          <a:r>
            <a:rPr lang="nb-NO" sz="1600" i="1" kern="1200" dirty="0" err="1" smtClean="0"/>
            <a:t>capacity</a:t>
          </a:r>
          <a:r>
            <a:rPr lang="nb-NO" sz="1600" i="1" kern="1200" dirty="0" smtClean="0"/>
            <a:t> </a:t>
          </a:r>
          <a:r>
            <a:rPr lang="nb-NO" sz="1600" i="1" kern="1200" dirty="0" err="1" smtClean="0"/>
            <a:t>development</a:t>
          </a:r>
          <a:r>
            <a:rPr lang="nb-NO" sz="1600" i="1" kern="1200" dirty="0" smtClean="0"/>
            <a:t>.)</a:t>
          </a:r>
          <a:endParaRPr lang="nb-NO" sz="1600" kern="1200" dirty="0"/>
        </a:p>
      </dsp:txBody>
      <dsp:txXfrm>
        <a:off x="61814" y="61814"/>
        <a:ext cx="3980827" cy="1142642"/>
      </dsp:txXfrm>
    </dsp:sp>
    <dsp:sp modelId="{B7ACD1F1-A42F-44AB-93ED-5A4CCA966EE2}">
      <dsp:nvSpPr>
        <dsp:cNvPr id="0" name=""/>
        <dsp:cNvSpPr/>
      </dsp:nvSpPr>
      <dsp:spPr>
        <a:xfrm>
          <a:off x="0" y="1390976"/>
          <a:ext cx="4104455" cy="1266270"/>
        </a:xfrm>
        <a:prstGeom prst="roundRect">
          <a:avLst/>
        </a:prstGeom>
        <a:solidFill>
          <a:schemeClr val="accent5">
            <a:hueOff val="-4966938"/>
            <a:satOff val="19906"/>
            <a:lumOff val="4314"/>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1" kern="1200" dirty="0" smtClean="0"/>
            <a:t>Input: </a:t>
          </a:r>
          <a:r>
            <a:rPr lang="en-US" sz="1600" b="0" i="1" kern="1200" dirty="0" smtClean="0"/>
            <a:t>details for hydro &amp; other RES, thermal gen., demand, transmission capacity and statistics for stochastic variables.</a:t>
          </a:r>
          <a:endParaRPr lang="nb-NO" sz="1600" b="0" kern="1200" dirty="0"/>
        </a:p>
      </dsp:txBody>
      <dsp:txXfrm>
        <a:off x="61814" y="1452790"/>
        <a:ext cx="3980827" cy="1142642"/>
      </dsp:txXfrm>
    </dsp:sp>
    <dsp:sp modelId="{525EB96E-0F5B-44AC-9459-D5411F729F49}">
      <dsp:nvSpPr>
        <dsp:cNvPr id="0" name=""/>
        <dsp:cNvSpPr/>
      </dsp:nvSpPr>
      <dsp:spPr>
        <a:xfrm>
          <a:off x="0" y="2781953"/>
          <a:ext cx="4104455" cy="1266270"/>
        </a:xfrm>
        <a:prstGeom prst="roundRect">
          <a:avLst/>
        </a:prstGeom>
        <a:solidFill>
          <a:schemeClr val="accent5">
            <a:hueOff val="-9933876"/>
            <a:satOff val="39811"/>
            <a:lumOff val="8628"/>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1" kern="1200" dirty="0" smtClean="0"/>
            <a:t>Data: </a:t>
          </a:r>
          <a:r>
            <a:rPr lang="en-US" sz="1600" i="1" kern="1200" dirty="0" smtClean="0"/>
            <a:t>available for Nordic area. Will need to be updated for required future scenarios.</a:t>
          </a:r>
          <a:endParaRPr lang="nb-NO" sz="1600" kern="1200" dirty="0"/>
        </a:p>
      </dsp:txBody>
      <dsp:txXfrm>
        <a:off x="61814" y="2843767"/>
        <a:ext cx="3980827" cy="11426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52664-9687-4FB3-8D55-FA08E5A3540B}">
      <dsp:nvSpPr>
        <dsp:cNvPr id="0" name=""/>
        <dsp:cNvSpPr/>
      </dsp:nvSpPr>
      <dsp:spPr>
        <a:xfrm>
          <a:off x="0" y="0"/>
          <a:ext cx="4104456" cy="1253400"/>
        </a:xfrm>
        <a:prstGeom prst="roundRect">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nb-NO" sz="1400" i="1" kern="1200" dirty="0" smtClean="0"/>
            <a:t>Long-term </a:t>
          </a:r>
          <a:r>
            <a:rPr lang="nb-NO" sz="1400" i="1" kern="1200" dirty="0" err="1" smtClean="0"/>
            <a:t>generation</a:t>
          </a:r>
          <a:r>
            <a:rPr lang="nb-NO" sz="1400" i="1" kern="1200" dirty="0" smtClean="0"/>
            <a:t> </a:t>
          </a:r>
          <a:r>
            <a:rPr lang="nb-NO" sz="1400" i="1" kern="1200" dirty="0" err="1" smtClean="0"/>
            <a:t>expansion</a:t>
          </a:r>
          <a:r>
            <a:rPr lang="nb-NO" sz="1400" i="1" kern="1200" dirty="0" smtClean="0"/>
            <a:t> </a:t>
          </a:r>
          <a:r>
            <a:rPr lang="nb-NO" sz="1400" i="1" kern="1200" dirty="0" err="1" smtClean="0"/>
            <a:t>model</a:t>
          </a:r>
          <a:r>
            <a:rPr lang="nb-NO" sz="1400" i="1" kern="1200" dirty="0" smtClean="0"/>
            <a:t> to </a:t>
          </a:r>
          <a:r>
            <a:rPr lang="nb-NO" sz="1400" i="1" kern="1200" dirty="0" err="1" smtClean="0"/>
            <a:t>perform</a:t>
          </a:r>
          <a:r>
            <a:rPr lang="nb-NO" sz="1400" i="1" kern="1200" dirty="0" smtClean="0"/>
            <a:t> analyses </a:t>
          </a:r>
          <a:r>
            <a:rPr lang="nb-NO" sz="1400" i="1" kern="1200" dirty="0" err="1" smtClean="0"/>
            <a:t>of</a:t>
          </a:r>
          <a:r>
            <a:rPr lang="nb-NO" sz="1400" i="1" kern="1200" dirty="0" smtClean="0"/>
            <a:t> </a:t>
          </a:r>
          <a:r>
            <a:rPr lang="nb-NO" sz="1400" i="1" kern="1200" dirty="0" err="1" smtClean="0"/>
            <a:t>generation</a:t>
          </a:r>
          <a:r>
            <a:rPr lang="nb-NO" sz="1400" i="1" kern="1200" dirty="0" smtClean="0"/>
            <a:t> </a:t>
          </a:r>
          <a:r>
            <a:rPr lang="nb-NO" sz="1400" i="1" kern="1200" dirty="0" err="1" smtClean="0"/>
            <a:t>adequacy</a:t>
          </a:r>
          <a:endParaRPr lang="nb-NO" sz="1400" kern="1200" dirty="0"/>
        </a:p>
      </dsp:txBody>
      <dsp:txXfrm>
        <a:off x="61186" y="61186"/>
        <a:ext cx="3982084" cy="1131028"/>
      </dsp:txXfrm>
    </dsp:sp>
    <dsp:sp modelId="{B7ACD1F1-A42F-44AB-93ED-5A4CCA966EE2}">
      <dsp:nvSpPr>
        <dsp:cNvPr id="0" name=""/>
        <dsp:cNvSpPr/>
      </dsp:nvSpPr>
      <dsp:spPr>
        <a:xfrm>
          <a:off x="0" y="1397411"/>
          <a:ext cx="4104456" cy="1253400"/>
        </a:xfrm>
        <a:prstGeom prst="roundRect">
          <a:avLst/>
        </a:prstGeom>
        <a:solidFill>
          <a:schemeClr val="accent5">
            <a:hueOff val="-4966938"/>
            <a:satOff val="19906"/>
            <a:lumOff val="4314"/>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i="1" kern="1200" dirty="0" smtClean="0"/>
            <a:t>Input: </a:t>
          </a:r>
          <a:r>
            <a:rPr lang="en-US" sz="1400" b="0" i="1" kern="1200" dirty="0" smtClean="0"/>
            <a:t>installed capacity and tech. data, inv., fuel and CO2 costs, RES and demand growth scenarios.</a:t>
          </a:r>
        </a:p>
        <a:p>
          <a:pPr lvl="0" algn="l" defTabSz="622300">
            <a:lnSpc>
              <a:spcPct val="90000"/>
            </a:lnSpc>
            <a:spcBef>
              <a:spcPct val="0"/>
            </a:spcBef>
            <a:spcAft>
              <a:spcPct val="35000"/>
            </a:spcAft>
          </a:pPr>
          <a:r>
            <a:rPr lang="en-US" sz="1400" b="1" i="1" kern="1200" dirty="0" smtClean="0"/>
            <a:t>Output:</a:t>
          </a:r>
          <a:r>
            <a:rPr lang="en-US" sz="1400" b="0" i="1" kern="1200" dirty="0" smtClean="0"/>
            <a:t> Newly installed thermal capacity, power generation by tech, CO2 ems, system costs.</a:t>
          </a:r>
          <a:endParaRPr lang="nb-NO" sz="1400" b="1" kern="1200" dirty="0"/>
        </a:p>
      </dsp:txBody>
      <dsp:txXfrm>
        <a:off x="61186" y="1458597"/>
        <a:ext cx="3982084" cy="1131028"/>
      </dsp:txXfrm>
    </dsp:sp>
    <dsp:sp modelId="{525EB96E-0F5B-44AC-9459-D5411F729F49}">
      <dsp:nvSpPr>
        <dsp:cNvPr id="0" name=""/>
        <dsp:cNvSpPr/>
      </dsp:nvSpPr>
      <dsp:spPr>
        <a:xfrm>
          <a:off x="0" y="2794823"/>
          <a:ext cx="4104456" cy="1253400"/>
        </a:xfrm>
        <a:prstGeom prst="roundRect">
          <a:avLst/>
        </a:prstGeom>
        <a:solidFill>
          <a:schemeClr val="accent5">
            <a:hueOff val="-9933876"/>
            <a:satOff val="39811"/>
            <a:lumOff val="8628"/>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i="1" kern="1200" dirty="0" smtClean="0"/>
            <a:t>Data: </a:t>
          </a:r>
          <a:r>
            <a:rPr lang="en-US" sz="1400" i="1" kern="1200" dirty="0" smtClean="0"/>
            <a:t>available for Spanish system up to 2050. Partners to fill in for other regions.</a:t>
          </a:r>
          <a:endParaRPr lang="nb-NO" sz="1400" kern="1200" dirty="0"/>
        </a:p>
      </dsp:txBody>
      <dsp:txXfrm>
        <a:off x="61186" y="2856009"/>
        <a:ext cx="3982084" cy="1131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52664-9687-4FB3-8D55-FA08E5A3540B}">
      <dsp:nvSpPr>
        <dsp:cNvPr id="0" name=""/>
        <dsp:cNvSpPr/>
      </dsp:nvSpPr>
      <dsp:spPr>
        <a:xfrm>
          <a:off x="0" y="24593"/>
          <a:ext cx="4104455" cy="1244070"/>
        </a:xfrm>
        <a:prstGeom prst="roundRect">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nb-NO" sz="1400" b="1" i="1" kern="1200" dirty="0" smtClean="0"/>
            <a:t>Technical and </a:t>
          </a:r>
          <a:r>
            <a:rPr lang="nb-NO" sz="1400" b="1" i="1" kern="1200" dirty="0" err="1" smtClean="0"/>
            <a:t>economic</a:t>
          </a:r>
          <a:r>
            <a:rPr lang="nb-NO" sz="1400" b="1" i="1" kern="1200" dirty="0" smtClean="0"/>
            <a:t> </a:t>
          </a:r>
          <a:r>
            <a:rPr lang="nb-NO" sz="1400" b="1" i="1" kern="1200" dirty="0" err="1" smtClean="0"/>
            <a:t>impact</a:t>
          </a:r>
          <a:r>
            <a:rPr lang="nb-NO" sz="1400" b="1" i="1" kern="1200" dirty="0" smtClean="0"/>
            <a:t> </a:t>
          </a:r>
          <a:r>
            <a:rPr lang="nb-NO" sz="1400" b="1" i="1" kern="1200" dirty="0" err="1" smtClean="0"/>
            <a:t>of</a:t>
          </a:r>
          <a:r>
            <a:rPr lang="nb-NO" sz="1400" b="1" i="1" kern="1200" dirty="0" smtClean="0"/>
            <a:t> </a:t>
          </a:r>
          <a:r>
            <a:rPr lang="nb-NO" sz="1400" b="1" i="1" kern="1200" dirty="0" err="1" smtClean="0"/>
            <a:t>intermitent</a:t>
          </a:r>
          <a:r>
            <a:rPr lang="nb-NO" sz="1400" b="1" i="1" kern="1200" dirty="0" smtClean="0"/>
            <a:t> </a:t>
          </a:r>
          <a:r>
            <a:rPr lang="nb-NO" sz="1400" b="1" i="1" kern="1200" dirty="0" err="1" smtClean="0"/>
            <a:t>generation</a:t>
          </a:r>
          <a:r>
            <a:rPr lang="nb-NO" sz="1400" b="1" i="1" kern="1200" dirty="0" smtClean="0"/>
            <a:t> and </a:t>
          </a:r>
          <a:r>
            <a:rPr lang="nb-NO" sz="1400" b="1" i="1" kern="1200" dirty="0" err="1" smtClean="0"/>
            <a:t>other</a:t>
          </a:r>
          <a:r>
            <a:rPr lang="nb-NO" sz="1400" b="1" i="1" kern="1200" dirty="0" smtClean="0"/>
            <a:t> types </a:t>
          </a:r>
          <a:r>
            <a:rPr lang="nb-NO" sz="1400" b="1" i="1" kern="1200" dirty="0" err="1" smtClean="0"/>
            <a:t>of</a:t>
          </a:r>
          <a:r>
            <a:rPr lang="nb-NO" sz="1400" b="1" i="1" kern="1200" dirty="0" smtClean="0"/>
            <a:t> </a:t>
          </a:r>
          <a:r>
            <a:rPr lang="nb-NO" sz="1400" b="1" i="1" kern="1200" dirty="0" err="1" smtClean="0"/>
            <a:t>emerging</a:t>
          </a:r>
          <a:r>
            <a:rPr lang="nb-NO" sz="1400" b="1" i="1" kern="1200" dirty="0" smtClean="0"/>
            <a:t> </a:t>
          </a:r>
          <a:r>
            <a:rPr lang="nb-NO" sz="1400" b="1" i="1" kern="1200" dirty="0" err="1" smtClean="0"/>
            <a:t>technologies</a:t>
          </a:r>
          <a:endParaRPr lang="nb-NO" sz="1400" kern="1200" dirty="0"/>
        </a:p>
      </dsp:txBody>
      <dsp:txXfrm>
        <a:off x="60730" y="85323"/>
        <a:ext cx="3982995" cy="1122610"/>
      </dsp:txXfrm>
    </dsp:sp>
    <dsp:sp modelId="{B7ACD1F1-A42F-44AB-93ED-5A4CCA966EE2}">
      <dsp:nvSpPr>
        <dsp:cNvPr id="0" name=""/>
        <dsp:cNvSpPr/>
      </dsp:nvSpPr>
      <dsp:spPr>
        <a:xfrm>
          <a:off x="0" y="1402964"/>
          <a:ext cx="4104455" cy="1244070"/>
        </a:xfrm>
        <a:prstGeom prst="roundRect">
          <a:avLst/>
        </a:prstGeom>
        <a:solidFill>
          <a:schemeClr val="accent5">
            <a:hueOff val="-4966938"/>
            <a:satOff val="19906"/>
            <a:lumOff val="4314"/>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i="1" kern="1200" dirty="0" smtClean="0"/>
            <a:t>Input: </a:t>
          </a:r>
          <a:r>
            <a:rPr lang="en-US" sz="1400" i="1" kern="1200" dirty="0" smtClean="0"/>
            <a:t>Hourly RES production, thermal gen. capacity, weekly hydro gen., hourly demand, transfer capacity.</a:t>
          </a:r>
        </a:p>
        <a:p>
          <a:pPr lvl="0" algn="l" defTabSz="622300">
            <a:lnSpc>
              <a:spcPct val="90000"/>
            </a:lnSpc>
            <a:spcBef>
              <a:spcPct val="0"/>
            </a:spcBef>
            <a:spcAft>
              <a:spcPct val="35000"/>
            </a:spcAft>
          </a:pPr>
          <a:r>
            <a:rPr lang="en-US" sz="1400" b="1" i="1" kern="1200" dirty="0" smtClean="0"/>
            <a:t>Output: </a:t>
          </a:r>
          <a:r>
            <a:rPr lang="en-US" sz="1400" i="1" kern="1200" dirty="0" smtClean="0"/>
            <a:t>output per tech. and area, energy not served, RES spillages per area, market prices.</a:t>
          </a:r>
          <a:endParaRPr lang="nb-NO" sz="1400" kern="1200" dirty="0"/>
        </a:p>
      </dsp:txBody>
      <dsp:txXfrm>
        <a:off x="60730" y="1463694"/>
        <a:ext cx="3982995" cy="1122610"/>
      </dsp:txXfrm>
    </dsp:sp>
    <dsp:sp modelId="{525EB96E-0F5B-44AC-9459-D5411F729F49}">
      <dsp:nvSpPr>
        <dsp:cNvPr id="0" name=""/>
        <dsp:cNvSpPr/>
      </dsp:nvSpPr>
      <dsp:spPr>
        <a:xfrm>
          <a:off x="0" y="2764006"/>
          <a:ext cx="4104455" cy="1244070"/>
        </a:xfrm>
        <a:prstGeom prst="roundRect">
          <a:avLst/>
        </a:prstGeom>
        <a:solidFill>
          <a:schemeClr val="accent5">
            <a:hueOff val="-9933876"/>
            <a:satOff val="39811"/>
            <a:lumOff val="8628"/>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i="1" kern="1200" dirty="0" smtClean="0"/>
            <a:t>Data: </a:t>
          </a:r>
          <a:r>
            <a:rPr lang="en-US" sz="1400" i="1" kern="1200" dirty="0" smtClean="0"/>
            <a:t>available for Spanish system up to 2050. Partners to fill in for other regions.</a:t>
          </a:r>
          <a:endParaRPr lang="nb-NO" sz="1400" kern="1200" dirty="0"/>
        </a:p>
      </dsp:txBody>
      <dsp:txXfrm>
        <a:off x="60730" y="2824736"/>
        <a:ext cx="3982995" cy="11226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52664-9687-4FB3-8D55-FA08E5A3540B}">
      <dsp:nvSpPr>
        <dsp:cNvPr id="0" name=""/>
        <dsp:cNvSpPr/>
      </dsp:nvSpPr>
      <dsp:spPr>
        <a:xfrm>
          <a:off x="0" y="0"/>
          <a:ext cx="4104456" cy="1260003"/>
        </a:xfrm>
        <a:prstGeom prst="roundRect">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nb-NO" sz="1600" kern="1200" dirty="0" err="1" smtClean="0"/>
            <a:t>Evaluate</a:t>
          </a:r>
          <a:r>
            <a:rPr lang="nb-NO" sz="1600" kern="1200" dirty="0" smtClean="0"/>
            <a:t> </a:t>
          </a:r>
          <a:r>
            <a:rPr lang="nb-NO" sz="1600" kern="1200" dirty="0" err="1" smtClean="0"/>
            <a:t>impact</a:t>
          </a:r>
          <a:r>
            <a:rPr lang="nb-NO" sz="1600" kern="1200" dirty="0" smtClean="0"/>
            <a:t> </a:t>
          </a:r>
          <a:r>
            <a:rPr lang="nb-NO" sz="1600" kern="1200" dirty="0" err="1" smtClean="0"/>
            <a:t>of</a:t>
          </a:r>
          <a:r>
            <a:rPr lang="nb-NO" sz="1600" kern="1200" dirty="0" smtClean="0"/>
            <a:t> </a:t>
          </a:r>
          <a:r>
            <a:rPr lang="nb-NO" sz="1600" kern="1200" dirty="0" err="1" smtClean="0"/>
            <a:t>intraday</a:t>
          </a:r>
          <a:r>
            <a:rPr lang="nb-NO" sz="1600" kern="1200" dirty="0" smtClean="0"/>
            <a:t> and reserve </a:t>
          </a:r>
          <a:r>
            <a:rPr lang="nb-NO" sz="1600" kern="1200" dirty="0" err="1" smtClean="0"/>
            <a:t>market</a:t>
          </a:r>
          <a:r>
            <a:rPr lang="nb-NO" sz="1600" kern="1200" dirty="0" smtClean="0"/>
            <a:t> design </a:t>
          </a:r>
          <a:r>
            <a:rPr lang="nb-NO" sz="1600" kern="1200" dirty="0" err="1" smtClean="0"/>
            <a:t>on</a:t>
          </a:r>
          <a:r>
            <a:rPr lang="nb-NO" sz="1600" kern="1200" dirty="0" smtClean="0"/>
            <a:t> </a:t>
          </a:r>
          <a:r>
            <a:rPr lang="nb-NO" sz="1600" kern="1200" dirty="0" err="1" smtClean="0"/>
            <a:t>integration</a:t>
          </a:r>
          <a:r>
            <a:rPr lang="nb-NO" sz="1600" kern="1200" dirty="0" smtClean="0"/>
            <a:t> </a:t>
          </a:r>
          <a:r>
            <a:rPr lang="nb-NO" sz="1600" kern="1200" dirty="0" err="1" smtClean="0"/>
            <a:t>of</a:t>
          </a:r>
          <a:r>
            <a:rPr lang="nb-NO" sz="1600" kern="1200" dirty="0" smtClean="0"/>
            <a:t> intermittent </a:t>
          </a:r>
          <a:r>
            <a:rPr lang="nb-NO" sz="1600" kern="1200" dirty="0" err="1" smtClean="0"/>
            <a:t>generation</a:t>
          </a:r>
          <a:r>
            <a:rPr lang="nb-NO" sz="1600" kern="1200" dirty="0" smtClean="0"/>
            <a:t>.</a:t>
          </a:r>
          <a:endParaRPr lang="nb-NO" sz="1600" kern="1200" dirty="0"/>
        </a:p>
      </dsp:txBody>
      <dsp:txXfrm>
        <a:off x="61508" y="61508"/>
        <a:ext cx="3981440" cy="1136987"/>
      </dsp:txXfrm>
    </dsp:sp>
    <dsp:sp modelId="{B7ACD1F1-A42F-44AB-93ED-5A4CCA966EE2}">
      <dsp:nvSpPr>
        <dsp:cNvPr id="0" name=""/>
        <dsp:cNvSpPr/>
      </dsp:nvSpPr>
      <dsp:spPr>
        <a:xfrm>
          <a:off x="0" y="1394998"/>
          <a:ext cx="4104456" cy="1260003"/>
        </a:xfrm>
        <a:prstGeom prst="roundRect">
          <a:avLst/>
        </a:prstGeom>
        <a:solidFill>
          <a:schemeClr val="accent5">
            <a:hueOff val="-4966938"/>
            <a:satOff val="19906"/>
            <a:lumOff val="4314"/>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1" kern="1200" dirty="0" smtClean="0"/>
            <a:t>Input: </a:t>
          </a:r>
          <a:r>
            <a:rPr lang="en-US" sz="1600" i="1" kern="1200" dirty="0" smtClean="0"/>
            <a:t>Hourly RES forecasts, thermal gen. capacity, hydro inflows, hourly demand.</a:t>
          </a:r>
        </a:p>
        <a:p>
          <a:pPr lvl="0" algn="l" defTabSz="711200">
            <a:lnSpc>
              <a:spcPct val="90000"/>
            </a:lnSpc>
            <a:spcBef>
              <a:spcPct val="0"/>
            </a:spcBef>
            <a:spcAft>
              <a:spcPct val="35000"/>
            </a:spcAft>
          </a:pPr>
          <a:r>
            <a:rPr lang="en-US" sz="1600" b="1" i="1" kern="1200" dirty="0" smtClean="0"/>
            <a:t>Output: </a:t>
          </a:r>
          <a:r>
            <a:rPr lang="en-US" sz="1600" i="1" kern="1200" dirty="0" smtClean="0"/>
            <a:t>generation by tech., RES curtailment, use of balancing, operation costs.</a:t>
          </a:r>
          <a:endParaRPr lang="nb-NO" sz="1600" kern="1200" dirty="0"/>
        </a:p>
      </dsp:txBody>
      <dsp:txXfrm>
        <a:off x="61508" y="1456506"/>
        <a:ext cx="3981440" cy="1136987"/>
      </dsp:txXfrm>
    </dsp:sp>
    <dsp:sp modelId="{525EB96E-0F5B-44AC-9459-D5411F729F49}">
      <dsp:nvSpPr>
        <dsp:cNvPr id="0" name=""/>
        <dsp:cNvSpPr/>
      </dsp:nvSpPr>
      <dsp:spPr>
        <a:xfrm>
          <a:off x="0" y="2789996"/>
          <a:ext cx="4104456" cy="1260003"/>
        </a:xfrm>
        <a:prstGeom prst="roundRect">
          <a:avLst/>
        </a:prstGeom>
        <a:solidFill>
          <a:schemeClr val="accent5">
            <a:hueOff val="-9933876"/>
            <a:satOff val="39811"/>
            <a:lumOff val="8628"/>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1" kern="1200" dirty="0" smtClean="0"/>
            <a:t>Data:</a:t>
          </a:r>
          <a:r>
            <a:rPr lang="en-US" sz="1600" i="1" kern="1200" dirty="0" smtClean="0"/>
            <a:t> available till 2020 for Iberian peninsula. Partners to fill in for other regions.</a:t>
          </a:r>
          <a:endParaRPr lang="nb-NO" sz="1600" kern="1200" dirty="0"/>
        </a:p>
      </dsp:txBody>
      <dsp:txXfrm>
        <a:off x="61508" y="2851504"/>
        <a:ext cx="3981440" cy="11369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52664-9687-4FB3-8D55-FA08E5A3540B}">
      <dsp:nvSpPr>
        <dsp:cNvPr id="0" name=""/>
        <dsp:cNvSpPr/>
      </dsp:nvSpPr>
      <dsp:spPr>
        <a:xfrm>
          <a:off x="0" y="0"/>
          <a:ext cx="4104456" cy="1275446"/>
        </a:xfrm>
        <a:prstGeom prst="roundRect">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i="1" kern="1200" dirty="0" smtClean="0"/>
            <a:t>NPV</a:t>
          </a:r>
          <a:r>
            <a:rPr lang="nb-NO" sz="1800" kern="1200" dirty="0" smtClean="0"/>
            <a:t> </a:t>
          </a:r>
          <a:r>
            <a:rPr lang="en-US" sz="1800" i="1" kern="1200" dirty="0" smtClean="0"/>
            <a:t>based model that estimates the competitiveness of photovoltaic systems;</a:t>
          </a:r>
          <a:endParaRPr lang="nb-NO" sz="1800" kern="1200" dirty="0"/>
        </a:p>
      </dsp:txBody>
      <dsp:txXfrm>
        <a:off x="62262" y="62262"/>
        <a:ext cx="3979932" cy="1150922"/>
      </dsp:txXfrm>
    </dsp:sp>
    <dsp:sp modelId="{B7ACD1F1-A42F-44AB-93ED-5A4CCA966EE2}">
      <dsp:nvSpPr>
        <dsp:cNvPr id="0" name=""/>
        <dsp:cNvSpPr/>
      </dsp:nvSpPr>
      <dsp:spPr>
        <a:xfrm>
          <a:off x="0" y="1387276"/>
          <a:ext cx="4104456" cy="1275446"/>
        </a:xfrm>
        <a:prstGeom prst="roundRect">
          <a:avLst/>
        </a:prstGeom>
        <a:solidFill>
          <a:schemeClr val="accent5">
            <a:hueOff val="-4966938"/>
            <a:satOff val="19906"/>
            <a:lumOff val="4314"/>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i="1" kern="1200" dirty="0" smtClean="0"/>
            <a:t>Applicable to household, commercial, tertiary and industrial sector;</a:t>
          </a:r>
          <a:endParaRPr lang="nb-NO" sz="1800" kern="1200" dirty="0"/>
        </a:p>
      </dsp:txBody>
      <dsp:txXfrm>
        <a:off x="62262" y="1449538"/>
        <a:ext cx="3979932" cy="1150922"/>
      </dsp:txXfrm>
    </dsp:sp>
    <dsp:sp modelId="{525EB96E-0F5B-44AC-9459-D5411F729F49}">
      <dsp:nvSpPr>
        <dsp:cNvPr id="0" name=""/>
        <dsp:cNvSpPr/>
      </dsp:nvSpPr>
      <dsp:spPr>
        <a:xfrm>
          <a:off x="0" y="2774553"/>
          <a:ext cx="4104456" cy="1275446"/>
        </a:xfrm>
        <a:prstGeom prst="roundRect">
          <a:avLst/>
        </a:prstGeom>
        <a:solidFill>
          <a:schemeClr val="accent5">
            <a:hueOff val="-9933876"/>
            <a:satOff val="39811"/>
            <a:lumOff val="8628"/>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i="1" kern="1200" dirty="0" smtClean="0"/>
            <a:t>Available data: solar irradiance measured and standardized profiles; projected costs of PV systems. To be updated within project.</a:t>
          </a:r>
          <a:endParaRPr lang="nb-NO" sz="1800" kern="1200" dirty="0"/>
        </a:p>
      </dsp:txBody>
      <dsp:txXfrm>
        <a:off x="62262" y="2836815"/>
        <a:ext cx="3979932" cy="11509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52664-9687-4FB3-8D55-FA08E5A3540B}">
      <dsp:nvSpPr>
        <dsp:cNvPr id="0" name=""/>
        <dsp:cNvSpPr/>
      </dsp:nvSpPr>
      <dsp:spPr>
        <a:xfrm>
          <a:off x="0" y="0"/>
          <a:ext cx="4104456" cy="1268206"/>
        </a:xfrm>
        <a:prstGeom prst="roundRect">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b-NO" sz="1800" i="1" kern="1200" dirty="0" smtClean="0"/>
            <a:t>ANTARES-</a:t>
          </a:r>
          <a:r>
            <a:rPr lang="nb-NO" sz="1800" i="1" kern="1200" dirty="0" err="1" smtClean="0"/>
            <a:t>based</a:t>
          </a:r>
          <a:r>
            <a:rPr lang="nb-NO" sz="1800" i="1" kern="1200" dirty="0" smtClean="0"/>
            <a:t> </a:t>
          </a:r>
          <a:r>
            <a:rPr lang="nb-NO" sz="1800" i="1" kern="1200" dirty="0" err="1" smtClean="0"/>
            <a:t>models</a:t>
          </a:r>
          <a:r>
            <a:rPr lang="nb-NO" sz="1800" i="1" kern="1200" dirty="0" smtClean="0"/>
            <a:t> for long-term </a:t>
          </a:r>
          <a:r>
            <a:rPr lang="nb-NO" sz="1800" i="1" kern="1200" dirty="0" err="1" smtClean="0"/>
            <a:t>economic</a:t>
          </a:r>
          <a:r>
            <a:rPr lang="nb-NO" sz="1800" i="1" kern="1200" dirty="0" smtClean="0"/>
            <a:t> </a:t>
          </a:r>
          <a:r>
            <a:rPr lang="nb-NO" sz="1800" i="1" kern="1200" dirty="0" err="1" smtClean="0"/>
            <a:t>equilibrium</a:t>
          </a:r>
          <a:r>
            <a:rPr lang="en-US" sz="1800" i="1" kern="1200" dirty="0" smtClean="0"/>
            <a:t>; reveal needs for capacity.</a:t>
          </a:r>
          <a:endParaRPr lang="nb-NO" sz="1800" kern="1200" dirty="0"/>
        </a:p>
      </dsp:txBody>
      <dsp:txXfrm>
        <a:off x="61909" y="61909"/>
        <a:ext cx="3980638" cy="1144388"/>
      </dsp:txXfrm>
    </dsp:sp>
    <dsp:sp modelId="{B7ACD1F1-A42F-44AB-93ED-5A4CCA966EE2}">
      <dsp:nvSpPr>
        <dsp:cNvPr id="0" name=""/>
        <dsp:cNvSpPr/>
      </dsp:nvSpPr>
      <dsp:spPr>
        <a:xfrm>
          <a:off x="0" y="1354004"/>
          <a:ext cx="4104456" cy="1268206"/>
        </a:xfrm>
        <a:prstGeom prst="roundRect">
          <a:avLst/>
        </a:prstGeom>
        <a:solidFill>
          <a:schemeClr val="accent5">
            <a:hueOff val="-4966938"/>
            <a:satOff val="19906"/>
            <a:lumOff val="4314"/>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i="1" kern="1200" dirty="0" smtClean="0"/>
            <a:t>Investment dynamics model; show how market architecture will drive actors.</a:t>
          </a:r>
          <a:endParaRPr lang="nb-NO" sz="1800" kern="1200" dirty="0"/>
        </a:p>
      </dsp:txBody>
      <dsp:txXfrm>
        <a:off x="61909" y="1415913"/>
        <a:ext cx="3980638" cy="1144388"/>
      </dsp:txXfrm>
    </dsp:sp>
    <dsp:sp modelId="{525EB96E-0F5B-44AC-9459-D5411F729F49}">
      <dsp:nvSpPr>
        <dsp:cNvPr id="0" name=""/>
        <dsp:cNvSpPr/>
      </dsp:nvSpPr>
      <dsp:spPr>
        <a:xfrm>
          <a:off x="0" y="2674051"/>
          <a:ext cx="4104456" cy="1268206"/>
        </a:xfrm>
        <a:prstGeom prst="roundRect">
          <a:avLst/>
        </a:prstGeom>
        <a:solidFill>
          <a:schemeClr val="accent5">
            <a:hueOff val="-9933876"/>
            <a:satOff val="39811"/>
            <a:lumOff val="8628"/>
            <a:alpha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i="1" kern="1200" dirty="0" smtClean="0"/>
            <a:t>Available data: solar irradiance measured and standardized profiles; projected costs of PV systems. To be updated within project.</a:t>
          </a:r>
          <a:endParaRPr lang="nb-NO" sz="1800" kern="1200" dirty="0"/>
        </a:p>
      </dsp:txBody>
      <dsp:txXfrm>
        <a:off x="61909" y="2735960"/>
        <a:ext cx="3980638" cy="11443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FF93B3-5C1A-4AAD-B554-182F8FCD1933}" type="datetimeFigureOut">
              <a:rPr lang="en-GB" smtClean="0"/>
              <a:pPr/>
              <a:t>28/04/2014</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21CE42-5223-40D2-8284-4175DEA6BEF6}" type="slidenum">
              <a:rPr lang="en-GB" smtClean="0"/>
              <a:pPr/>
              <a:t>‹#›</a:t>
            </a:fld>
            <a:endParaRPr lang="en-GB" dirty="0"/>
          </a:p>
        </p:txBody>
      </p:sp>
    </p:spTree>
    <p:extLst>
      <p:ext uri="{BB962C8B-B14F-4D97-AF65-F5344CB8AC3E}">
        <p14:creationId xmlns:p14="http://schemas.microsoft.com/office/powerpoint/2010/main" val="4101158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891F8F-B9DB-4E8D-9371-61C7A1CD71D5}" type="datetimeFigureOut">
              <a:rPr lang="nb-NO" smtClean="0"/>
              <a:pPr/>
              <a:t>28.04.2014</a:t>
            </a:fld>
            <a:endParaRPr lang="nb-NO"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A2661B-6323-413B-8910-E3C5229A9D65}" type="slidenum">
              <a:rPr lang="nb-NO" smtClean="0"/>
              <a:pPr/>
              <a:t>‹#›</a:t>
            </a:fld>
            <a:endParaRPr lang="nb-NO" dirty="0"/>
          </a:p>
        </p:txBody>
      </p:sp>
    </p:spTree>
    <p:extLst>
      <p:ext uri="{BB962C8B-B14F-4D97-AF65-F5344CB8AC3E}">
        <p14:creationId xmlns:p14="http://schemas.microsoft.com/office/powerpoint/2010/main" val="1627632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F64E99-78A8-4F1A-BA9D-2CE22F03A361}" type="slidenum">
              <a:rPr lang="en-US" smtClean="0">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DF64E99-78A8-4F1A-BA9D-2CE22F03A361}"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DF64E99-78A8-4F1A-BA9D-2CE22F03A361}"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DF64E99-78A8-4F1A-BA9D-2CE22F03A361}"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DF64E99-78A8-4F1A-BA9D-2CE22F03A361}"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CCA2661B-6323-413B-8910-E3C5229A9D65}" type="slidenum">
              <a:rPr lang="nb-NO" smtClean="0"/>
              <a:pPr/>
              <a:t>6</a:t>
            </a:fld>
            <a:endParaRPr lang="nb-NO" dirty="0"/>
          </a:p>
        </p:txBody>
      </p:sp>
    </p:spTree>
    <p:extLst>
      <p:ext uri="{BB962C8B-B14F-4D97-AF65-F5344CB8AC3E}">
        <p14:creationId xmlns:p14="http://schemas.microsoft.com/office/powerpoint/2010/main" val="4230565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F64E99-78A8-4F1A-BA9D-2CE22F03A361}"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F64E99-78A8-4F1A-BA9D-2CE22F03A361}" type="slidenum">
              <a:rPr lang="en-US" smtClean="0">
                <a:solidFill>
                  <a:prstClr val="black"/>
                </a:solidFill>
              </a:rPr>
              <a:pPr/>
              <a:t>13</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front">
    <p:spTree>
      <p:nvGrpSpPr>
        <p:cNvPr id="1" name=""/>
        <p:cNvGrpSpPr/>
        <p:nvPr/>
      </p:nvGrpSpPr>
      <p:grpSpPr>
        <a:xfrm>
          <a:off x="0" y="0"/>
          <a:ext cx="0" cy="0"/>
          <a:chOff x="0" y="0"/>
          <a:chExt cx="0" cy="0"/>
        </a:xfrm>
      </p:grpSpPr>
      <p:sp>
        <p:nvSpPr>
          <p:cNvPr id="28" name="Text Placeholder 2"/>
          <p:cNvSpPr>
            <a:spLocks noGrp="1"/>
          </p:cNvSpPr>
          <p:nvPr>
            <p:ph type="body" idx="13" hasCustomPrompt="1"/>
          </p:nvPr>
        </p:nvSpPr>
        <p:spPr>
          <a:xfrm>
            <a:off x="360000" y="1559072"/>
            <a:ext cx="3286148" cy="288000"/>
          </a:xfrm>
        </p:spPr>
        <p:txBody>
          <a:bodyPr wrap="square" lIns="0" bIns="0" anchor="b" anchorCtr="0">
            <a:noAutofit/>
          </a:bodyPr>
          <a:lstStyle>
            <a:lvl1pPr marL="0" indent="0">
              <a:buNone/>
              <a:defRPr sz="1600" baseline="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23" name="Slide Number Placeholder 22"/>
          <p:cNvSpPr>
            <a:spLocks noGrp="1"/>
          </p:cNvSpPr>
          <p:nvPr>
            <p:ph type="sldNum" sz="quarter" idx="18"/>
          </p:nvPr>
        </p:nvSpPr>
        <p:spPr/>
        <p:txBody>
          <a:bodyPr/>
          <a:lstStyle/>
          <a:p>
            <a:fld id="{17A9B3F3-0CDD-4032-910D-70E772557002}" type="slidenum">
              <a:rPr lang="en-GB" noProof="0" smtClean="0"/>
              <a:pPr/>
              <a:t>‹#›</a:t>
            </a:fld>
            <a:endParaRPr lang="en-GB" noProof="0"/>
          </a:p>
        </p:txBody>
      </p:sp>
      <p:sp>
        <p:nvSpPr>
          <p:cNvPr id="9" name="Text Placeholder 8"/>
          <p:cNvSpPr>
            <a:spLocks noGrp="1"/>
          </p:cNvSpPr>
          <p:nvPr>
            <p:ph type="body" sz="quarter" idx="19" hasCustomPrompt="1"/>
          </p:nvPr>
        </p:nvSpPr>
        <p:spPr>
          <a:xfrm>
            <a:off x="360000" y="2708920"/>
            <a:ext cx="8443101" cy="2808312"/>
          </a:xfrm>
        </p:spPr>
        <p:txBody>
          <a:bodyPr lIns="0" tIns="0" rIns="0" bIns="0">
            <a:noAutofit/>
          </a:bodyPr>
          <a:lstStyle>
            <a:lvl1pPr>
              <a:buFont typeface="Arial" pitchFamily="34" charset="0"/>
              <a:buNone/>
              <a:defRPr>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endParaRPr lang="en-GB" noProof="0"/>
          </a:p>
        </p:txBody>
      </p:sp>
      <p:sp>
        <p:nvSpPr>
          <p:cNvPr id="11" name="Text Placeholder 2"/>
          <p:cNvSpPr>
            <a:spLocks noGrp="1"/>
          </p:cNvSpPr>
          <p:nvPr>
            <p:ph type="body" idx="20" hasCustomPrompt="1"/>
          </p:nvPr>
        </p:nvSpPr>
        <p:spPr>
          <a:xfrm>
            <a:off x="342000" y="1908000"/>
            <a:ext cx="8460000" cy="553998"/>
          </a:xfrm>
        </p:spPr>
        <p:txBody>
          <a:bodyPr wrap="square" lIns="0" tIns="0" rIns="0" bIns="0" numCol="1" spcCol="0" anchor="t" anchorCtr="0">
            <a:noAutofit/>
          </a:bodyPr>
          <a:lstStyle>
            <a:lvl1pPr marL="0" indent="0">
              <a:buNone/>
              <a:defRPr sz="3600" spc="0" baseline="0">
                <a:solidFill>
                  <a:schemeClr val="accent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 front">
    <p:spTree>
      <p:nvGrpSpPr>
        <p:cNvPr id="1" name=""/>
        <p:cNvGrpSpPr/>
        <p:nvPr/>
      </p:nvGrpSpPr>
      <p:grpSpPr>
        <a:xfrm>
          <a:off x="0" y="0"/>
          <a:ext cx="0" cy="0"/>
          <a:chOff x="0" y="0"/>
          <a:chExt cx="0" cy="0"/>
        </a:xfrm>
      </p:grpSpPr>
      <p:sp>
        <p:nvSpPr>
          <p:cNvPr id="28" name="Text Placeholder 2"/>
          <p:cNvSpPr>
            <a:spLocks noGrp="1"/>
          </p:cNvSpPr>
          <p:nvPr>
            <p:ph type="body" idx="13" hasCustomPrompt="1"/>
          </p:nvPr>
        </p:nvSpPr>
        <p:spPr>
          <a:xfrm>
            <a:off x="360000" y="1559072"/>
            <a:ext cx="3286148" cy="288000"/>
          </a:xfrm>
        </p:spPr>
        <p:txBody>
          <a:bodyPr wrap="square" lIns="0" bIns="0" anchor="b" anchorCtr="0">
            <a:noAutofit/>
          </a:bodyPr>
          <a:lstStyle>
            <a:lvl1pPr marL="0" indent="0">
              <a:buNone/>
              <a:defRPr sz="1600" baseline="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23" name="Slide Number Placeholder 22"/>
          <p:cNvSpPr>
            <a:spLocks noGrp="1"/>
          </p:cNvSpPr>
          <p:nvPr>
            <p:ph type="sldNum" sz="quarter" idx="18"/>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
        <p:nvSpPr>
          <p:cNvPr id="9" name="Text Placeholder 8"/>
          <p:cNvSpPr>
            <a:spLocks noGrp="1"/>
          </p:cNvSpPr>
          <p:nvPr>
            <p:ph type="body" sz="quarter" idx="19" hasCustomPrompt="1"/>
          </p:nvPr>
        </p:nvSpPr>
        <p:spPr>
          <a:xfrm>
            <a:off x="360000" y="2708920"/>
            <a:ext cx="8443101" cy="2808312"/>
          </a:xfrm>
        </p:spPr>
        <p:txBody>
          <a:bodyPr lIns="0" tIns="0" rIns="0" bIns="0">
            <a:noAutofit/>
          </a:bodyPr>
          <a:lstStyle>
            <a:lvl1pPr>
              <a:buFont typeface="Arial" pitchFamily="34" charset="0"/>
              <a:buNone/>
              <a:defRPr>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endParaRPr lang="en-GB" noProof="0"/>
          </a:p>
        </p:txBody>
      </p:sp>
      <p:sp>
        <p:nvSpPr>
          <p:cNvPr id="11" name="Text Placeholder 2"/>
          <p:cNvSpPr>
            <a:spLocks noGrp="1"/>
          </p:cNvSpPr>
          <p:nvPr>
            <p:ph type="body" idx="20" hasCustomPrompt="1"/>
          </p:nvPr>
        </p:nvSpPr>
        <p:spPr>
          <a:xfrm>
            <a:off x="342000" y="1908000"/>
            <a:ext cx="8460000" cy="553998"/>
          </a:xfrm>
        </p:spPr>
        <p:txBody>
          <a:bodyPr wrap="square" lIns="0" tIns="0" rIns="0" bIns="0" numCol="1" spcCol="0" anchor="t" anchorCtr="0">
            <a:noAutofit/>
          </a:bodyPr>
          <a:lstStyle>
            <a:lvl1pPr marL="0" indent="0">
              <a:buNone/>
              <a:defRPr sz="3600" spc="0" baseline="0">
                <a:solidFill>
                  <a:schemeClr val="accent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Tree>
    <p:extLst>
      <p:ext uri="{BB962C8B-B14F-4D97-AF65-F5344CB8AC3E}">
        <p14:creationId xmlns:p14="http://schemas.microsoft.com/office/powerpoint/2010/main" val="27658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Vertical Graph ">
    <p:spTree>
      <p:nvGrpSpPr>
        <p:cNvPr id="1" name=""/>
        <p:cNvGrpSpPr/>
        <p:nvPr/>
      </p:nvGrpSpPr>
      <p:grpSpPr>
        <a:xfrm>
          <a:off x="0" y="0"/>
          <a:ext cx="0" cy="0"/>
          <a:chOff x="0" y="0"/>
          <a:chExt cx="0" cy="0"/>
        </a:xfrm>
      </p:grpSpPr>
      <p:sp>
        <p:nvSpPr>
          <p:cNvPr id="9" name="Content Placeholder 8"/>
          <p:cNvSpPr>
            <a:spLocks noGrp="1"/>
          </p:cNvSpPr>
          <p:nvPr>
            <p:ph sz="quarter" idx="14"/>
          </p:nvPr>
        </p:nvSpPr>
        <p:spPr>
          <a:xfrm>
            <a:off x="357158" y="1916832"/>
            <a:ext cx="8429683" cy="4104456"/>
          </a:xfrm>
        </p:spPr>
        <p:txBody>
          <a:bodyPr lIns="0">
            <a:noAutofit/>
          </a:bodyPr>
          <a:lstStyle>
            <a:lvl1pPr>
              <a:buClr>
                <a:schemeClr val="accent2"/>
              </a:buClr>
              <a:buFont typeface="Arial" pitchFamily="34" charset="0"/>
              <a:buChar char="•"/>
              <a:defRPr sz="1800" i="0">
                <a:solidFill>
                  <a:schemeClr val="accent3"/>
                </a:solidFill>
              </a:defRPr>
            </a:lvl1pPr>
            <a:lvl2pPr>
              <a:buClr>
                <a:schemeClr val="accent2"/>
              </a:buClr>
              <a:buFont typeface="Arial" pitchFamily="34" charset="0"/>
              <a:buChar char="•"/>
              <a:defRPr sz="1800" i="0">
                <a:solidFill>
                  <a:schemeClr val="accent3"/>
                </a:solidFill>
              </a:defRPr>
            </a:lvl2pPr>
            <a:lvl3pPr>
              <a:buClr>
                <a:schemeClr val="accent2"/>
              </a:buClr>
              <a:buFont typeface="Arial" pitchFamily="34" charset="0"/>
              <a:buChar char="•"/>
              <a:defRPr sz="1800" i="0">
                <a:solidFill>
                  <a:schemeClr val="accent3"/>
                </a:solidFill>
              </a:defRPr>
            </a:lvl3pPr>
            <a:lvl4pPr>
              <a:buClr>
                <a:schemeClr val="accent2"/>
              </a:buClr>
              <a:buFont typeface="Arial" pitchFamily="34" charset="0"/>
              <a:buChar char="•"/>
              <a:defRPr sz="1800" i="0">
                <a:solidFill>
                  <a:schemeClr val="accent3"/>
                </a:solidFill>
              </a:defRPr>
            </a:lvl4pPr>
            <a:lvl5pPr>
              <a:buClr>
                <a:schemeClr val="accent2"/>
              </a:buClr>
              <a:buFont typeface="Arial" pitchFamily="34" charset="0"/>
              <a:buChar char="•"/>
              <a:defRPr sz="1800" i="0">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0" name="Slide Number Placeholder 9"/>
          <p:cNvSpPr>
            <a:spLocks noGrp="1"/>
          </p:cNvSpPr>
          <p:nvPr>
            <p:ph type="sldNum" sz="quarter" idx="21"/>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
        <p:nvSpPr>
          <p:cNvPr id="6" name="Text Placeholder 2"/>
          <p:cNvSpPr>
            <a:spLocks noGrp="1"/>
          </p:cNvSpPr>
          <p:nvPr>
            <p:ph type="body" idx="22" hasCustomPrompt="1"/>
          </p:nvPr>
        </p:nvSpPr>
        <p:spPr>
          <a:xfrm>
            <a:off x="357158" y="1142984"/>
            <a:ext cx="8429684" cy="642942"/>
          </a:xfrm>
        </p:spPr>
        <p:txBody>
          <a:bodyPr wrap="square" lIns="0" tIns="46800" anchor="t" anchorCtr="0">
            <a:noAutofit/>
          </a:bodyPr>
          <a:lstStyle>
            <a:lvl1pPr marL="0" indent="0">
              <a:buNone/>
              <a:defRPr sz="2800" b="0">
                <a:solidFill>
                  <a:srgbClr val="00447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Tree>
    <p:extLst>
      <p:ext uri="{BB962C8B-B14F-4D97-AF65-F5344CB8AC3E}">
        <p14:creationId xmlns:p14="http://schemas.microsoft.com/office/powerpoint/2010/main" val="269205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Vertical">
    <p:spTree>
      <p:nvGrpSpPr>
        <p:cNvPr id="1" name=""/>
        <p:cNvGrpSpPr/>
        <p:nvPr/>
      </p:nvGrpSpPr>
      <p:grpSpPr>
        <a:xfrm>
          <a:off x="0" y="0"/>
          <a:ext cx="0" cy="0"/>
          <a:chOff x="0" y="0"/>
          <a:chExt cx="0" cy="0"/>
        </a:xfrm>
      </p:grpSpPr>
      <p:sp>
        <p:nvSpPr>
          <p:cNvPr id="12" name="Text Placeholder 2"/>
          <p:cNvSpPr>
            <a:spLocks noGrp="1"/>
          </p:cNvSpPr>
          <p:nvPr>
            <p:ph type="body" idx="14" hasCustomPrompt="1"/>
          </p:nvPr>
        </p:nvSpPr>
        <p:spPr>
          <a:xfrm>
            <a:off x="357158" y="1142984"/>
            <a:ext cx="8429684" cy="642942"/>
          </a:xfrm>
        </p:spPr>
        <p:txBody>
          <a:bodyPr wrap="square" lIns="0" tIns="46800" anchor="t" anchorCtr="0">
            <a:noAutofit/>
          </a:bodyPr>
          <a:lstStyle>
            <a:lvl1pPr marL="0" indent="0">
              <a:buNone/>
              <a:defRPr sz="2800" b="0">
                <a:solidFill>
                  <a:srgbClr val="00447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10" name="Slide Number Placeholder 9"/>
          <p:cNvSpPr>
            <a:spLocks noGrp="1"/>
          </p:cNvSpPr>
          <p:nvPr>
            <p:ph type="sldNum" sz="quarter" idx="21"/>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
        <p:nvSpPr>
          <p:cNvPr id="6" name="Text Placeholder 8"/>
          <p:cNvSpPr>
            <a:spLocks noGrp="1"/>
          </p:cNvSpPr>
          <p:nvPr>
            <p:ph type="body" sz="quarter" idx="22" hasCustomPrompt="1"/>
          </p:nvPr>
        </p:nvSpPr>
        <p:spPr>
          <a:xfrm>
            <a:off x="356400" y="1916832"/>
            <a:ext cx="8431200" cy="4104456"/>
          </a:xfrm>
        </p:spPr>
        <p:txBody>
          <a:bodyPr lIns="0"/>
          <a:lstStyle>
            <a:lvl1pPr>
              <a:buFont typeface="Arial" pitchFamily="34" charset="0"/>
              <a:buNone/>
              <a:defRPr>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extLst>
      <p:ext uri="{BB962C8B-B14F-4D97-AF65-F5344CB8AC3E}">
        <p14:creationId xmlns:p14="http://schemas.microsoft.com/office/powerpoint/2010/main" val="3254838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Picture Comment Text">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a:xfrm>
            <a:off x="357158" y="785794"/>
            <a:ext cx="4071966" cy="3857652"/>
          </a:xfrm>
        </p:spPr>
        <p:txBody>
          <a:bodyPr/>
          <a:lstStyle/>
          <a:p>
            <a:r>
              <a:rPr lang="en-US" noProof="0" smtClean="0"/>
              <a:t>Click icon to add picture</a:t>
            </a:r>
            <a:endParaRPr lang="en-GB" noProof="0"/>
          </a:p>
        </p:txBody>
      </p:sp>
      <p:sp>
        <p:nvSpPr>
          <p:cNvPr id="17" name="Picture Placeholder 13"/>
          <p:cNvSpPr>
            <a:spLocks noGrp="1"/>
          </p:cNvSpPr>
          <p:nvPr>
            <p:ph type="pic" sz="quarter" idx="17"/>
          </p:nvPr>
        </p:nvSpPr>
        <p:spPr>
          <a:xfrm>
            <a:off x="4714876" y="785794"/>
            <a:ext cx="4071966" cy="3857652"/>
          </a:xfrm>
        </p:spPr>
        <p:txBody>
          <a:bodyPr/>
          <a:lstStyle/>
          <a:p>
            <a:r>
              <a:rPr lang="en-US" noProof="0" smtClean="0"/>
              <a:t>Click icon to add picture</a:t>
            </a:r>
            <a:endParaRPr lang="en-GB" noProof="0"/>
          </a:p>
        </p:txBody>
      </p:sp>
      <p:sp>
        <p:nvSpPr>
          <p:cNvPr id="12" name="Slide Number Placeholder 11"/>
          <p:cNvSpPr>
            <a:spLocks noGrp="1"/>
          </p:cNvSpPr>
          <p:nvPr>
            <p:ph type="sldNum" sz="quarter" idx="23"/>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
        <p:nvSpPr>
          <p:cNvPr id="8" name="Text Placeholder 8"/>
          <p:cNvSpPr>
            <a:spLocks noGrp="1"/>
          </p:cNvSpPr>
          <p:nvPr>
            <p:ph type="body" sz="quarter" idx="22" hasCustomPrompt="1"/>
          </p:nvPr>
        </p:nvSpPr>
        <p:spPr>
          <a:xfrm>
            <a:off x="356400" y="4797152"/>
            <a:ext cx="4071584" cy="1224136"/>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
        <p:nvSpPr>
          <p:cNvPr id="11" name="Text Placeholder 8"/>
          <p:cNvSpPr>
            <a:spLocks noGrp="1"/>
          </p:cNvSpPr>
          <p:nvPr>
            <p:ph type="body" sz="quarter" idx="24" hasCustomPrompt="1"/>
          </p:nvPr>
        </p:nvSpPr>
        <p:spPr>
          <a:xfrm>
            <a:off x="4716016" y="4797152"/>
            <a:ext cx="4071584" cy="1224136"/>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extLst>
      <p:ext uri="{BB962C8B-B14F-4D97-AF65-F5344CB8AC3E}">
        <p14:creationId xmlns:p14="http://schemas.microsoft.com/office/powerpoint/2010/main" val="3093357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ictur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
        <p:nvSpPr>
          <p:cNvPr id="14" name="Picture Placeholder 13"/>
          <p:cNvSpPr>
            <a:spLocks noGrp="1"/>
          </p:cNvSpPr>
          <p:nvPr>
            <p:ph type="pic" sz="quarter" idx="16"/>
          </p:nvPr>
        </p:nvSpPr>
        <p:spPr>
          <a:xfrm>
            <a:off x="357159" y="785794"/>
            <a:ext cx="4071966" cy="4286280"/>
          </a:xfrm>
        </p:spPr>
        <p:txBody>
          <a:bodyPr/>
          <a:lstStyle/>
          <a:p>
            <a:r>
              <a:rPr lang="en-US" noProof="0" smtClean="0"/>
              <a:t>Click icon to add picture</a:t>
            </a:r>
            <a:endParaRPr lang="en-GB" noProof="0"/>
          </a:p>
        </p:txBody>
      </p:sp>
      <p:sp>
        <p:nvSpPr>
          <p:cNvPr id="11" name="Text Placeholder 2"/>
          <p:cNvSpPr>
            <a:spLocks noGrp="1"/>
          </p:cNvSpPr>
          <p:nvPr>
            <p:ph type="body" idx="20" hasCustomPrompt="1"/>
          </p:nvPr>
        </p:nvSpPr>
        <p:spPr>
          <a:xfrm>
            <a:off x="4714876" y="764704"/>
            <a:ext cx="4071966" cy="1071570"/>
          </a:xfrm>
        </p:spPr>
        <p:txBody>
          <a:bodyPr wrap="square" lIns="0" tIns="46800" anchor="t" anchorCtr="0">
            <a:noAutofit/>
          </a:bodyPr>
          <a:lstStyle>
            <a:lvl1pPr marL="0" indent="0">
              <a:buNone/>
              <a:defRPr sz="2800" b="0">
                <a:solidFill>
                  <a:schemeClr val="accent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15" name="Text Placeholder 14"/>
          <p:cNvSpPr>
            <a:spLocks noGrp="1"/>
          </p:cNvSpPr>
          <p:nvPr>
            <p:ph type="body" sz="quarter" idx="22"/>
          </p:nvPr>
        </p:nvSpPr>
        <p:spPr>
          <a:xfrm>
            <a:off x="4716462" y="1988840"/>
            <a:ext cx="4071600" cy="309634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8" name="Text Placeholder 8"/>
          <p:cNvSpPr>
            <a:spLocks noGrp="1"/>
          </p:cNvSpPr>
          <p:nvPr>
            <p:ph type="body" sz="quarter" idx="23" hasCustomPrompt="1"/>
          </p:nvPr>
        </p:nvSpPr>
        <p:spPr>
          <a:xfrm>
            <a:off x="356400" y="5229200"/>
            <a:ext cx="4071584" cy="792088"/>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extLst>
      <p:ext uri="{BB962C8B-B14F-4D97-AF65-F5344CB8AC3E}">
        <p14:creationId xmlns:p14="http://schemas.microsoft.com/office/powerpoint/2010/main" val="2608035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1 Picture and Text">
    <p:spTree>
      <p:nvGrpSpPr>
        <p:cNvPr id="1" name=""/>
        <p:cNvGrpSpPr/>
        <p:nvPr/>
      </p:nvGrpSpPr>
      <p:grpSpPr>
        <a:xfrm>
          <a:off x="0" y="0"/>
          <a:ext cx="0" cy="0"/>
          <a:chOff x="0" y="0"/>
          <a:chExt cx="0" cy="0"/>
        </a:xfrm>
      </p:grpSpPr>
      <p:sp>
        <p:nvSpPr>
          <p:cNvPr id="7" name="Picture Placeholder 13"/>
          <p:cNvSpPr>
            <a:spLocks noGrp="1"/>
          </p:cNvSpPr>
          <p:nvPr>
            <p:ph type="pic" sz="quarter" idx="22"/>
          </p:nvPr>
        </p:nvSpPr>
        <p:spPr>
          <a:xfrm>
            <a:off x="4716016" y="764704"/>
            <a:ext cx="4071966" cy="4286280"/>
          </a:xfrm>
        </p:spPr>
        <p:txBody>
          <a:bodyPr/>
          <a:lstStyle/>
          <a:p>
            <a:r>
              <a:rPr lang="en-US" noProof="0" smtClean="0"/>
              <a:t>Click icon to add picture</a:t>
            </a:r>
            <a:endParaRPr lang="en-GB" noProof="0"/>
          </a:p>
        </p:txBody>
      </p:sp>
      <p:sp>
        <p:nvSpPr>
          <p:cNvPr id="5" name="Slide Number Placeholder 4"/>
          <p:cNvSpPr>
            <a:spLocks noGrp="1"/>
          </p:cNvSpPr>
          <p:nvPr>
            <p:ph type="sldNum" sz="quarter" idx="12"/>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
        <p:nvSpPr>
          <p:cNvPr id="11" name="Text Placeholder 2"/>
          <p:cNvSpPr>
            <a:spLocks noGrp="1"/>
          </p:cNvSpPr>
          <p:nvPr>
            <p:ph type="body" idx="20" hasCustomPrompt="1"/>
          </p:nvPr>
        </p:nvSpPr>
        <p:spPr>
          <a:xfrm>
            <a:off x="356018" y="764704"/>
            <a:ext cx="4071966" cy="1071570"/>
          </a:xfrm>
        </p:spPr>
        <p:txBody>
          <a:bodyPr wrap="square" lIns="0" tIns="46800" anchor="t" anchorCtr="0">
            <a:noAutofit/>
          </a:bodyPr>
          <a:lstStyle>
            <a:lvl1pPr marL="0" indent="0">
              <a:buNone/>
              <a:defRPr sz="2800" b="0">
                <a:solidFill>
                  <a:schemeClr val="accent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8" name="Text Placeholder 14"/>
          <p:cNvSpPr>
            <a:spLocks noGrp="1"/>
          </p:cNvSpPr>
          <p:nvPr>
            <p:ph type="body" sz="quarter" idx="23"/>
          </p:nvPr>
        </p:nvSpPr>
        <p:spPr>
          <a:xfrm>
            <a:off x="356384" y="1988840"/>
            <a:ext cx="4071600" cy="309634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9" name="Text Placeholder 8"/>
          <p:cNvSpPr>
            <a:spLocks noGrp="1"/>
          </p:cNvSpPr>
          <p:nvPr>
            <p:ph type="body" sz="quarter" idx="24" hasCustomPrompt="1"/>
          </p:nvPr>
        </p:nvSpPr>
        <p:spPr>
          <a:xfrm>
            <a:off x="4716016" y="5229200"/>
            <a:ext cx="4071584" cy="792088"/>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extLst>
      <p:ext uri="{BB962C8B-B14F-4D97-AF65-F5344CB8AC3E}">
        <p14:creationId xmlns:p14="http://schemas.microsoft.com/office/powerpoint/2010/main" val="2326715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Pictures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
        <p:nvSpPr>
          <p:cNvPr id="14" name="Picture Placeholder 13"/>
          <p:cNvSpPr>
            <a:spLocks noGrp="1"/>
          </p:cNvSpPr>
          <p:nvPr>
            <p:ph type="pic" sz="quarter" idx="16"/>
          </p:nvPr>
        </p:nvSpPr>
        <p:spPr>
          <a:xfrm>
            <a:off x="357158" y="1580199"/>
            <a:ext cx="2714644" cy="2420305"/>
          </a:xfrm>
        </p:spPr>
        <p:txBody>
          <a:bodyPr/>
          <a:lstStyle/>
          <a:p>
            <a:r>
              <a:rPr lang="en-US" noProof="0" smtClean="0"/>
              <a:t>Click icon to add picture</a:t>
            </a:r>
            <a:endParaRPr lang="en-GB" noProof="0"/>
          </a:p>
        </p:txBody>
      </p:sp>
      <p:sp>
        <p:nvSpPr>
          <p:cNvPr id="10" name="Picture Placeholder 13"/>
          <p:cNvSpPr>
            <a:spLocks noGrp="1"/>
          </p:cNvSpPr>
          <p:nvPr>
            <p:ph type="pic" sz="quarter" idx="20"/>
          </p:nvPr>
        </p:nvSpPr>
        <p:spPr>
          <a:xfrm>
            <a:off x="6072198" y="1580178"/>
            <a:ext cx="2714617" cy="2420326"/>
          </a:xfrm>
        </p:spPr>
        <p:txBody>
          <a:bodyPr/>
          <a:lstStyle/>
          <a:p>
            <a:r>
              <a:rPr lang="en-US" noProof="0" smtClean="0"/>
              <a:t>Click icon to add picture</a:t>
            </a:r>
            <a:endParaRPr lang="en-GB" noProof="0"/>
          </a:p>
        </p:txBody>
      </p:sp>
      <p:sp>
        <p:nvSpPr>
          <p:cNvPr id="15" name="Text Placeholder 2"/>
          <p:cNvSpPr>
            <a:spLocks noGrp="1"/>
          </p:cNvSpPr>
          <p:nvPr>
            <p:ph type="body" idx="23" hasCustomPrompt="1"/>
          </p:nvPr>
        </p:nvSpPr>
        <p:spPr>
          <a:xfrm>
            <a:off x="357158" y="428604"/>
            <a:ext cx="8429684" cy="1000132"/>
          </a:xfrm>
        </p:spPr>
        <p:txBody>
          <a:bodyPr wrap="square" lIns="0" tIns="46800" anchor="t" anchorCtr="0">
            <a:noAutofit/>
          </a:bodyPr>
          <a:lstStyle>
            <a:lvl1pPr marL="0" indent="0">
              <a:buNone/>
              <a:defRPr sz="2800" b="0">
                <a:solidFill>
                  <a:schemeClr val="accent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24" name="Picture Placeholder 13"/>
          <p:cNvSpPr>
            <a:spLocks noGrp="1"/>
          </p:cNvSpPr>
          <p:nvPr>
            <p:ph type="pic" sz="quarter" idx="25"/>
          </p:nvPr>
        </p:nvSpPr>
        <p:spPr>
          <a:xfrm>
            <a:off x="3214678" y="1571612"/>
            <a:ext cx="2714644" cy="2433452"/>
          </a:xfrm>
        </p:spPr>
        <p:txBody>
          <a:bodyPr/>
          <a:lstStyle/>
          <a:p>
            <a:r>
              <a:rPr lang="en-US" noProof="0" smtClean="0"/>
              <a:t>Click icon to add picture</a:t>
            </a:r>
            <a:endParaRPr lang="en-GB" noProof="0"/>
          </a:p>
        </p:txBody>
      </p:sp>
      <p:sp>
        <p:nvSpPr>
          <p:cNvPr id="12" name="Text Placeholder 8"/>
          <p:cNvSpPr>
            <a:spLocks noGrp="1"/>
          </p:cNvSpPr>
          <p:nvPr>
            <p:ph type="body" sz="quarter" idx="28" hasCustomPrompt="1"/>
          </p:nvPr>
        </p:nvSpPr>
        <p:spPr>
          <a:xfrm>
            <a:off x="356400" y="4149080"/>
            <a:ext cx="2703432" cy="1922400"/>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
        <p:nvSpPr>
          <p:cNvPr id="13" name="Text Placeholder 8"/>
          <p:cNvSpPr>
            <a:spLocks noGrp="1"/>
          </p:cNvSpPr>
          <p:nvPr>
            <p:ph type="body" sz="quarter" idx="29" hasCustomPrompt="1"/>
          </p:nvPr>
        </p:nvSpPr>
        <p:spPr>
          <a:xfrm>
            <a:off x="3214800" y="4149080"/>
            <a:ext cx="2703432" cy="1922400"/>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
        <p:nvSpPr>
          <p:cNvPr id="17" name="Text Placeholder 8"/>
          <p:cNvSpPr>
            <a:spLocks noGrp="1"/>
          </p:cNvSpPr>
          <p:nvPr>
            <p:ph type="body" sz="quarter" idx="30" hasCustomPrompt="1"/>
          </p:nvPr>
        </p:nvSpPr>
        <p:spPr>
          <a:xfrm>
            <a:off x="6084168" y="4149080"/>
            <a:ext cx="2703432" cy="1922400"/>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extLst>
      <p:ext uri="{BB962C8B-B14F-4D97-AF65-F5344CB8AC3E}">
        <p14:creationId xmlns:p14="http://schemas.microsoft.com/office/powerpoint/2010/main" val="1705460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TEF Logo">
    <p:spTree>
      <p:nvGrpSpPr>
        <p:cNvPr id="1" name=""/>
        <p:cNvGrpSpPr/>
        <p:nvPr/>
      </p:nvGrpSpPr>
      <p:grpSpPr>
        <a:xfrm>
          <a:off x="0" y="0"/>
          <a:ext cx="0" cy="0"/>
          <a:chOff x="0" y="0"/>
          <a:chExt cx="0" cy="0"/>
        </a:xfrm>
      </p:grpSpPr>
      <p:pic>
        <p:nvPicPr>
          <p:cNvPr id="6" name="Picture 5" descr="SINTEFLogo_blå_metafil.emf"/>
          <p:cNvPicPr>
            <a:picLocks noChangeAspect="1"/>
          </p:cNvPicPr>
          <p:nvPr userDrawn="1"/>
        </p:nvPicPr>
        <p:blipFill>
          <a:blip r:embed="rId2" cstate="print"/>
          <a:stretch>
            <a:fillRect/>
          </a:stretch>
        </p:blipFill>
        <p:spPr>
          <a:xfrm>
            <a:off x="1357290" y="2089579"/>
            <a:ext cx="6072230" cy="1267983"/>
          </a:xfrm>
          <a:prstGeom prst="rect">
            <a:avLst/>
          </a:prstGeom>
        </p:spPr>
      </p:pic>
      <p:sp>
        <p:nvSpPr>
          <p:cNvPr id="7" name="TextBox 6"/>
          <p:cNvSpPr txBox="1"/>
          <p:nvPr userDrawn="1"/>
        </p:nvSpPr>
        <p:spPr>
          <a:xfrm>
            <a:off x="1214414" y="3578370"/>
            <a:ext cx="7072362" cy="738664"/>
          </a:xfrm>
          <a:prstGeom prst="rect">
            <a:avLst/>
          </a:prstGeom>
          <a:noFill/>
        </p:spPr>
        <p:txBody>
          <a:bodyPr wrap="square" rtlCol="0">
            <a:spAutoFit/>
          </a:bodyPr>
          <a:lstStyle/>
          <a:p>
            <a:r>
              <a:rPr lang="en-GB" sz="4100" smtClean="0">
                <a:solidFill>
                  <a:srgbClr val="00447C"/>
                </a:solidFill>
              </a:rPr>
              <a:t>Technology for a better society</a:t>
            </a:r>
            <a:endParaRPr lang="en-GB" sz="4100">
              <a:solidFill>
                <a:srgbClr val="00447C"/>
              </a:solidFill>
            </a:endParaRPr>
          </a:p>
        </p:txBody>
      </p:sp>
      <p:sp>
        <p:nvSpPr>
          <p:cNvPr id="11" name="Slide Number Placeholder 10"/>
          <p:cNvSpPr>
            <a:spLocks noGrp="1"/>
          </p:cNvSpPr>
          <p:nvPr>
            <p:ph type="sldNum" sz="quarter" idx="11"/>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366048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1 Picture and Text">
    <p:bg>
      <p:bgPr>
        <a:solidFill>
          <a:srgbClr val="140F06"/>
        </a:solidFill>
        <a:effectLst/>
      </p:bgPr>
    </p:bg>
    <p:spTree>
      <p:nvGrpSpPr>
        <p:cNvPr id="1" name=""/>
        <p:cNvGrpSpPr/>
        <p:nvPr/>
      </p:nvGrpSpPr>
      <p:grpSpPr>
        <a:xfrm>
          <a:off x="0" y="0"/>
          <a:ext cx="0" cy="0"/>
          <a:chOff x="0" y="0"/>
          <a:chExt cx="0" cy="0"/>
        </a:xfrm>
      </p:grpSpPr>
      <p:sp>
        <p:nvSpPr>
          <p:cNvPr id="10" name="Rectangle 9"/>
          <p:cNvSpPr/>
          <p:nvPr userDrawn="1"/>
        </p:nvSpPr>
        <p:spPr>
          <a:xfrm>
            <a:off x="0" y="6165304"/>
            <a:ext cx="9144000" cy="692696"/>
          </a:xfrm>
          <a:prstGeom prst="rect">
            <a:avLst/>
          </a:prstGeom>
          <a:solidFill>
            <a:srgbClr val="140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0000"/>
              </a:solidFill>
            </a:endParaRPr>
          </a:p>
        </p:txBody>
      </p:sp>
      <p:pic>
        <p:nvPicPr>
          <p:cNvPr id="12" name="Picture 11" descr="SINTEFLogo_hvit_metafil.emf"/>
          <p:cNvPicPr>
            <a:picLocks noChangeAspect="1"/>
          </p:cNvPicPr>
          <p:nvPr userDrawn="1"/>
        </p:nvPicPr>
        <p:blipFill>
          <a:blip r:embed="rId2" cstate="print"/>
          <a:stretch>
            <a:fillRect/>
          </a:stretch>
        </p:blipFill>
        <p:spPr>
          <a:xfrm>
            <a:off x="357158" y="6390000"/>
            <a:ext cx="1357200" cy="283322"/>
          </a:xfrm>
          <a:prstGeom prst="rect">
            <a:avLst/>
          </a:prstGeom>
        </p:spPr>
      </p:pic>
      <p:sp>
        <p:nvSpPr>
          <p:cNvPr id="13" name="Media Placeholder 12"/>
          <p:cNvSpPr>
            <a:spLocks noGrp="1"/>
          </p:cNvSpPr>
          <p:nvPr>
            <p:ph type="media" sz="quarter" idx="21"/>
          </p:nvPr>
        </p:nvSpPr>
        <p:spPr>
          <a:xfrm>
            <a:off x="357158" y="1071546"/>
            <a:ext cx="8429684" cy="4286280"/>
          </a:xfrm>
        </p:spPr>
        <p:txBody>
          <a:bodyPr/>
          <a:lstStyle/>
          <a:p>
            <a:r>
              <a:rPr lang="en-US" noProof="0" smtClean="0"/>
              <a:t>Click icon to add media</a:t>
            </a:r>
            <a:endParaRPr lang="en-GB" noProof="0"/>
          </a:p>
        </p:txBody>
      </p:sp>
      <p:sp>
        <p:nvSpPr>
          <p:cNvPr id="11" name="Text Placeholder 2"/>
          <p:cNvSpPr>
            <a:spLocks noGrp="1"/>
          </p:cNvSpPr>
          <p:nvPr>
            <p:ph type="body" idx="24" hasCustomPrompt="1"/>
          </p:nvPr>
        </p:nvSpPr>
        <p:spPr>
          <a:xfrm>
            <a:off x="357158" y="285728"/>
            <a:ext cx="8429684" cy="571504"/>
          </a:xfrm>
        </p:spPr>
        <p:txBody>
          <a:bodyPr wrap="square" lIns="0" tIns="46800" anchor="t" anchorCtr="0">
            <a:noAutofit/>
          </a:bodyPr>
          <a:lstStyle>
            <a:lvl1pPr marL="0" indent="0">
              <a:buNone/>
              <a:defRPr sz="2800" b="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14" name="Text Placeholder 2"/>
          <p:cNvSpPr>
            <a:spLocks noGrp="1"/>
          </p:cNvSpPr>
          <p:nvPr>
            <p:ph type="body" idx="25" hasCustomPrompt="1"/>
          </p:nvPr>
        </p:nvSpPr>
        <p:spPr>
          <a:xfrm>
            <a:off x="357158" y="5500702"/>
            <a:ext cx="8429684" cy="642942"/>
          </a:xfrm>
        </p:spPr>
        <p:txBody>
          <a:bodyPr wrap="square" lIns="0" tIns="46800" anchor="t" anchorCtr="0">
            <a:noAutofit/>
          </a:bodyPr>
          <a:lstStyle>
            <a:lvl1pPr marL="0" indent="0">
              <a:buNone/>
              <a:defRPr sz="1800" b="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18" name="Slide Number Placeholder 17"/>
          <p:cNvSpPr>
            <a:spLocks noGrp="1"/>
          </p:cNvSpPr>
          <p:nvPr>
            <p:ph type="sldNum" sz="quarter" idx="27"/>
          </p:nvPr>
        </p:nvSpPr>
        <p:spPr/>
        <p:txBody>
          <a:bodyPr/>
          <a:lstStyle/>
          <a:p>
            <a:fld id="{17A9B3F3-0CDD-4032-910D-70E772557002}" type="slidenum">
              <a:rPr lang="en-GB" smtClean="0">
                <a:solidFill>
                  <a:srgbClr val="FFFFFF"/>
                </a:solidFill>
              </a:rPr>
              <a:pPr/>
              <a:t>‹#›</a:t>
            </a:fld>
            <a:endParaRPr lang="en-GB">
              <a:solidFill>
                <a:srgbClr val="FFFFFF"/>
              </a:solidFill>
            </a:endParaRPr>
          </a:p>
        </p:txBody>
      </p:sp>
      <p:sp>
        <p:nvSpPr>
          <p:cNvPr id="15" name="TextBox 14"/>
          <p:cNvSpPr txBox="1"/>
          <p:nvPr userDrawn="1"/>
        </p:nvSpPr>
        <p:spPr>
          <a:xfrm>
            <a:off x="4428000" y="6354000"/>
            <a:ext cx="3960440" cy="338554"/>
          </a:xfrm>
          <a:prstGeom prst="rect">
            <a:avLst/>
          </a:prstGeom>
          <a:noFill/>
        </p:spPr>
        <p:txBody>
          <a:bodyPr wrap="square" rtlCol="0">
            <a:spAutoFit/>
          </a:bodyPr>
          <a:lstStyle/>
          <a:p>
            <a:pPr algn="r"/>
            <a:r>
              <a:rPr lang="en-GB" sz="1600" b="1" dirty="0" smtClean="0">
                <a:solidFill>
                  <a:srgbClr val="FFFFFF"/>
                </a:solidFill>
              </a:rPr>
              <a:t>Technology for a better society</a:t>
            </a:r>
            <a:endParaRPr lang="en-GB" sz="1600" b="1" dirty="0">
              <a:solidFill>
                <a:srgbClr val="FFFFFF"/>
              </a:solidFill>
            </a:endParaRPr>
          </a:p>
        </p:txBody>
      </p:sp>
    </p:spTree>
    <p:extLst>
      <p:ext uri="{BB962C8B-B14F-4D97-AF65-F5344CB8AC3E}">
        <p14:creationId xmlns:p14="http://schemas.microsoft.com/office/powerpoint/2010/main" val="3294171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90FB12C-0C92-4604-92A2-4F5124EAD4F0}" type="datetimeFigureOut">
              <a:rPr lang="en-GB" smtClean="0">
                <a:solidFill>
                  <a:srgbClr val="000000"/>
                </a:solidFill>
              </a:rPr>
              <a:pPr/>
              <a:t>28/04/2014</a:t>
            </a:fld>
            <a:endParaRPr lang="en-GB">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srgbClr val="000000"/>
              </a:solidFill>
            </a:endParaRPr>
          </a:p>
        </p:txBody>
      </p:sp>
      <p:sp>
        <p:nvSpPr>
          <p:cNvPr id="6" name="Slide Number Placeholder 5"/>
          <p:cNvSpPr>
            <a:spLocks noGrp="1"/>
          </p:cNvSpPr>
          <p:nvPr>
            <p:ph type="sldNum" sz="quarter" idx="12"/>
          </p:nvPr>
        </p:nvSpPr>
        <p:spPr/>
        <p:txBody>
          <a:bodyPr/>
          <a:lstStyle/>
          <a:p>
            <a:fld id="{7FC70EB2-4834-4EA3-97D9-3BB10D7EC549}" type="slidenum">
              <a:rPr lang="en-GB" smtClean="0">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36442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Column Vertical Graph ">
    <p:spTree>
      <p:nvGrpSpPr>
        <p:cNvPr id="1" name=""/>
        <p:cNvGrpSpPr/>
        <p:nvPr/>
      </p:nvGrpSpPr>
      <p:grpSpPr>
        <a:xfrm>
          <a:off x="0" y="0"/>
          <a:ext cx="0" cy="0"/>
          <a:chOff x="0" y="0"/>
          <a:chExt cx="0" cy="0"/>
        </a:xfrm>
      </p:grpSpPr>
      <p:sp>
        <p:nvSpPr>
          <p:cNvPr id="9" name="Content Placeholder 8"/>
          <p:cNvSpPr>
            <a:spLocks noGrp="1"/>
          </p:cNvSpPr>
          <p:nvPr>
            <p:ph sz="quarter" idx="14"/>
          </p:nvPr>
        </p:nvSpPr>
        <p:spPr>
          <a:xfrm>
            <a:off x="357158" y="1916832"/>
            <a:ext cx="8429683" cy="4104456"/>
          </a:xfrm>
        </p:spPr>
        <p:txBody>
          <a:bodyPr lIns="0">
            <a:noAutofit/>
          </a:bodyPr>
          <a:lstStyle>
            <a:lvl1pPr>
              <a:buClr>
                <a:schemeClr val="accent2"/>
              </a:buClr>
              <a:buFont typeface="Arial" pitchFamily="34" charset="0"/>
              <a:buChar char="•"/>
              <a:defRPr sz="1800" i="0">
                <a:solidFill>
                  <a:schemeClr val="accent3"/>
                </a:solidFill>
              </a:defRPr>
            </a:lvl1pPr>
            <a:lvl2pPr>
              <a:buClr>
                <a:schemeClr val="accent2"/>
              </a:buClr>
              <a:buFont typeface="Arial" pitchFamily="34" charset="0"/>
              <a:buChar char="•"/>
              <a:defRPr sz="1800" i="0">
                <a:solidFill>
                  <a:schemeClr val="accent3"/>
                </a:solidFill>
              </a:defRPr>
            </a:lvl2pPr>
            <a:lvl3pPr>
              <a:buClr>
                <a:schemeClr val="accent2"/>
              </a:buClr>
              <a:buFont typeface="Arial" pitchFamily="34" charset="0"/>
              <a:buChar char="•"/>
              <a:defRPr sz="1800" i="0">
                <a:solidFill>
                  <a:schemeClr val="accent3"/>
                </a:solidFill>
              </a:defRPr>
            </a:lvl3pPr>
            <a:lvl4pPr>
              <a:buClr>
                <a:schemeClr val="accent2"/>
              </a:buClr>
              <a:buFont typeface="Arial" pitchFamily="34" charset="0"/>
              <a:buChar char="•"/>
              <a:defRPr sz="1800" i="0">
                <a:solidFill>
                  <a:schemeClr val="accent3"/>
                </a:solidFill>
              </a:defRPr>
            </a:lvl4pPr>
            <a:lvl5pPr>
              <a:buClr>
                <a:schemeClr val="accent2"/>
              </a:buClr>
              <a:buFont typeface="Arial" pitchFamily="34" charset="0"/>
              <a:buChar char="•"/>
              <a:defRPr sz="1800" i="0">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0" name="Slide Number Placeholder 9"/>
          <p:cNvSpPr>
            <a:spLocks noGrp="1"/>
          </p:cNvSpPr>
          <p:nvPr>
            <p:ph type="sldNum" sz="quarter" idx="21"/>
          </p:nvPr>
        </p:nvSpPr>
        <p:spPr/>
        <p:txBody>
          <a:bodyPr/>
          <a:lstStyle/>
          <a:p>
            <a:fld id="{17A9B3F3-0CDD-4032-910D-70E772557002}" type="slidenum">
              <a:rPr lang="en-GB" noProof="0" smtClean="0"/>
              <a:pPr/>
              <a:t>‹#›</a:t>
            </a:fld>
            <a:endParaRPr lang="en-GB" noProof="0"/>
          </a:p>
        </p:txBody>
      </p:sp>
      <p:sp>
        <p:nvSpPr>
          <p:cNvPr id="6" name="Text Placeholder 2"/>
          <p:cNvSpPr>
            <a:spLocks noGrp="1"/>
          </p:cNvSpPr>
          <p:nvPr>
            <p:ph type="body" idx="22" hasCustomPrompt="1"/>
          </p:nvPr>
        </p:nvSpPr>
        <p:spPr>
          <a:xfrm>
            <a:off x="357158" y="1142984"/>
            <a:ext cx="8429684" cy="642942"/>
          </a:xfrm>
        </p:spPr>
        <p:txBody>
          <a:bodyPr wrap="square" lIns="0" tIns="46800" anchor="t" anchorCtr="0">
            <a:noAutofit/>
          </a:bodyPr>
          <a:lstStyle>
            <a:lvl1pPr marL="0" indent="0">
              <a:buNone/>
              <a:defRPr sz="2800" b="0">
                <a:solidFill>
                  <a:srgbClr val="00447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FECC53-6395-4E47-808F-A7F93A1DE06A}" type="datetimeFigureOut">
              <a:rPr lang="en-GB" smtClean="0">
                <a:solidFill>
                  <a:srgbClr val="000000"/>
                </a:solidFill>
              </a:rPr>
              <a:pPr/>
              <a:t>28/04/2014</a:t>
            </a:fld>
            <a:endParaRPr lang="en-GB">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srgbClr val="000000"/>
              </a:solidFill>
            </a:endParaRPr>
          </a:p>
        </p:txBody>
      </p:sp>
      <p:sp>
        <p:nvSpPr>
          <p:cNvPr id="6" name="Slide Number Placeholder 5"/>
          <p:cNvSpPr>
            <a:spLocks noGrp="1"/>
          </p:cNvSpPr>
          <p:nvPr>
            <p:ph type="sldNum" sz="quarter" idx="12"/>
          </p:nvPr>
        </p:nvSpPr>
        <p:spPr/>
        <p:txBody>
          <a:bodyPr/>
          <a:lstStyle/>
          <a:p>
            <a:fld id="{7E2EB4E4-08D6-4A66-8248-D0518222AC87}" type="slidenum">
              <a:rPr lang="en-GB" smtClean="0">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335636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AT"/>
          </a:p>
        </p:txBody>
      </p:sp>
    </p:spTree>
    <p:extLst>
      <p:ext uri="{BB962C8B-B14F-4D97-AF65-F5344CB8AC3E}">
        <p14:creationId xmlns:p14="http://schemas.microsoft.com/office/powerpoint/2010/main" val="4053705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23528" y="2204864"/>
            <a:ext cx="8229600" cy="1143000"/>
          </a:xfrm>
          <a:prstGeom prst="rect">
            <a:avLst/>
          </a:prstGeom>
        </p:spPr>
        <p:txBody>
          <a:bodyPr/>
          <a:lstStyle/>
          <a:p>
            <a:r>
              <a:rPr lang="de-DE" dirty="0" smtClean="0"/>
              <a:t>Titelmasterformat durch Klicken bearbeiten</a:t>
            </a:r>
            <a:endParaRPr lang="de-AT" dirty="0"/>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1034487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35228672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2370428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39701180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dirty="0" smtClean="0"/>
              <a:t>Titelmasterformat durch Klicken bearbeiten</a:t>
            </a:r>
            <a:endParaRPr lang="de-AT" dirty="0"/>
          </a:p>
        </p:txBody>
      </p:sp>
    </p:spTree>
    <p:extLst>
      <p:ext uri="{BB962C8B-B14F-4D97-AF65-F5344CB8AC3E}">
        <p14:creationId xmlns:p14="http://schemas.microsoft.com/office/powerpoint/2010/main" val="16039821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318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8903379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27143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lumn Vertical">
    <p:spTree>
      <p:nvGrpSpPr>
        <p:cNvPr id="1" name=""/>
        <p:cNvGrpSpPr/>
        <p:nvPr/>
      </p:nvGrpSpPr>
      <p:grpSpPr>
        <a:xfrm>
          <a:off x="0" y="0"/>
          <a:ext cx="0" cy="0"/>
          <a:chOff x="0" y="0"/>
          <a:chExt cx="0" cy="0"/>
        </a:xfrm>
      </p:grpSpPr>
      <p:sp>
        <p:nvSpPr>
          <p:cNvPr id="12" name="Text Placeholder 2"/>
          <p:cNvSpPr>
            <a:spLocks noGrp="1"/>
          </p:cNvSpPr>
          <p:nvPr>
            <p:ph type="body" idx="14" hasCustomPrompt="1"/>
          </p:nvPr>
        </p:nvSpPr>
        <p:spPr>
          <a:xfrm>
            <a:off x="357158" y="1142984"/>
            <a:ext cx="8429684" cy="642942"/>
          </a:xfrm>
        </p:spPr>
        <p:txBody>
          <a:bodyPr wrap="square" lIns="0" tIns="46800" anchor="t" anchorCtr="0">
            <a:noAutofit/>
          </a:bodyPr>
          <a:lstStyle>
            <a:lvl1pPr marL="0" indent="0">
              <a:buNone/>
              <a:defRPr sz="2800" b="0">
                <a:solidFill>
                  <a:srgbClr val="00447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10" name="Slide Number Placeholder 9"/>
          <p:cNvSpPr>
            <a:spLocks noGrp="1"/>
          </p:cNvSpPr>
          <p:nvPr>
            <p:ph type="sldNum" sz="quarter" idx="21"/>
          </p:nvPr>
        </p:nvSpPr>
        <p:spPr/>
        <p:txBody>
          <a:bodyPr/>
          <a:lstStyle/>
          <a:p>
            <a:fld id="{17A9B3F3-0CDD-4032-910D-70E772557002}" type="slidenum">
              <a:rPr lang="en-GB" noProof="0" smtClean="0"/>
              <a:pPr/>
              <a:t>‹#›</a:t>
            </a:fld>
            <a:endParaRPr lang="en-GB" noProof="0"/>
          </a:p>
        </p:txBody>
      </p:sp>
      <p:sp>
        <p:nvSpPr>
          <p:cNvPr id="6" name="Text Placeholder 8"/>
          <p:cNvSpPr>
            <a:spLocks noGrp="1"/>
          </p:cNvSpPr>
          <p:nvPr>
            <p:ph type="body" sz="quarter" idx="22" hasCustomPrompt="1"/>
          </p:nvPr>
        </p:nvSpPr>
        <p:spPr>
          <a:xfrm>
            <a:off x="356400" y="1916832"/>
            <a:ext cx="8431200" cy="4104456"/>
          </a:xfrm>
        </p:spPr>
        <p:txBody>
          <a:bodyPr lIns="0"/>
          <a:lstStyle>
            <a:lvl1pPr>
              <a:buFont typeface="Arial" pitchFamily="34" charset="0"/>
              <a:buNone/>
              <a:defRPr>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38737631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26665826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152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12616743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4" name="8 Imagen" descr="Portada pres. Power Point.png"/>
          <p:cNvPicPr>
            <a:picLocks noChangeAspect="1"/>
          </p:cNvPicPr>
          <p:nvPr/>
        </p:nvPicPr>
        <p:blipFill>
          <a:blip r:embed="rId2" cstate="print"/>
          <a:srcRect/>
          <a:stretch>
            <a:fillRect/>
          </a:stretch>
        </p:blipFill>
        <p:spPr bwMode="auto">
          <a:xfrm>
            <a:off x="0" y="1588"/>
            <a:ext cx="9144000" cy="6854825"/>
          </a:xfrm>
          <a:prstGeom prst="rect">
            <a:avLst/>
          </a:prstGeom>
          <a:noFill/>
          <a:ln w="9525">
            <a:noFill/>
            <a:miter lim="800000"/>
            <a:headEnd/>
            <a:tailEnd/>
          </a:ln>
        </p:spPr>
      </p:pic>
      <p:sp>
        <p:nvSpPr>
          <p:cNvPr id="5" name="Rectangle 3"/>
          <p:cNvSpPr txBox="1">
            <a:spLocks noChangeArrowheads="1"/>
          </p:cNvSpPr>
          <p:nvPr/>
        </p:nvSpPr>
        <p:spPr bwMode="auto">
          <a:xfrm>
            <a:off x="3714750" y="5956300"/>
            <a:ext cx="5286375" cy="901700"/>
          </a:xfrm>
          <a:prstGeom prst="rect">
            <a:avLst/>
          </a:prstGeom>
          <a:noFill/>
          <a:ln w="9525" algn="ctr">
            <a:noFill/>
            <a:miter lim="800000"/>
            <a:headEnd/>
            <a:tailEnd/>
          </a:ln>
        </p:spPr>
        <p:txBody>
          <a:bodyPr wrap="none" anchor="ctr" anchorCtr="1"/>
          <a:lstStyle>
            <a:lvl1pPr marL="0" marR="0" indent="0" algn="ctr" defTabSz="914400" rtl="0" eaLnBrk="1" fontAlgn="base" latinLnBrk="0" hangingPunct="1">
              <a:lnSpc>
                <a:spcPct val="90000"/>
              </a:lnSpc>
              <a:spcBef>
                <a:spcPct val="20000"/>
              </a:spcBef>
              <a:spcAft>
                <a:spcPct val="0"/>
              </a:spcAft>
              <a:buClrTx/>
              <a:buSzPct val="80000"/>
              <a:buFontTx/>
              <a:buNone/>
              <a:tabLst/>
              <a:defRPr sz="1800" baseline="0"/>
            </a:lvl1pPr>
          </a:lstStyle>
          <a:p>
            <a:pPr>
              <a:defRPr/>
            </a:pPr>
            <a:r>
              <a:rPr lang="en-US" sz="1400" kern="0" dirty="0" smtClean="0">
                <a:solidFill>
                  <a:srgbClr val="000000"/>
                </a:solidFill>
                <a:latin typeface="Calibri" pitchFamily="34" charset="0"/>
              </a:rPr>
              <a:t>28-29 April, 2014</a:t>
            </a:r>
          </a:p>
        </p:txBody>
      </p:sp>
      <p:sp>
        <p:nvSpPr>
          <p:cNvPr id="3074" name="Rectangle 2"/>
          <p:cNvSpPr>
            <a:spLocks noGrp="1" noChangeArrowheads="1"/>
          </p:cNvSpPr>
          <p:nvPr>
            <p:ph type="ctrTitle"/>
          </p:nvPr>
        </p:nvSpPr>
        <p:spPr>
          <a:xfrm>
            <a:off x="3714744" y="3429000"/>
            <a:ext cx="5286412" cy="1601787"/>
          </a:xfrm>
          <a:noFill/>
          <a:ln w="12700"/>
        </p:spPr>
        <p:txBody>
          <a:bodyPr lIns="90487" tIns="44450" rIns="90487" bIns="44450" anchor="ctr" anchorCtr="1"/>
          <a:lstStyle>
            <a:lvl1pPr algn="ctr">
              <a:defRPr sz="2400">
                <a:solidFill>
                  <a:schemeClr val="tx1"/>
                </a:solidFill>
              </a:defRPr>
            </a:lvl1pPr>
          </a:lstStyle>
          <a:p>
            <a:r>
              <a:rPr lang="es-ES" dirty="0" smtClean="0"/>
              <a:t>Haga clic para modificar el estilo de título del patrón</a:t>
            </a:r>
            <a:endParaRPr lang="es-ES" dirty="0"/>
          </a:p>
        </p:txBody>
      </p:sp>
      <p:sp>
        <p:nvSpPr>
          <p:cNvPr id="3075" name="Rectangle 3"/>
          <p:cNvSpPr>
            <a:spLocks noGrp="1" noChangeArrowheads="1"/>
          </p:cNvSpPr>
          <p:nvPr>
            <p:ph type="subTitle" idx="1"/>
          </p:nvPr>
        </p:nvSpPr>
        <p:spPr>
          <a:xfrm>
            <a:off x="3714744" y="5027614"/>
            <a:ext cx="5286412" cy="901716"/>
          </a:xfrm>
        </p:spPr>
        <p:txBody>
          <a:bodyPr wrap="none" anchor="ctr" anchorCtr="1"/>
          <a:lstStyle>
            <a:lvl1pPr marL="0" marR="0" indent="0" algn="ctr" defTabSz="914400" rtl="0" eaLnBrk="1" fontAlgn="base" latinLnBrk="0" hangingPunct="1">
              <a:lnSpc>
                <a:spcPct val="90000"/>
              </a:lnSpc>
              <a:spcBef>
                <a:spcPct val="20000"/>
              </a:spcBef>
              <a:spcAft>
                <a:spcPct val="0"/>
              </a:spcAft>
              <a:buClrTx/>
              <a:buSzPct val="80000"/>
              <a:buFontTx/>
              <a:buNone/>
              <a:tabLst/>
              <a:defRPr sz="1800" baseline="0"/>
            </a:lvl1pPr>
          </a:lstStyle>
          <a:p>
            <a:r>
              <a:rPr lang="es-ES" smtClean="0"/>
              <a:t>Haga clic para modificar el estilo de subtítulo del patrón</a:t>
            </a:r>
            <a:endParaRPr lang="es-ES_tradnl" smtClean="0"/>
          </a:p>
        </p:txBody>
      </p:sp>
    </p:spTree>
    <p:extLst>
      <p:ext uri="{BB962C8B-B14F-4D97-AF65-F5344CB8AC3E}">
        <p14:creationId xmlns:p14="http://schemas.microsoft.com/office/powerpoint/2010/main" val="18840845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Diapositiva de separación">
    <p:spTree>
      <p:nvGrpSpPr>
        <p:cNvPr id="1" name=""/>
        <p:cNvGrpSpPr/>
        <p:nvPr/>
      </p:nvGrpSpPr>
      <p:grpSpPr>
        <a:xfrm>
          <a:off x="0" y="0"/>
          <a:ext cx="0" cy="0"/>
          <a:chOff x="0" y="0"/>
          <a:chExt cx="0" cy="0"/>
        </a:xfrm>
      </p:grpSpPr>
      <p:sp>
        <p:nvSpPr>
          <p:cNvPr id="6" name="Line 10"/>
          <p:cNvSpPr>
            <a:spLocks noChangeShapeType="1"/>
          </p:cNvSpPr>
          <p:nvPr/>
        </p:nvSpPr>
        <p:spPr bwMode="auto">
          <a:xfrm>
            <a:off x="820738" y="2420938"/>
            <a:ext cx="0" cy="91440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7" name="Line 11"/>
          <p:cNvSpPr>
            <a:spLocks noChangeShapeType="1"/>
          </p:cNvSpPr>
          <p:nvPr/>
        </p:nvSpPr>
        <p:spPr bwMode="auto">
          <a:xfrm flipH="1">
            <a:off x="582613" y="3186113"/>
            <a:ext cx="493712" cy="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8" name="Line 12"/>
          <p:cNvSpPr>
            <a:spLocks noChangeShapeType="1"/>
          </p:cNvSpPr>
          <p:nvPr/>
        </p:nvSpPr>
        <p:spPr bwMode="auto">
          <a:xfrm flipV="1">
            <a:off x="850900" y="1433513"/>
            <a:ext cx="0" cy="30480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9" name="Line 13"/>
          <p:cNvSpPr>
            <a:spLocks noChangeShapeType="1"/>
          </p:cNvSpPr>
          <p:nvPr/>
        </p:nvSpPr>
        <p:spPr bwMode="auto">
          <a:xfrm flipH="1" flipV="1">
            <a:off x="754063" y="1557338"/>
            <a:ext cx="352425" cy="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10" name="Line 14"/>
          <p:cNvSpPr>
            <a:spLocks noChangeShapeType="1"/>
          </p:cNvSpPr>
          <p:nvPr/>
        </p:nvSpPr>
        <p:spPr bwMode="auto">
          <a:xfrm>
            <a:off x="2516188" y="1268413"/>
            <a:ext cx="0" cy="91440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11" name="Line 15"/>
          <p:cNvSpPr>
            <a:spLocks noChangeShapeType="1"/>
          </p:cNvSpPr>
          <p:nvPr/>
        </p:nvSpPr>
        <p:spPr bwMode="auto">
          <a:xfrm flipH="1">
            <a:off x="2163763" y="1544638"/>
            <a:ext cx="493712" cy="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12" name="Line 16"/>
          <p:cNvSpPr>
            <a:spLocks noChangeShapeType="1"/>
          </p:cNvSpPr>
          <p:nvPr/>
        </p:nvSpPr>
        <p:spPr bwMode="auto">
          <a:xfrm flipV="1">
            <a:off x="877888" y="5211763"/>
            <a:ext cx="0" cy="30480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13" name="Line 17"/>
          <p:cNvSpPr>
            <a:spLocks noChangeShapeType="1"/>
          </p:cNvSpPr>
          <p:nvPr/>
        </p:nvSpPr>
        <p:spPr bwMode="auto">
          <a:xfrm flipH="1" flipV="1">
            <a:off x="781050" y="5335588"/>
            <a:ext cx="352425" cy="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14" name="Line 18"/>
          <p:cNvSpPr>
            <a:spLocks noChangeShapeType="1"/>
          </p:cNvSpPr>
          <p:nvPr/>
        </p:nvSpPr>
        <p:spPr bwMode="auto">
          <a:xfrm>
            <a:off x="7697788" y="3732213"/>
            <a:ext cx="0" cy="91440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15" name="Line 19"/>
          <p:cNvSpPr>
            <a:spLocks noChangeShapeType="1"/>
          </p:cNvSpPr>
          <p:nvPr/>
        </p:nvSpPr>
        <p:spPr bwMode="auto">
          <a:xfrm flipH="1">
            <a:off x="7345363" y="4008438"/>
            <a:ext cx="493712" cy="0"/>
          </a:xfrm>
          <a:prstGeom prst="line">
            <a:avLst/>
          </a:prstGeom>
          <a:noFill/>
          <a:ln w="9525">
            <a:solidFill>
              <a:srgbClr val="CC6600"/>
            </a:solidFill>
            <a:round/>
            <a:headEnd/>
            <a:tailEnd/>
          </a:ln>
        </p:spPr>
        <p:txBody>
          <a:bodyPr/>
          <a:lstStyle/>
          <a:p>
            <a:pPr fontAlgn="base">
              <a:spcBef>
                <a:spcPct val="0"/>
              </a:spcBef>
              <a:spcAft>
                <a:spcPct val="0"/>
              </a:spcAft>
              <a:defRPr/>
            </a:pPr>
            <a:endParaRPr lang="es-ES">
              <a:solidFill>
                <a:srgbClr val="000000"/>
              </a:solidFill>
            </a:endParaRPr>
          </a:p>
        </p:txBody>
      </p:sp>
      <p:sp>
        <p:nvSpPr>
          <p:cNvPr id="16" name="15 Rectángulo"/>
          <p:cNvSpPr/>
          <p:nvPr/>
        </p:nvSpPr>
        <p:spPr bwMode="auto">
          <a:xfrm>
            <a:off x="0" y="6389688"/>
            <a:ext cx="7143750" cy="468312"/>
          </a:xfrm>
          <a:prstGeom prst="rect">
            <a:avLst/>
          </a:prstGeom>
          <a:solidFill>
            <a:srgbClr val="EFAD00"/>
          </a:solidFill>
          <a:ln w="9525" cap="flat" cmpd="sng" algn="ctr">
            <a:noFill/>
            <a:prstDash val="solid"/>
            <a:round/>
            <a:headEnd type="none" w="med" len="med"/>
            <a:tailEnd type="none" w="med" len="med"/>
          </a:ln>
          <a:effectLst/>
        </p:spPr>
        <p:txBody>
          <a:bodyPr wrap="none" anchor="ctr"/>
          <a:lstStyle/>
          <a:p>
            <a:pPr algn="ctr" fontAlgn="base">
              <a:spcBef>
                <a:spcPct val="0"/>
              </a:spcBef>
              <a:spcAft>
                <a:spcPct val="0"/>
              </a:spcAft>
              <a:defRPr/>
            </a:pPr>
            <a:endParaRPr lang="es-ES">
              <a:solidFill>
                <a:srgbClr val="000000"/>
              </a:solidFill>
            </a:endParaRPr>
          </a:p>
        </p:txBody>
      </p:sp>
      <p:pic>
        <p:nvPicPr>
          <p:cNvPr id="17" name="20 Imagen" descr="Comillas_color.png"/>
          <p:cNvPicPr>
            <a:picLocks noChangeAspect="1"/>
          </p:cNvPicPr>
          <p:nvPr/>
        </p:nvPicPr>
        <p:blipFill>
          <a:blip r:embed="rId2" cstate="print"/>
          <a:srcRect/>
          <a:stretch>
            <a:fillRect/>
          </a:stretch>
        </p:blipFill>
        <p:spPr bwMode="auto">
          <a:xfrm>
            <a:off x="7418388" y="6089650"/>
            <a:ext cx="1439862" cy="696913"/>
          </a:xfrm>
          <a:prstGeom prst="rect">
            <a:avLst/>
          </a:prstGeom>
          <a:noFill/>
          <a:ln w="9525">
            <a:noFill/>
            <a:miter lim="800000"/>
            <a:headEnd/>
            <a:tailEnd/>
          </a:ln>
        </p:spPr>
      </p:pic>
      <p:sp>
        <p:nvSpPr>
          <p:cNvPr id="4" name="Rectangle 7"/>
          <p:cNvSpPr>
            <a:spLocks noGrp="1" noChangeArrowheads="1"/>
          </p:cNvSpPr>
          <p:nvPr>
            <p:ph type="ctrTitle"/>
          </p:nvPr>
        </p:nvSpPr>
        <p:spPr>
          <a:xfrm>
            <a:off x="874835" y="1587501"/>
            <a:ext cx="1587011" cy="1552575"/>
          </a:xfrm>
          <a:solidFill>
            <a:schemeClr val="bg2"/>
          </a:solidFill>
          <a:ln w="9525"/>
        </p:spPr>
        <p:txBody>
          <a:bodyPr anchor="ctr"/>
          <a:lstStyle>
            <a:lvl1pPr algn="ctr">
              <a:defRPr sz="6000">
                <a:solidFill>
                  <a:schemeClr val="bg1"/>
                </a:solidFill>
              </a:defRPr>
            </a:lvl1pPr>
          </a:lstStyle>
          <a:p>
            <a:r>
              <a:rPr lang="es-ES" smtClean="0"/>
              <a:t>Haga clic para modificar el estilo de título del patrón</a:t>
            </a:r>
            <a:endParaRPr lang="es-ES" dirty="0" smtClean="0"/>
          </a:p>
        </p:txBody>
      </p:sp>
      <p:sp>
        <p:nvSpPr>
          <p:cNvPr id="5" name="Rectangle 8"/>
          <p:cNvSpPr>
            <a:spLocks noGrp="1" noChangeArrowheads="1"/>
          </p:cNvSpPr>
          <p:nvPr>
            <p:ph type="subTitle" idx="1"/>
          </p:nvPr>
        </p:nvSpPr>
        <p:spPr>
          <a:xfrm>
            <a:off x="874835" y="4014788"/>
            <a:ext cx="6821365" cy="1314450"/>
          </a:xfrm>
          <a:noFill/>
        </p:spPr>
        <p:txBody>
          <a:bodyPr tIns="108000" bIns="108000" anchor="ctr"/>
          <a:lstStyle>
            <a:lvl1pPr marL="271463" indent="-271463" algn="ctr" eaLnBrk="1" hangingPunct="1">
              <a:buNone/>
              <a:defRPr sz="3600"/>
            </a:lvl1pPr>
          </a:lstStyle>
          <a:p>
            <a:r>
              <a:rPr lang="es-ES" smtClean="0"/>
              <a:t>Haga clic para modificar el estilo de subtítulo del patrón</a:t>
            </a:r>
            <a:endParaRPr lang="es-ES" dirty="0" smtClean="0"/>
          </a:p>
        </p:txBody>
      </p:sp>
    </p:spTree>
    <p:extLst>
      <p:ext uri="{BB962C8B-B14F-4D97-AF65-F5344CB8AC3E}">
        <p14:creationId xmlns:p14="http://schemas.microsoft.com/office/powerpoint/2010/main" val="18560034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Diapositiva de text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p:txBody>
      </p:sp>
    </p:spTree>
    <p:extLst>
      <p:ext uri="{BB962C8B-B14F-4D97-AF65-F5344CB8AC3E}">
        <p14:creationId xmlns:p14="http://schemas.microsoft.com/office/powerpoint/2010/main" val="1292643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Diapositiva de cierre">
    <p:spTree>
      <p:nvGrpSpPr>
        <p:cNvPr id="1" name=""/>
        <p:cNvGrpSpPr/>
        <p:nvPr/>
      </p:nvGrpSpPr>
      <p:grpSpPr>
        <a:xfrm>
          <a:off x="0" y="0"/>
          <a:ext cx="0" cy="0"/>
          <a:chOff x="0" y="0"/>
          <a:chExt cx="0" cy="0"/>
        </a:xfrm>
      </p:grpSpPr>
      <p:sp>
        <p:nvSpPr>
          <p:cNvPr id="2" name="1 Rectángulo"/>
          <p:cNvSpPr/>
          <p:nvPr/>
        </p:nvSpPr>
        <p:spPr bwMode="auto">
          <a:xfrm>
            <a:off x="0" y="6389688"/>
            <a:ext cx="7143750" cy="468312"/>
          </a:xfrm>
          <a:prstGeom prst="rect">
            <a:avLst/>
          </a:prstGeom>
          <a:solidFill>
            <a:srgbClr val="EFAD00"/>
          </a:solidFill>
          <a:ln w="9525" cap="flat" cmpd="sng" algn="ctr">
            <a:noFill/>
            <a:prstDash val="solid"/>
            <a:round/>
            <a:headEnd type="none" w="med" len="med"/>
            <a:tailEnd type="none" w="med" len="med"/>
          </a:ln>
          <a:effectLst/>
        </p:spPr>
        <p:txBody>
          <a:bodyPr wrap="none" anchor="ctr"/>
          <a:lstStyle/>
          <a:p>
            <a:pPr algn="ctr" fontAlgn="base">
              <a:spcBef>
                <a:spcPct val="0"/>
              </a:spcBef>
              <a:spcAft>
                <a:spcPct val="0"/>
              </a:spcAft>
              <a:defRPr/>
            </a:pPr>
            <a:endParaRPr lang="es-ES">
              <a:solidFill>
                <a:srgbClr val="000000"/>
              </a:solidFill>
            </a:endParaRPr>
          </a:p>
        </p:txBody>
      </p:sp>
      <p:sp>
        <p:nvSpPr>
          <p:cNvPr id="3" name="2 Rectángulo"/>
          <p:cNvSpPr>
            <a:spLocks noChangeAspect="1"/>
          </p:cNvSpPr>
          <p:nvPr/>
        </p:nvSpPr>
        <p:spPr>
          <a:xfrm>
            <a:off x="642938" y="5572125"/>
            <a:ext cx="6480175" cy="79216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base">
              <a:spcBef>
                <a:spcPct val="0"/>
              </a:spcBef>
              <a:spcAft>
                <a:spcPct val="0"/>
              </a:spcAft>
              <a:defRPr/>
            </a:pPr>
            <a:endParaRPr lang="es-ES_tradnl" sz="1000" dirty="0">
              <a:solidFill>
                <a:srgbClr val="000000"/>
              </a:solidFill>
              <a:latin typeface="Calibri" pitchFamily="34" charset="0"/>
              <a:cs typeface="Arial" pitchFamily="34" charset="0"/>
            </a:endParaRPr>
          </a:p>
          <a:p>
            <a:pPr fontAlgn="base">
              <a:spcBef>
                <a:spcPct val="0"/>
              </a:spcBef>
              <a:spcAft>
                <a:spcPct val="0"/>
              </a:spcAft>
              <a:defRPr/>
            </a:pPr>
            <a:r>
              <a:rPr lang="es-ES_tradnl" sz="900" b="1">
                <a:solidFill>
                  <a:srgbClr val="000000"/>
                </a:solidFill>
                <a:latin typeface="Arial" pitchFamily="34" charset="0"/>
                <a:cs typeface="Arial" pitchFamily="34" charset="0"/>
              </a:rPr>
              <a:t>Instituto de Investigación Tecnológica</a:t>
            </a:r>
          </a:p>
          <a:p>
            <a:pPr fontAlgn="base">
              <a:spcBef>
                <a:spcPct val="0"/>
              </a:spcBef>
              <a:spcAft>
                <a:spcPct val="0"/>
              </a:spcAft>
              <a:defRPr/>
            </a:pPr>
            <a:r>
              <a:rPr lang="es-ES_tradnl" sz="900">
                <a:solidFill>
                  <a:srgbClr val="000000"/>
                </a:solidFill>
                <a:latin typeface="Arial" pitchFamily="34" charset="0"/>
                <a:cs typeface="Arial" pitchFamily="34" charset="0"/>
              </a:rPr>
              <a:t>Santa Cruz de Marcenado, 26</a:t>
            </a:r>
          </a:p>
          <a:p>
            <a:pPr fontAlgn="base">
              <a:spcBef>
                <a:spcPct val="0"/>
              </a:spcBef>
              <a:spcAft>
                <a:spcPct val="0"/>
              </a:spcAft>
              <a:defRPr/>
            </a:pPr>
            <a:r>
              <a:rPr lang="es-ES_tradnl" sz="900">
                <a:solidFill>
                  <a:srgbClr val="000000"/>
                </a:solidFill>
                <a:latin typeface="Arial" pitchFamily="34" charset="0"/>
                <a:cs typeface="Arial" pitchFamily="34" charset="0"/>
              </a:rPr>
              <a:t>28015 Madrid</a:t>
            </a:r>
          </a:p>
          <a:p>
            <a:pPr fontAlgn="base">
              <a:spcBef>
                <a:spcPct val="0"/>
              </a:spcBef>
              <a:spcAft>
                <a:spcPct val="0"/>
              </a:spcAft>
              <a:defRPr/>
            </a:pPr>
            <a:r>
              <a:rPr lang="es-ES_tradnl" sz="900">
                <a:solidFill>
                  <a:srgbClr val="000000"/>
                </a:solidFill>
                <a:latin typeface="Arial" pitchFamily="34" charset="0"/>
                <a:cs typeface="Arial" pitchFamily="34" charset="0"/>
              </a:rPr>
              <a:t>Tel +34 91 542 28 00</a:t>
            </a:r>
          </a:p>
          <a:p>
            <a:pPr fontAlgn="base">
              <a:spcBef>
                <a:spcPct val="0"/>
              </a:spcBef>
              <a:spcAft>
                <a:spcPct val="0"/>
              </a:spcAft>
              <a:defRPr/>
            </a:pPr>
            <a:r>
              <a:rPr lang="es-ES_tradnl" sz="900">
                <a:solidFill>
                  <a:srgbClr val="000000"/>
                </a:solidFill>
                <a:latin typeface="Arial" pitchFamily="34" charset="0"/>
                <a:cs typeface="Arial" pitchFamily="34" charset="0"/>
              </a:rPr>
              <a:t>Fax + 34 91 542 31 76</a:t>
            </a:r>
          </a:p>
          <a:p>
            <a:pPr fontAlgn="base">
              <a:spcBef>
                <a:spcPct val="0"/>
              </a:spcBef>
              <a:spcAft>
                <a:spcPct val="0"/>
              </a:spcAft>
              <a:defRPr/>
            </a:pPr>
            <a:r>
              <a:rPr lang="es-ES_tradnl" sz="900">
                <a:solidFill>
                  <a:srgbClr val="000000"/>
                </a:solidFill>
                <a:latin typeface="Arial" pitchFamily="34" charset="0"/>
                <a:cs typeface="Arial" pitchFamily="34" charset="0"/>
              </a:rPr>
              <a:t>info@iit.upcomillas.es</a:t>
            </a:r>
          </a:p>
          <a:p>
            <a:pPr fontAlgn="base">
              <a:spcBef>
                <a:spcPct val="0"/>
              </a:spcBef>
              <a:spcAft>
                <a:spcPct val="0"/>
              </a:spcAft>
              <a:defRPr/>
            </a:pPr>
            <a:r>
              <a:rPr lang="es-ES_tradnl" sz="600">
                <a:solidFill>
                  <a:srgbClr val="000000"/>
                </a:solidFill>
                <a:latin typeface="Calibri" pitchFamily="34" charset="0"/>
                <a:cs typeface="Arial" pitchFamily="34" charset="0"/>
              </a:rPr>
              <a:t>          </a:t>
            </a:r>
            <a:endParaRPr lang="es-ES_tradnl" sz="600" dirty="0">
              <a:solidFill>
                <a:srgbClr val="000000"/>
              </a:solidFill>
              <a:latin typeface="Calibri" pitchFamily="34" charset="0"/>
              <a:cs typeface="Arial" pitchFamily="34" charset="0"/>
            </a:endParaRPr>
          </a:p>
          <a:p>
            <a:pPr fontAlgn="base">
              <a:spcBef>
                <a:spcPct val="0"/>
              </a:spcBef>
              <a:spcAft>
                <a:spcPct val="0"/>
              </a:spcAft>
              <a:defRPr/>
            </a:pPr>
            <a:r>
              <a:rPr lang="es-ES_tradnl" sz="1100" b="1" dirty="0">
                <a:solidFill>
                  <a:srgbClr val="FFFFFF"/>
                </a:solidFill>
                <a:latin typeface="Arial" pitchFamily="34" charset="0"/>
                <a:cs typeface="Arial" pitchFamily="34" charset="0"/>
              </a:rPr>
              <a:t>www.upcomillas.es</a:t>
            </a:r>
            <a:endParaRPr lang="es-ES" sz="1100" b="1" dirty="0">
              <a:solidFill>
                <a:srgbClr val="FFFFFF"/>
              </a:solidFill>
              <a:latin typeface="Arial" pitchFamily="34" charset="0"/>
              <a:cs typeface="Arial" pitchFamily="34" charset="0"/>
            </a:endParaRPr>
          </a:p>
        </p:txBody>
      </p:sp>
      <p:pic>
        <p:nvPicPr>
          <p:cNvPr id="4" name="Picture 3" descr="leon_portada"/>
          <p:cNvPicPr>
            <a:picLocks noChangeAspect="1" noChangeArrowheads="1"/>
          </p:cNvPicPr>
          <p:nvPr/>
        </p:nvPicPr>
        <p:blipFill>
          <a:blip r:embed="rId2" cstate="print"/>
          <a:srcRect/>
          <a:stretch>
            <a:fillRect/>
          </a:stretch>
        </p:blipFill>
        <p:spPr bwMode="auto">
          <a:xfrm>
            <a:off x="6750050" y="0"/>
            <a:ext cx="2393950" cy="3084513"/>
          </a:xfrm>
          <a:prstGeom prst="rect">
            <a:avLst/>
          </a:prstGeom>
          <a:noFill/>
          <a:ln w="9525">
            <a:noFill/>
            <a:miter lim="800000"/>
            <a:headEnd/>
            <a:tailEnd/>
          </a:ln>
        </p:spPr>
      </p:pic>
      <p:pic>
        <p:nvPicPr>
          <p:cNvPr id="5" name="20 Imagen" descr="Comillas_color.png"/>
          <p:cNvPicPr>
            <a:picLocks noChangeAspect="1"/>
          </p:cNvPicPr>
          <p:nvPr/>
        </p:nvPicPr>
        <p:blipFill>
          <a:blip r:embed="rId3" cstate="print"/>
          <a:srcRect/>
          <a:stretch>
            <a:fillRect/>
          </a:stretch>
        </p:blipFill>
        <p:spPr bwMode="auto">
          <a:xfrm>
            <a:off x="7418388" y="6089650"/>
            <a:ext cx="1439862" cy="696913"/>
          </a:xfrm>
          <a:prstGeom prst="rect">
            <a:avLst/>
          </a:prstGeom>
          <a:noFill/>
          <a:ln w="9525">
            <a:noFill/>
            <a:miter lim="800000"/>
            <a:headEnd/>
            <a:tailEnd/>
          </a:ln>
        </p:spPr>
      </p:pic>
    </p:spTree>
    <p:extLst>
      <p:ext uri="{BB962C8B-B14F-4D97-AF65-F5344CB8AC3E}">
        <p14:creationId xmlns:p14="http://schemas.microsoft.com/office/powerpoint/2010/main" val="400019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Picture Comment Text">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a:xfrm>
            <a:off x="357158" y="785794"/>
            <a:ext cx="4071966" cy="3857652"/>
          </a:xfrm>
        </p:spPr>
        <p:txBody>
          <a:bodyPr/>
          <a:lstStyle/>
          <a:p>
            <a:r>
              <a:rPr lang="en-US" noProof="0" smtClean="0"/>
              <a:t>Click icon to add picture</a:t>
            </a:r>
            <a:endParaRPr lang="en-GB" noProof="0"/>
          </a:p>
        </p:txBody>
      </p:sp>
      <p:sp>
        <p:nvSpPr>
          <p:cNvPr id="17" name="Picture Placeholder 13"/>
          <p:cNvSpPr>
            <a:spLocks noGrp="1"/>
          </p:cNvSpPr>
          <p:nvPr>
            <p:ph type="pic" sz="quarter" idx="17"/>
          </p:nvPr>
        </p:nvSpPr>
        <p:spPr>
          <a:xfrm>
            <a:off x="4714876" y="785794"/>
            <a:ext cx="4071966" cy="3857652"/>
          </a:xfrm>
        </p:spPr>
        <p:txBody>
          <a:bodyPr/>
          <a:lstStyle/>
          <a:p>
            <a:r>
              <a:rPr lang="en-US" noProof="0" smtClean="0"/>
              <a:t>Click icon to add picture</a:t>
            </a:r>
            <a:endParaRPr lang="en-GB" noProof="0"/>
          </a:p>
        </p:txBody>
      </p:sp>
      <p:sp>
        <p:nvSpPr>
          <p:cNvPr id="12" name="Slide Number Placeholder 11"/>
          <p:cNvSpPr>
            <a:spLocks noGrp="1"/>
          </p:cNvSpPr>
          <p:nvPr>
            <p:ph type="sldNum" sz="quarter" idx="23"/>
          </p:nvPr>
        </p:nvSpPr>
        <p:spPr/>
        <p:txBody>
          <a:bodyPr/>
          <a:lstStyle/>
          <a:p>
            <a:fld id="{17A9B3F3-0CDD-4032-910D-70E772557002}" type="slidenum">
              <a:rPr lang="en-GB" noProof="0" smtClean="0"/>
              <a:pPr/>
              <a:t>‹#›</a:t>
            </a:fld>
            <a:endParaRPr lang="en-GB" noProof="0"/>
          </a:p>
        </p:txBody>
      </p:sp>
      <p:sp>
        <p:nvSpPr>
          <p:cNvPr id="8" name="Text Placeholder 8"/>
          <p:cNvSpPr>
            <a:spLocks noGrp="1"/>
          </p:cNvSpPr>
          <p:nvPr>
            <p:ph type="body" sz="quarter" idx="22" hasCustomPrompt="1"/>
          </p:nvPr>
        </p:nvSpPr>
        <p:spPr>
          <a:xfrm>
            <a:off x="356400" y="4797152"/>
            <a:ext cx="4071584" cy="1224136"/>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
        <p:nvSpPr>
          <p:cNvPr id="11" name="Text Placeholder 8"/>
          <p:cNvSpPr>
            <a:spLocks noGrp="1"/>
          </p:cNvSpPr>
          <p:nvPr>
            <p:ph type="body" sz="quarter" idx="24" hasCustomPrompt="1"/>
          </p:nvPr>
        </p:nvSpPr>
        <p:spPr>
          <a:xfrm>
            <a:off x="4716016" y="4797152"/>
            <a:ext cx="4071584" cy="1224136"/>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Pictur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7A9B3F3-0CDD-4032-910D-70E772557002}" type="slidenum">
              <a:rPr lang="en-GB" noProof="0" smtClean="0"/>
              <a:pPr/>
              <a:t>‹#›</a:t>
            </a:fld>
            <a:endParaRPr lang="en-GB" noProof="0"/>
          </a:p>
        </p:txBody>
      </p:sp>
      <p:sp>
        <p:nvSpPr>
          <p:cNvPr id="14" name="Picture Placeholder 13"/>
          <p:cNvSpPr>
            <a:spLocks noGrp="1"/>
          </p:cNvSpPr>
          <p:nvPr>
            <p:ph type="pic" sz="quarter" idx="16"/>
          </p:nvPr>
        </p:nvSpPr>
        <p:spPr>
          <a:xfrm>
            <a:off x="357159" y="785794"/>
            <a:ext cx="4071966" cy="4286280"/>
          </a:xfrm>
        </p:spPr>
        <p:txBody>
          <a:bodyPr/>
          <a:lstStyle/>
          <a:p>
            <a:r>
              <a:rPr lang="en-US" noProof="0" smtClean="0"/>
              <a:t>Click icon to add picture</a:t>
            </a:r>
            <a:endParaRPr lang="en-GB" noProof="0"/>
          </a:p>
        </p:txBody>
      </p:sp>
      <p:sp>
        <p:nvSpPr>
          <p:cNvPr id="11" name="Text Placeholder 2"/>
          <p:cNvSpPr>
            <a:spLocks noGrp="1"/>
          </p:cNvSpPr>
          <p:nvPr>
            <p:ph type="body" idx="20" hasCustomPrompt="1"/>
          </p:nvPr>
        </p:nvSpPr>
        <p:spPr>
          <a:xfrm>
            <a:off x="4714876" y="764704"/>
            <a:ext cx="4071966" cy="1071570"/>
          </a:xfrm>
        </p:spPr>
        <p:txBody>
          <a:bodyPr wrap="square" lIns="0" tIns="46800" anchor="t" anchorCtr="0">
            <a:noAutofit/>
          </a:bodyPr>
          <a:lstStyle>
            <a:lvl1pPr marL="0" indent="0">
              <a:buNone/>
              <a:defRPr sz="2800" b="0">
                <a:solidFill>
                  <a:schemeClr val="accent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15" name="Text Placeholder 14"/>
          <p:cNvSpPr>
            <a:spLocks noGrp="1"/>
          </p:cNvSpPr>
          <p:nvPr>
            <p:ph type="body" sz="quarter" idx="22"/>
          </p:nvPr>
        </p:nvSpPr>
        <p:spPr>
          <a:xfrm>
            <a:off x="4716462" y="1988840"/>
            <a:ext cx="4071600" cy="309634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8" name="Text Placeholder 8"/>
          <p:cNvSpPr>
            <a:spLocks noGrp="1"/>
          </p:cNvSpPr>
          <p:nvPr>
            <p:ph type="body" sz="quarter" idx="23" hasCustomPrompt="1"/>
          </p:nvPr>
        </p:nvSpPr>
        <p:spPr>
          <a:xfrm>
            <a:off x="356400" y="5229200"/>
            <a:ext cx="4071584" cy="792088"/>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1 Picture and Text">
    <p:spTree>
      <p:nvGrpSpPr>
        <p:cNvPr id="1" name=""/>
        <p:cNvGrpSpPr/>
        <p:nvPr/>
      </p:nvGrpSpPr>
      <p:grpSpPr>
        <a:xfrm>
          <a:off x="0" y="0"/>
          <a:ext cx="0" cy="0"/>
          <a:chOff x="0" y="0"/>
          <a:chExt cx="0" cy="0"/>
        </a:xfrm>
      </p:grpSpPr>
      <p:sp>
        <p:nvSpPr>
          <p:cNvPr id="7" name="Picture Placeholder 13"/>
          <p:cNvSpPr>
            <a:spLocks noGrp="1"/>
          </p:cNvSpPr>
          <p:nvPr>
            <p:ph type="pic" sz="quarter" idx="22"/>
          </p:nvPr>
        </p:nvSpPr>
        <p:spPr>
          <a:xfrm>
            <a:off x="4716016" y="764704"/>
            <a:ext cx="4071966" cy="4286280"/>
          </a:xfrm>
        </p:spPr>
        <p:txBody>
          <a:bodyPr/>
          <a:lstStyle/>
          <a:p>
            <a:r>
              <a:rPr lang="en-US" noProof="0" smtClean="0"/>
              <a:t>Click icon to add picture</a:t>
            </a:r>
            <a:endParaRPr lang="en-GB" noProof="0"/>
          </a:p>
        </p:txBody>
      </p:sp>
      <p:sp>
        <p:nvSpPr>
          <p:cNvPr id="5" name="Slide Number Placeholder 4"/>
          <p:cNvSpPr>
            <a:spLocks noGrp="1"/>
          </p:cNvSpPr>
          <p:nvPr>
            <p:ph type="sldNum" sz="quarter" idx="12"/>
          </p:nvPr>
        </p:nvSpPr>
        <p:spPr/>
        <p:txBody>
          <a:bodyPr/>
          <a:lstStyle/>
          <a:p>
            <a:fld id="{17A9B3F3-0CDD-4032-910D-70E772557002}" type="slidenum">
              <a:rPr lang="en-GB" noProof="0" smtClean="0"/>
              <a:pPr/>
              <a:t>‹#›</a:t>
            </a:fld>
            <a:endParaRPr lang="en-GB" noProof="0"/>
          </a:p>
        </p:txBody>
      </p:sp>
      <p:sp>
        <p:nvSpPr>
          <p:cNvPr id="11" name="Text Placeholder 2"/>
          <p:cNvSpPr>
            <a:spLocks noGrp="1"/>
          </p:cNvSpPr>
          <p:nvPr>
            <p:ph type="body" idx="20" hasCustomPrompt="1"/>
          </p:nvPr>
        </p:nvSpPr>
        <p:spPr>
          <a:xfrm>
            <a:off x="356018" y="764704"/>
            <a:ext cx="4071966" cy="1071570"/>
          </a:xfrm>
        </p:spPr>
        <p:txBody>
          <a:bodyPr wrap="square" lIns="0" tIns="46800" anchor="t" anchorCtr="0">
            <a:noAutofit/>
          </a:bodyPr>
          <a:lstStyle>
            <a:lvl1pPr marL="0" indent="0">
              <a:buNone/>
              <a:defRPr sz="2800" b="0">
                <a:solidFill>
                  <a:schemeClr val="accent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8" name="Text Placeholder 14"/>
          <p:cNvSpPr>
            <a:spLocks noGrp="1"/>
          </p:cNvSpPr>
          <p:nvPr>
            <p:ph type="body" sz="quarter" idx="23"/>
          </p:nvPr>
        </p:nvSpPr>
        <p:spPr>
          <a:xfrm>
            <a:off x="356384" y="1988840"/>
            <a:ext cx="4071600" cy="309634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9" name="Text Placeholder 8"/>
          <p:cNvSpPr>
            <a:spLocks noGrp="1"/>
          </p:cNvSpPr>
          <p:nvPr>
            <p:ph type="body" sz="quarter" idx="24" hasCustomPrompt="1"/>
          </p:nvPr>
        </p:nvSpPr>
        <p:spPr>
          <a:xfrm>
            <a:off x="4716016" y="5229200"/>
            <a:ext cx="4071584" cy="792088"/>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Pictures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7A9B3F3-0CDD-4032-910D-70E772557002}" type="slidenum">
              <a:rPr lang="en-GB" noProof="0" smtClean="0"/>
              <a:pPr/>
              <a:t>‹#›</a:t>
            </a:fld>
            <a:endParaRPr lang="en-GB" noProof="0"/>
          </a:p>
        </p:txBody>
      </p:sp>
      <p:sp>
        <p:nvSpPr>
          <p:cNvPr id="14" name="Picture Placeholder 13"/>
          <p:cNvSpPr>
            <a:spLocks noGrp="1"/>
          </p:cNvSpPr>
          <p:nvPr>
            <p:ph type="pic" sz="quarter" idx="16"/>
          </p:nvPr>
        </p:nvSpPr>
        <p:spPr>
          <a:xfrm>
            <a:off x="357158" y="1580199"/>
            <a:ext cx="2714644" cy="2420305"/>
          </a:xfrm>
        </p:spPr>
        <p:txBody>
          <a:bodyPr/>
          <a:lstStyle/>
          <a:p>
            <a:r>
              <a:rPr lang="en-US" noProof="0" smtClean="0"/>
              <a:t>Click icon to add picture</a:t>
            </a:r>
            <a:endParaRPr lang="en-GB" noProof="0"/>
          </a:p>
        </p:txBody>
      </p:sp>
      <p:sp>
        <p:nvSpPr>
          <p:cNvPr id="10" name="Picture Placeholder 13"/>
          <p:cNvSpPr>
            <a:spLocks noGrp="1"/>
          </p:cNvSpPr>
          <p:nvPr>
            <p:ph type="pic" sz="quarter" idx="20"/>
          </p:nvPr>
        </p:nvSpPr>
        <p:spPr>
          <a:xfrm>
            <a:off x="6072198" y="1580178"/>
            <a:ext cx="2714617" cy="2420326"/>
          </a:xfrm>
        </p:spPr>
        <p:txBody>
          <a:bodyPr/>
          <a:lstStyle/>
          <a:p>
            <a:r>
              <a:rPr lang="en-US" noProof="0" smtClean="0"/>
              <a:t>Click icon to add picture</a:t>
            </a:r>
            <a:endParaRPr lang="en-GB" noProof="0"/>
          </a:p>
        </p:txBody>
      </p:sp>
      <p:sp>
        <p:nvSpPr>
          <p:cNvPr id="15" name="Text Placeholder 2"/>
          <p:cNvSpPr>
            <a:spLocks noGrp="1"/>
          </p:cNvSpPr>
          <p:nvPr>
            <p:ph type="body" idx="23" hasCustomPrompt="1"/>
          </p:nvPr>
        </p:nvSpPr>
        <p:spPr>
          <a:xfrm>
            <a:off x="357158" y="428604"/>
            <a:ext cx="8429684" cy="1000132"/>
          </a:xfrm>
        </p:spPr>
        <p:txBody>
          <a:bodyPr wrap="square" lIns="0" tIns="46800" anchor="t" anchorCtr="0">
            <a:noAutofit/>
          </a:bodyPr>
          <a:lstStyle>
            <a:lvl1pPr marL="0" indent="0">
              <a:buNone/>
              <a:defRPr sz="2800" b="0">
                <a:solidFill>
                  <a:schemeClr val="accent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24" name="Picture Placeholder 13"/>
          <p:cNvSpPr>
            <a:spLocks noGrp="1"/>
          </p:cNvSpPr>
          <p:nvPr>
            <p:ph type="pic" sz="quarter" idx="25"/>
          </p:nvPr>
        </p:nvSpPr>
        <p:spPr>
          <a:xfrm>
            <a:off x="3214678" y="1571612"/>
            <a:ext cx="2714644" cy="2433452"/>
          </a:xfrm>
        </p:spPr>
        <p:txBody>
          <a:bodyPr/>
          <a:lstStyle/>
          <a:p>
            <a:r>
              <a:rPr lang="en-US" noProof="0" smtClean="0"/>
              <a:t>Click icon to add picture</a:t>
            </a:r>
            <a:endParaRPr lang="en-GB" noProof="0"/>
          </a:p>
        </p:txBody>
      </p:sp>
      <p:sp>
        <p:nvSpPr>
          <p:cNvPr id="12" name="Text Placeholder 8"/>
          <p:cNvSpPr>
            <a:spLocks noGrp="1"/>
          </p:cNvSpPr>
          <p:nvPr>
            <p:ph type="body" sz="quarter" idx="28" hasCustomPrompt="1"/>
          </p:nvPr>
        </p:nvSpPr>
        <p:spPr>
          <a:xfrm>
            <a:off x="356400" y="4149080"/>
            <a:ext cx="2703432" cy="1922400"/>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
        <p:nvSpPr>
          <p:cNvPr id="13" name="Text Placeholder 8"/>
          <p:cNvSpPr>
            <a:spLocks noGrp="1"/>
          </p:cNvSpPr>
          <p:nvPr>
            <p:ph type="body" sz="quarter" idx="29" hasCustomPrompt="1"/>
          </p:nvPr>
        </p:nvSpPr>
        <p:spPr>
          <a:xfrm>
            <a:off x="3214800" y="4149080"/>
            <a:ext cx="2703432" cy="1922400"/>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
        <p:nvSpPr>
          <p:cNvPr id="17" name="Text Placeholder 8"/>
          <p:cNvSpPr>
            <a:spLocks noGrp="1"/>
          </p:cNvSpPr>
          <p:nvPr>
            <p:ph type="body" sz="quarter" idx="30" hasCustomPrompt="1"/>
          </p:nvPr>
        </p:nvSpPr>
        <p:spPr>
          <a:xfrm>
            <a:off x="6084168" y="4149080"/>
            <a:ext cx="2703432" cy="1922400"/>
          </a:xfrm>
        </p:spPr>
        <p:txBody>
          <a:bodyPr lIns="0">
            <a:normAutofit/>
          </a:bodyPr>
          <a:lstStyle>
            <a:lvl1pPr>
              <a:buFont typeface="Arial" pitchFamily="34" charset="0"/>
              <a:buNone/>
              <a:defRPr sz="1400">
                <a:solidFill>
                  <a:schemeClr val="accent3"/>
                </a:solidFill>
              </a:defRPr>
            </a:lvl1pPr>
            <a:lvl2pPr>
              <a:buFont typeface="Arial" pitchFamily="34" charset="0"/>
              <a:buNone/>
              <a:defRPr/>
            </a:lvl2pPr>
            <a:lvl3pPr>
              <a:buFont typeface="Arial" pitchFamily="34" charset="0"/>
              <a:buNone/>
              <a:defRPr/>
            </a:lvl3pPr>
            <a:lvl4pPr>
              <a:buFont typeface="Arial" pitchFamily="34" charset="0"/>
              <a:buNone/>
              <a:defRPr/>
            </a:lvl4pPr>
            <a:lvl5pPr>
              <a:buFont typeface="Arial" pitchFamily="34" charset="0"/>
              <a:buNone/>
              <a:defRPr/>
            </a:lvl5pPr>
          </a:lstStyle>
          <a:p>
            <a:pPr lvl="0"/>
            <a:r>
              <a:rPr lang="en-GB" noProof="0" smtClean="0"/>
              <a:t>Click to insert text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TEF Logo">
    <p:spTree>
      <p:nvGrpSpPr>
        <p:cNvPr id="1" name=""/>
        <p:cNvGrpSpPr/>
        <p:nvPr/>
      </p:nvGrpSpPr>
      <p:grpSpPr>
        <a:xfrm>
          <a:off x="0" y="0"/>
          <a:ext cx="0" cy="0"/>
          <a:chOff x="0" y="0"/>
          <a:chExt cx="0" cy="0"/>
        </a:xfrm>
      </p:grpSpPr>
      <p:pic>
        <p:nvPicPr>
          <p:cNvPr id="6" name="Picture 5" descr="SINTEFLogo_blå_metafil.emf"/>
          <p:cNvPicPr>
            <a:picLocks noChangeAspect="1"/>
          </p:cNvPicPr>
          <p:nvPr userDrawn="1"/>
        </p:nvPicPr>
        <p:blipFill>
          <a:blip r:embed="rId2" cstate="print"/>
          <a:stretch>
            <a:fillRect/>
          </a:stretch>
        </p:blipFill>
        <p:spPr>
          <a:xfrm>
            <a:off x="1357290" y="2089579"/>
            <a:ext cx="6072230" cy="1267983"/>
          </a:xfrm>
          <a:prstGeom prst="rect">
            <a:avLst/>
          </a:prstGeom>
        </p:spPr>
      </p:pic>
      <p:sp>
        <p:nvSpPr>
          <p:cNvPr id="7" name="TextBox 6"/>
          <p:cNvSpPr txBox="1"/>
          <p:nvPr userDrawn="1"/>
        </p:nvSpPr>
        <p:spPr>
          <a:xfrm>
            <a:off x="1214414" y="3578370"/>
            <a:ext cx="7072362" cy="738664"/>
          </a:xfrm>
          <a:prstGeom prst="rect">
            <a:avLst/>
          </a:prstGeom>
          <a:noFill/>
        </p:spPr>
        <p:txBody>
          <a:bodyPr wrap="square" rtlCol="0">
            <a:spAutoFit/>
          </a:bodyPr>
          <a:lstStyle/>
          <a:p>
            <a:r>
              <a:rPr lang="en-GB" sz="4100" noProof="0" smtClean="0">
                <a:solidFill>
                  <a:srgbClr val="00447C"/>
                </a:solidFill>
              </a:rPr>
              <a:t>Technology for a better society</a:t>
            </a:r>
            <a:endParaRPr lang="en-GB" sz="4100" noProof="0">
              <a:solidFill>
                <a:srgbClr val="00447C"/>
              </a:solidFill>
            </a:endParaRPr>
          </a:p>
        </p:txBody>
      </p:sp>
      <p:sp>
        <p:nvSpPr>
          <p:cNvPr id="11" name="Slide Number Placeholder 10"/>
          <p:cNvSpPr>
            <a:spLocks noGrp="1"/>
          </p:cNvSpPr>
          <p:nvPr>
            <p:ph type="sldNum" sz="quarter" idx="11"/>
          </p:nvPr>
        </p:nvSpPr>
        <p:spPr/>
        <p:txBody>
          <a:bodyPr/>
          <a:lstStyle/>
          <a:p>
            <a:fld id="{17A9B3F3-0CDD-4032-910D-70E772557002}" type="slidenum">
              <a:rPr lang="en-GB" noProof="0" smtClean="0"/>
              <a:pPr/>
              <a:t>‹#›</a:t>
            </a:fld>
            <a:endParaRPr lang="en-GB"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1 Picture and Text">
    <p:spTree>
      <p:nvGrpSpPr>
        <p:cNvPr id="1" name=""/>
        <p:cNvGrpSpPr/>
        <p:nvPr/>
      </p:nvGrpSpPr>
      <p:grpSpPr>
        <a:xfrm>
          <a:off x="0" y="0"/>
          <a:ext cx="0" cy="0"/>
          <a:chOff x="0" y="0"/>
          <a:chExt cx="0" cy="0"/>
        </a:xfrm>
      </p:grpSpPr>
      <p:sp>
        <p:nvSpPr>
          <p:cNvPr id="10" name="Rectangle 9"/>
          <p:cNvSpPr/>
          <p:nvPr userDrawn="1"/>
        </p:nvSpPr>
        <p:spPr>
          <a:xfrm>
            <a:off x="0" y="6165304"/>
            <a:ext cx="9144000" cy="692696"/>
          </a:xfrm>
          <a:prstGeom prst="rect">
            <a:avLst/>
          </a:prstGeom>
          <a:solidFill>
            <a:srgbClr val="140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12" name="Picture 11" descr="SINTEFLogo_hvit_metafil.emf"/>
          <p:cNvPicPr>
            <a:picLocks noChangeAspect="1"/>
          </p:cNvPicPr>
          <p:nvPr userDrawn="1"/>
        </p:nvPicPr>
        <p:blipFill>
          <a:blip r:embed="rId2" cstate="print"/>
          <a:stretch>
            <a:fillRect/>
          </a:stretch>
        </p:blipFill>
        <p:spPr>
          <a:xfrm>
            <a:off x="357158" y="6390000"/>
            <a:ext cx="1357200" cy="283322"/>
          </a:xfrm>
          <a:prstGeom prst="rect">
            <a:avLst/>
          </a:prstGeom>
        </p:spPr>
      </p:pic>
      <p:sp>
        <p:nvSpPr>
          <p:cNvPr id="13" name="Media Placeholder 12"/>
          <p:cNvSpPr>
            <a:spLocks noGrp="1"/>
          </p:cNvSpPr>
          <p:nvPr>
            <p:ph type="media" sz="quarter" idx="21"/>
          </p:nvPr>
        </p:nvSpPr>
        <p:spPr>
          <a:xfrm>
            <a:off x="357158" y="1071546"/>
            <a:ext cx="8429684" cy="4286280"/>
          </a:xfrm>
        </p:spPr>
        <p:txBody>
          <a:bodyPr/>
          <a:lstStyle/>
          <a:p>
            <a:r>
              <a:rPr lang="en-US" noProof="0" smtClean="0"/>
              <a:t>Click icon to add media</a:t>
            </a:r>
            <a:endParaRPr lang="en-GB" noProof="0"/>
          </a:p>
        </p:txBody>
      </p:sp>
      <p:sp>
        <p:nvSpPr>
          <p:cNvPr id="11" name="Text Placeholder 2"/>
          <p:cNvSpPr>
            <a:spLocks noGrp="1"/>
          </p:cNvSpPr>
          <p:nvPr>
            <p:ph type="body" idx="24" hasCustomPrompt="1"/>
          </p:nvPr>
        </p:nvSpPr>
        <p:spPr>
          <a:xfrm>
            <a:off x="357158" y="285728"/>
            <a:ext cx="8429684" cy="571504"/>
          </a:xfrm>
        </p:spPr>
        <p:txBody>
          <a:bodyPr wrap="square" lIns="0" tIns="46800" anchor="t" anchorCtr="0">
            <a:noAutofit/>
          </a:bodyPr>
          <a:lstStyle>
            <a:lvl1pPr marL="0" indent="0">
              <a:buNone/>
              <a:defRPr sz="2800" b="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14" name="Text Placeholder 2"/>
          <p:cNvSpPr>
            <a:spLocks noGrp="1"/>
          </p:cNvSpPr>
          <p:nvPr>
            <p:ph type="body" idx="25" hasCustomPrompt="1"/>
          </p:nvPr>
        </p:nvSpPr>
        <p:spPr>
          <a:xfrm>
            <a:off x="357158" y="5500702"/>
            <a:ext cx="8429684" cy="642942"/>
          </a:xfrm>
        </p:spPr>
        <p:txBody>
          <a:bodyPr wrap="square" lIns="0" tIns="46800" anchor="t" anchorCtr="0">
            <a:noAutofit/>
          </a:bodyPr>
          <a:lstStyle>
            <a:lvl1pPr marL="0" indent="0">
              <a:buNone/>
              <a:defRPr sz="1800" b="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smtClean="0"/>
              <a:t>Click to insert text</a:t>
            </a:r>
          </a:p>
        </p:txBody>
      </p:sp>
      <p:sp>
        <p:nvSpPr>
          <p:cNvPr id="18" name="Slide Number Placeholder 17"/>
          <p:cNvSpPr>
            <a:spLocks noGrp="1"/>
          </p:cNvSpPr>
          <p:nvPr>
            <p:ph type="sldNum" sz="quarter" idx="27"/>
          </p:nvPr>
        </p:nvSpPr>
        <p:spPr/>
        <p:txBody>
          <a:bodyPr/>
          <a:lstStyle/>
          <a:p>
            <a:fld id="{17A9B3F3-0CDD-4032-910D-70E772557002}" type="slidenum">
              <a:rPr lang="en-GB" noProof="0" smtClean="0"/>
              <a:pPr/>
              <a:t>‹#›</a:t>
            </a:fld>
            <a:endParaRPr lang="en-GB" noProof="0"/>
          </a:p>
        </p:txBody>
      </p:sp>
      <p:sp>
        <p:nvSpPr>
          <p:cNvPr id="15" name="TextBox 14"/>
          <p:cNvSpPr txBox="1"/>
          <p:nvPr userDrawn="1"/>
        </p:nvSpPr>
        <p:spPr>
          <a:xfrm>
            <a:off x="4428000" y="6354000"/>
            <a:ext cx="3960440" cy="338554"/>
          </a:xfrm>
          <a:prstGeom prst="rect">
            <a:avLst/>
          </a:prstGeom>
          <a:noFill/>
        </p:spPr>
        <p:txBody>
          <a:bodyPr wrap="square" rtlCol="0">
            <a:spAutoFit/>
          </a:bodyPr>
          <a:lstStyle/>
          <a:p>
            <a:pPr algn="r"/>
            <a:r>
              <a:rPr lang="en-GB" sz="1600" b="1" noProof="0" dirty="0" smtClean="0">
                <a:solidFill>
                  <a:schemeClr val="bg1"/>
                </a:solidFill>
              </a:rPr>
              <a:t>Technology for a better society</a:t>
            </a:r>
            <a:endParaRPr lang="en-GB" sz="1600" b="1" noProof="0"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1.emf"/><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4.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5.png"/><Relationship Id="rId5" Type="http://schemas.openxmlformats.org/officeDocument/2006/relationships/theme" Target="../theme/theme4.xml"/><Relationship Id="rId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6215058"/>
            <a:ext cx="9144000" cy="642942"/>
          </a:xfrm>
          <a:prstGeom prst="rect">
            <a:avLst/>
          </a:prstGeom>
          <a:solidFill>
            <a:srgbClr val="082F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Title Placeholder 1"/>
          <p:cNvSpPr>
            <a:spLocks noGrp="1"/>
          </p:cNvSpPr>
          <p:nvPr>
            <p:ph type="title"/>
          </p:nvPr>
        </p:nvSpPr>
        <p:spPr>
          <a:xfrm>
            <a:off x="357158" y="274638"/>
            <a:ext cx="8429684" cy="1143000"/>
          </a:xfrm>
          <a:prstGeom prst="rect">
            <a:avLst/>
          </a:prstGeom>
        </p:spPr>
        <p:txBody>
          <a:bodyPr vert="horz" lIns="91440" tIns="45720" rIns="91440" bIns="45720" rtlCol="0" anchor="ctr">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357158" y="1600201"/>
            <a:ext cx="8429684" cy="447200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Slide Number Placeholder 5"/>
          <p:cNvSpPr>
            <a:spLocks noGrp="1"/>
          </p:cNvSpPr>
          <p:nvPr>
            <p:ph type="sldNum" sz="quarter" idx="4"/>
          </p:nvPr>
        </p:nvSpPr>
        <p:spPr>
          <a:xfrm>
            <a:off x="8429652" y="6415200"/>
            <a:ext cx="514296" cy="285752"/>
          </a:xfrm>
          <a:prstGeom prst="rect">
            <a:avLst/>
          </a:prstGeom>
        </p:spPr>
        <p:txBody>
          <a:bodyPr vert="horz" lIns="91440" tIns="36000" rIns="91440" bIns="45720" rtlCol="0" anchor="ctr"/>
          <a:lstStyle>
            <a:lvl1pPr algn="r">
              <a:defRPr sz="1200">
                <a:solidFill>
                  <a:schemeClr val="bg1"/>
                </a:solidFill>
              </a:defRPr>
            </a:lvl1pPr>
          </a:lstStyle>
          <a:p>
            <a:fld id="{17A9B3F3-0CDD-4032-910D-70E772557002}" type="slidenum">
              <a:rPr lang="en-GB" noProof="0" smtClean="0"/>
              <a:pPr/>
              <a:t>‹#›</a:t>
            </a:fld>
            <a:endParaRPr lang="en-GB" noProof="0"/>
          </a:p>
        </p:txBody>
      </p:sp>
      <p:pic>
        <p:nvPicPr>
          <p:cNvPr id="13" name="Picture 12" descr="SINTEFLogo_hvit_metafil.emf"/>
          <p:cNvPicPr>
            <a:picLocks noChangeAspect="1"/>
          </p:cNvPicPr>
          <p:nvPr/>
        </p:nvPicPr>
        <p:blipFill>
          <a:blip r:embed="rId11" cstate="print"/>
          <a:stretch>
            <a:fillRect/>
          </a:stretch>
        </p:blipFill>
        <p:spPr>
          <a:xfrm>
            <a:off x="356400" y="6390000"/>
            <a:ext cx="1357200" cy="283322"/>
          </a:xfrm>
          <a:prstGeom prst="rect">
            <a:avLst/>
          </a:prstGeom>
        </p:spPr>
      </p:pic>
      <p:sp>
        <p:nvSpPr>
          <p:cNvPr id="12" name="TextBox 11"/>
          <p:cNvSpPr txBox="1"/>
          <p:nvPr/>
        </p:nvSpPr>
        <p:spPr>
          <a:xfrm>
            <a:off x="4428000" y="6354000"/>
            <a:ext cx="3960440" cy="338554"/>
          </a:xfrm>
          <a:prstGeom prst="rect">
            <a:avLst/>
          </a:prstGeom>
          <a:noFill/>
        </p:spPr>
        <p:txBody>
          <a:bodyPr wrap="square" rtlCol="0">
            <a:spAutoFit/>
          </a:bodyPr>
          <a:lstStyle/>
          <a:p>
            <a:pPr algn="r"/>
            <a:r>
              <a:rPr lang="en-GB" sz="1600" b="1" noProof="0" dirty="0" smtClean="0">
                <a:solidFill>
                  <a:schemeClr val="bg1"/>
                </a:solidFill>
              </a:rPr>
              <a:t>Technology for a better society</a:t>
            </a:r>
            <a:endParaRPr lang="en-GB" sz="1600" b="1" noProof="0" dirty="0">
              <a:solidFill>
                <a:schemeClr val="bg1"/>
              </a:solidFill>
            </a:endParaRPr>
          </a:p>
        </p:txBody>
      </p:sp>
    </p:spTree>
  </p:cSld>
  <p:clrMap bg1="dk1" tx1="lt1" bg2="dk2" tx2="lt2" accent1="accent1" accent2="accent2" accent3="accent3" accent4="accent4" accent5="accent5" accent6="accent6" hlink="hlink" folHlink="folHlink"/>
  <p:sldLayoutIdLst>
    <p:sldLayoutId id="2147483660" r:id="rId1"/>
    <p:sldLayoutId id="2147483665" r:id="rId2"/>
    <p:sldLayoutId id="2147483661" r:id="rId3"/>
    <p:sldLayoutId id="2147483666" r:id="rId4"/>
    <p:sldLayoutId id="2147483667" r:id="rId5"/>
    <p:sldLayoutId id="2147483671" r:id="rId6"/>
    <p:sldLayoutId id="2147483668" r:id="rId7"/>
    <p:sldLayoutId id="2147483670" r:id="rId8"/>
    <p:sldLayoutId id="2147483669" r:id="rId9"/>
  </p:sldLayoutIdLst>
  <p:hf hdr="0" dt="0"/>
  <p:txStyles>
    <p:titleStyle>
      <a:lvl1pPr algn="l" defTabSz="914400" rtl="0" eaLnBrk="1" latinLnBrk="0" hangingPunct="1">
        <a:spcBef>
          <a:spcPct val="0"/>
        </a:spcBef>
        <a:buNone/>
        <a:defRPr sz="2800" kern="1200">
          <a:solidFill>
            <a:schemeClr val="accent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accent2"/>
        </a:buClr>
        <a:buFont typeface="Arial" pitchFamily="34" charset="0"/>
        <a:buChar char="•"/>
        <a:defRPr sz="1800" kern="1200">
          <a:solidFill>
            <a:schemeClr val="accent3"/>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accent3"/>
          </a:solidFill>
          <a:latin typeface="+mn-lt"/>
          <a:ea typeface="+mn-ea"/>
          <a:cs typeface="+mn-cs"/>
        </a:defRPr>
      </a:lvl2pPr>
      <a:lvl3pPr marL="1143000" indent="-228600" algn="l" defTabSz="914400" rtl="0" eaLnBrk="1" latinLnBrk="0" hangingPunct="1">
        <a:spcBef>
          <a:spcPct val="20000"/>
        </a:spcBef>
        <a:buClr>
          <a:schemeClr val="accent2"/>
        </a:buClr>
        <a:buFont typeface="Arial" pitchFamily="34" charset="0"/>
        <a:buChar char="•"/>
        <a:defRPr sz="1400" kern="1200">
          <a:solidFill>
            <a:schemeClr val="accent3"/>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6215058"/>
            <a:ext cx="9144000" cy="642942"/>
          </a:xfrm>
          <a:prstGeom prst="rect">
            <a:avLst/>
          </a:prstGeom>
          <a:solidFill>
            <a:srgbClr val="082F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0000"/>
              </a:solidFill>
            </a:endParaRPr>
          </a:p>
        </p:txBody>
      </p:sp>
      <p:sp>
        <p:nvSpPr>
          <p:cNvPr id="2" name="Title Placeholder 1"/>
          <p:cNvSpPr>
            <a:spLocks noGrp="1"/>
          </p:cNvSpPr>
          <p:nvPr>
            <p:ph type="title"/>
          </p:nvPr>
        </p:nvSpPr>
        <p:spPr>
          <a:xfrm>
            <a:off x="357158" y="274638"/>
            <a:ext cx="8429684" cy="1143000"/>
          </a:xfrm>
          <a:prstGeom prst="rect">
            <a:avLst/>
          </a:prstGeom>
        </p:spPr>
        <p:txBody>
          <a:bodyPr vert="horz" lIns="91440" tIns="45720" rIns="91440" bIns="45720" rtlCol="0" anchor="ctr">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357158" y="1600201"/>
            <a:ext cx="8429684" cy="447200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Slide Number Placeholder 5"/>
          <p:cNvSpPr>
            <a:spLocks noGrp="1"/>
          </p:cNvSpPr>
          <p:nvPr>
            <p:ph type="sldNum" sz="quarter" idx="4"/>
          </p:nvPr>
        </p:nvSpPr>
        <p:spPr>
          <a:xfrm>
            <a:off x="8429652" y="6415200"/>
            <a:ext cx="514296" cy="285752"/>
          </a:xfrm>
          <a:prstGeom prst="rect">
            <a:avLst/>
          </a:prstGeom>
        </p:spPr>
        <p:txBody>
          <a:bodyPr vert="horz" lIns="91440" tIns="36000" rIns="91440" bIns="45720" rtlCol="0" anchor="ctr"/>
          <a:lstStyle>
            <a:lvl1pPr algn="r">
              <a:defRPr sz="1200">
                <a:solidFill>
                  <a:schemeClr val="bg1"/>
                </a:solidFill>
              </a:defRPr>
            </a:lvl1pPr>
          </a:lstStyle>
          <a:p>
            <a:fld id="{17A9B3F3-0CDD-4032-910D-70E772557002}" type="slidenum">
              <a:rPr lang="en-GB" smtClean="0">
                <a:solidFill>
                  <a:srgbClr val="FFFFFF"/>
                </a:solidFill>
              </a:rPr>
              <a:pPr/>
              <a:t>‹#›</a:t>
            </a:fld>
            <a:endParaRPr lang="en-GB">
              <a:solidFill>
                <a:srgbClr val="FFFFFF"/>
              </a:solidFill>
            </a:endParaRPr>
          </a:p>
        </p:txBody>
      </p:sp>
      <p:pic>
        <p:nvPicPr>
          <p:cNvPr id="13" name="Picture 12" descr="SINTEFLogo_hvit_metafil.emf"/>
          <p:cNvPicPr>
            <a:picLocks noChangeAspect="1"/>
          </p:cNvPicPr>
          <p:nvPr/>
        </p:nvPicPr>
        <p:blipFill>
          <a:blip r:embed="rId13" cstate="print"/>
          <a:stretch>
            <a:fillRect/>
          </a:stretch>
        </p:blipFill>
        <p:spPr>
          <a:xfrm>
            <a:off x="356400" y="6390000"/>
            <a:ext cx="1357200" cy="283322"/>
          </a:xfrm>
          <a:prstGeom prst="rect">
            <a:avLst/>
          </a:prstGeom>
        </p:spPr>
      </p:pic>
      <p:sp>
        <p:nvSpPr>
          <p:cNvPr id="12" name="TextBox 11"/>
          <p:cNvSpPr txBox="1"/>
          <p:nvPr/>
        </p:nvSpPr>
        <p:spPr>
          <a:xfrm>
            <a:off x="4428000" y="6354000"/>
            <a:ext cx="3960440" cy="338554"/>
          </a:xfrm>
          <a:prstGeom prst="rect">
            <a:avLst/>
          </a:prstGeom>
          <a:noFill/>
        </p:spPr>
        <p:txBody>
          <a:bodyPr wrap="square" rtlCol="0">
            <a:spAutoFit/>
          </a:bodyPr>
          <a:lstStyle/>
          <a:p>
            <a:pPr algn="r"/>
            <a:r>
              <a:rPr lang="en-GB" sz="1600" b="1" dirty="0" smtClean="0">
                <a:solidFill>
                  <a:srgbClr val="FFFFFF"/>
                </a:solidFill>
              </a:rPr>
              <a:t>Technology for a better society</a:t>
            </a:r>
            <a:endParaRPr lang="en-GB" sz="1600" b="1" dirty="0">
              <a:solidFill>
                <a:srgbClr val="FFFFFF"/>
              </a:solidFill>
            </a:endParaRPr>
          </a:p>
        </p:txBody>
      </p:sp>
    </p:spTree>
    <p:extLst>
      <p:ext uri="{BB962C8B-B14F-4D97-AF65-F5344CB8AC3E}">
        <p14:creationId xmlns:p14="http://schemas.microsoft.com/office/powerpoint/2010/main" val="666902500"/>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defTabSz="914400" rtl="0" eaLnBrk="1" latinLnBrk="0" hangingPunct="1">
        <a:spcBef>
          <a:spcPct val="0"/>
        </a:spcBef>
        <a:buNone/>
        <a:defRPr sz="2800" kern="1200">
          <a:solidFill>
            <a:schemeClr val="accent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accent2"/>
        </a:buClr>
        <a:buFont typeface="Arial" pitchFamily="34" charset="0"/>
        <a:buChar char="•"/>
        <a:defRPr sz="1800" kern="1200">
          <a:solidFill>
            <a:schemeClr val="accent3"/>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accent3"/>
          </a:solidFill>
          <a:latin typeface="+mn-lt"/>
          <a:ea typeface="+mn-ea"/>
          <a:cs typeface="+mn-cs"/>
        </a:defRPr>
      </a:lvl2pPr>
      <a:lvl3pPr marL="1143000" indent="-228600" algn="l" defTabSz="914400" rtl="0" eaLnBrk="1" latinLnBrk="0" hangingPunct="1">
        <a:spcBef>
          <a:spcPct val="20000"/>
        </a:spcBef>
        <a:buClr>
          <a:schemeClr val="accent2"/>
        </a:buClr>
        <a:buFont typeface="Arial" pitchFamily="34" charset="0"/>
        <a:buChar char="•"/>
        <a:defRPr sz="1400" kern="1200">
          <a:solidFill>
            <a:schemeClr val="accent3"/>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5" descr="eeg_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67625" y="96838"/>
            <a:ext cx="103187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42"/>
          <p:cNvSpPr txBox="1">
            <a:spLocks noChangeArrowheads="1"/>
          </p:cNvSpPr>
          <p:nvPr userDrawn="1"/>
        </p:nvSpPr>
        <p:spPr bwMode="auto">
          <a:xfrm>
            <a:off x="879475" y="1936750"/>
            <a:ext cx="1171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de-AT" altLang="de-DE" smtClean="0">
              <a:solidFill>
                <a:srgbClr val="000000"/>
              </a:solidFill>
            </a:endParaRPr>
          </a:p>
        </p:txBody>
      </p:sp>
      <p:pic>
        <p:nvPicPr>
          <p:cNvPr id="1028" name="Picture 44"/>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44475" y="130175"/>
            <a:ext cx="6461125" cy="792163"/>
          </a:xfrm>
          <a:prstGeom prst="rect">
            <a:avLst/>
          </a:prstGeom>
          <a:gradFill rotWithShape="1">
            <a:gsLst>
              <a:gs pos="0">
                <a:srgbClr val="969696"/>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9" name="Text Box 45"/>
          <p:cNvSpPr txBox="1">
            <a:spLocks noChangeArrowheads="1"/>
          </p:cNvSpPr>
          <p:nvPr userDrawn="1"/>
        </p:nvSpPr>
        <p:spPr bwMode="auto">
          <a:xfrm>
            <a:off x="3995738" y="268288"/>
            <a:ext cx="3259137"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50000"/>
              </a:spcBef>
              <a:spcAft>
                <a:spcPct val="0"/>
              </a:spcAft>
              <a:defRPr/>
            </a:pPr>
            <a:r>
              <a:rPr lang="de-DE" altLang="de-DE" sz="1400" b="1" dirty="0" smtClean="0">
                <a:solidFill>
                  <a:srgbClr val="000000"/>
                </a:solidFill>
              </a:rPr>
              <a:t>Market4RES, Public Kick-Off, WP2</a:t>
            </a:r>
          </a:p>
          <a:p>
            <a:pPr algn="r" eaLnBrk="1" fontAlgn="base" hangingPunct="1">
              <a:spcBef>
                <a:spcPct val="0"/>
              </a:spcBef>
              <a:spcAft>
                <a:spcPct val="0"/>
              </a:spcAft>
              <a:defRPr/>
            </a:pPr>
            <a:r>
              <a:rPr lang="de-DE" altLang="de-DE" sz="1400" b="1" dirty="0" err="1" smtClean="0">
                <a:solidFill>
                  <a:srgbClr val="000000"/>
                </a:solidFill>
              </a:rPr>
              <a:t>Brussels</a:t>
            </a:r>
            <a:r>
              <a:rPr lang="de-DE" altLang="de-DE" sz="1400" b="1" dirty="0" smtClean="0">
                <a:solidFill>
                  <a:srgbClr val="000000"/>
                </a:solidFill>
              </a:rPr>
              <a:t>, 28th April 2014</a:t>
            </a:r>
          </a:p>
        </p:txBody>
      </p:sp>
      <p:sp>
        <p:nvSpPr>
          <p:cNvPr id="1030" name="Line 46"/>
          <p:cNvSpPr>
            <a:spLocks noChangeShapeType="1"/>
          </p:cNvSpPr>
          <p:nvPr userDrawn="1"/>
        </p:nvSpPr>
        <p:spPr bwMode="auto">
          <a:xfrm>
            <a:off x="244475" y="1052513"/>
            <a:ext cx="8656638"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b-NO">
              <a:solidFill>
                <a:srgbClr val="000000"/>
              </a:solidFill>
            </a:endParaRPr>
          </a:p>
        </p:txBody>
      </p:sp>
    </p:spTree>
    <p:extLst>
      <p:ext uri="{BB962C8B-B14F-4D97-AF65-F5344CB8AC3E}">
        <p14:creationId xmlns:p14="http://schemas.microsoft.com/office/powerpoint/2010/main" val="156968163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ctr" rtl="0" eaLnBrk="0" fontAlgn="base" hangingPunct="0">
        <a:spcBef>
          <a:spcPct val="20000"/>
        </a:spcBef>
        <a:spcAft>
          <a:spcPct val="0"/>
        </a:spcAft>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18 Rectángulo"/>
          <p:cNvSpPr/>
          <p:nvPr/>
        </p:nvSpPr>
        <p:spPr bwMode="auto">
          <a:xfrm>
            <a:off x="0" y="6389688"/>
            <a:ext cx="7143750" cy="468312"/>
          </a:xfrm>
          <a:prstGeom prst="rect">
            <a:avLst/>
          </a:prstGeom>
          <a:solidFill>
            <a:srgbClr val="EFAD00"/>
          </a:solidFill>
          <a:ln w="9525" cap="flat" cmpd="sng" algn="ctr">
            <a:noFill/>
            <a:prstDash val="solid"/>
            <a:round/>
            <a:headEnd type="none" w="med" len="med"/>
            <a:tailEnd type="none" w="med" len="med"/>
          </a:ln>
          <a:effectLst/>
        </p:spPr>
        <p:txBody>
          <a:bodyPr wrap="none" anchor="ctr"/>
          <a:lstStyle/>
          <a:p>
            <a:pPr algn="ctr" fontAlgn="base">
              <a:spcBef>
                <a:spcPct val="0"/>
              </a:spcBef>
              <a:spcAft>
                <a:spcPct val="0"/>
              </a:spcAft>
              <a:defRPr/>
            </a:pPr>
            <a:endParaRPr lang="es-ES">
              <a:solidFill>
                <a:srgbClr val="000000"/>
              </a:solidFill>
            </a:endParaRPr>
          </a:p>
        </p:txBody>
      </p:sp>
      <p:sp>
        <p:nvSpPr>
          <p:cNvPr id="15" name="Rectangle 41"/>
          <p:cNvSpPr>
            <a:spLocks noChangeArrowheads="1"/>
          </p:cNvSpPr>
          <p:nvPr/>
        </p:nvSpPr>
        <p:spPr bwMode="auto">
          <a:xfrm>
            <a:off x="6643688" y="6470650"/>
            <a:ext cx="501650" cy="306388"/>
          </a:xfrm>
          <a:prstGeom prst="rect">
            <a:avLst/>
          </a:prstGeom>
          <a:noFill/>
          <a:ln w="12700" algn="ctr">
            <a:noFill/>
            <a:miter lim="800000"/>
            <a:headEnd/>
            <a:tailEnd/>
          </a:ln>
          <a:effectLst/>
        </p:spPr>
        <p:txBody>
          <a:bodyPr lIns="90487" tIns="44450" rIns="90487" bIns="44450">
            <a:spAutoFit/>
          </a:bodyPr>
          <a:lstStyle/>
          <a:p>
            <a:pPr algn="r" defTabSz="762000" eaLnBrk="0" fontAlgn="base" hangingPunct="0">
              <a:spcBef>
                <a:spcPct val="0"/>
              </a:spcBef>
              <a:spcAft>
                <a:spcPct val="0"/>
              </a:spcAft>
              <a:defRPr/>
            </a:pPr>
            <a:fld id="{A5512CE9-1C02-41EE-BFBD-B7AC13A17713}" type="slidenum">
              <a:rPr lang="es-ES" sz="1400" b="1">
                <a:solidFill>
                  <a:srgbClr val="FFFFFF"/>
                </a:solidFill>
                <a:latin typeface="Calibri" pitchFamily="34" charset="0"/>
              </a:rPr>
              <a:pPr algn="r" defTabSz="762000" eaLnBrk="0" fontAlgn="base" hangingPunct="0">
                <a:spcBef>
                  <a:spcPct val="0"/>
                </a:spcBef>
                <a:spcAft>
                  <a:spcPct val="0"/>
                </a:spcAft>
                <a:defRPr/>
              </a:pPr>
              <a:t>‹#›</a:t>
            </a:fld>
            <a:endParaRPr lang="es-ES" sz="1400" b="1" dirty="0">
              <a:solidFill>
                <a:srgbClr val="FFFFFF"/>
              </a:solidFill>
              <a:latin typeface="Calibri" pitchFamily="34" charset="0"/>
            </a:endParaRPr>
          </a:p>
        </p:txBody>
      </p:sp>
      <p:sp>
        <p:nvSpPr>
          <p:cNvPr id="13" name="12 CuadroTexto"/>
          <p:cNvSpPr txBox="1"/>
          <p:nvPr/>
        </p:nvSpPr>
        <p:spPr>
          <a:xfrm>
            <a:off x="107504" y="6470650"/>
            <a:ext cx="3929063" cy="307777"/>
          </a:xfrm>
          <a:prstGeom prst="rect">
            <a:avLst/>
          </a:prstGeom>
          <a:noFill/>
        </p:spPr>
        <p:txBody>
          <a:bodyPr lIns="0" tIns="0" rIns="0" bIns="0">
            <a:spAutoFit/>
          </a:bodyPr>
          <a:lstStyle/>
          <a:p>
            <a:pPr fontAlgn="base">
              <a:spcAft>
                <a:spcPct val="0"/>
              </a:spcAft>
              <a:defRPr/>
            </a:pPr>
            <a:r>
              <a:rPr lang="es-ES" sz="1000" b="1" dirty="0" smtClean="0">
                <a:solidFill>
                  <a:srgbClr val="FFFFFF"/>
                </a:solidFill>
                <a:latin typeface="Calibri" pitchFamily="34" charset="0"/>
                <a:cs typeface="Arial" pitchFamily="34" charset="0"/>
              </a:rPr>
              <a:t>Market4RES</a:t>
            </a:r>
          </a:p>
          <a:p>
            <a:pPr fontAlgn="base">
              <a:spcAft>
                <a:spcPct val="0"/>
              </a:spcAft>
              <a:defRPr/>
            </a:pPr>
            <a:r>
              <a:rPr lang="es-ES" sz="1000" b="1" dirty="0" smtClean="0">
                <a:solidFill>
                  <a:srgbClr val="FFFFFF"/>
                </a:solidFill>
                <a:latin typeface="Calibri" pitchFamily="34" charset="0"/>
                <a:cs typeface="Arial" pitchFamily="34" charset="0"/>
              </a:rPr>
              <a:t>28 – 29 </a:t>
            </a:r>
            <a:r>
              <a:rPr lang="es-ES" sz="1000" b="1" dirty="0" err="1" smtClean="0">
                <a:solidFill>
                  <a:srgbClr val="FFFFFF"/>
                </a:solidFill>
                <a:latin typeface="Calibri" pitchFamily="34" charset="0"/>
                <a:cs typeface="Arial" pitchFamily="34" charset="0"/>
              </a:rPr>
              <a:t>April</a:t>
            </a:r>
            <a:r>
              <a:rPr lang="es-ES" sz="1000" b="1" dirty="0" smtClean="0">
                <a:solidFill>
                  <a:srgbClr val="FFFFFF"/>
                </a:solidFill>
                <a:latin typeface="Calibri" pitchFamily="34" charset="0"/>
                <a:cs typeface="Arial" pitchFamily="34" charset="0"/>
              </a:rPr>
              <a:t>, 2014</a:t>
            </a:r>
            <a:endParaRPr lang="es-ES" sz="1000" b="1" dirty="0">
              <a:solidFill>
                <a:srgbClr val="FFFFFF"/>
              </a:solidFill>
              <a:latin typeface="Calibri" pitchFamily="34" charset="0"/>
              <a:cs typeface="Arial" pitchFamily="34" charset="0"/>
            </a:endParaRPr>
          </a:p>
        </p:txBody>
      </p:sp>
      <p:sp>
        <p:nvSpPr>
          <p:cNvPr id="1030" name="Rectangle 2"/>
          <p:cNvSpPr>
            <a:spLocks noGrp="1" noChangeArrowheads="1"/>
          </p:cNvSpPr>
          <p:nvPr>
            <p:ph type="title"/>
          </p:nvPr>
        </p:nvSpPr>
        <p:spPr bwMode="auto">
          <a:xfrm>
            <a:off x="855663" y="150813"/>
            <a:ext cx="8199437" cy="709612"/>
          </a:xfrm>
          <a:prstGeom prst="rect">
            <a:avLst/>
          </a:prstGeom>
          <a:noFill/>
          <a:ln w="9525" algn="ctr">
            <a:noFill/>
            <a:miter lim="800000"/>
            <a:headEnd/>
            <a:tailEnd/>
          </a:ln>
        </p:spPr>
        <p:txBody>
          <a:bodyPr vert="horz" wrap="square" lIns="54000" tIns="36000" rIns="54000" bIns="18000" numCol="1" anchor="b" anchorCtr="0" compatLnSpc="1">
            <a:prstTxWarp prst="textNoShape">
              <a:avLst/>
            </a:prstTxWarp>
          </a:bodyPr>
          <a:lstStyle/>
          <a:p>
            <a:pPr lvl="0"/>
            <a:endParaRPr lang="es-ES" smtClean="0"/>
          </a:p>
        </p:txBody>
      </p:sp>
      <p:sp>
        <p:nvSpPr>
          <p:cNvPr id="1057" name="Line 33"/>
          <p:cNvSpPr>
            <a:spLocks noChangeShapeType="1"/>
          </p:cNvSpPr>
          <p:nvPr/>
        </p:nvSpPr>
        <p:spPr bwMode="auto">
          <a:xfrm>
            <a:off x="9064625" y="731838"/>
            <a:ext cx="0" cy="304800"/>
          </a:xfrm>
          <a:prstGeom prst="line">
            <a:avLst/>
          </a:prstGeom>
          <a:noFill/>
          <a:ln w="9525">
            <a:solidFill>
              <a:srgbClr val="EFAD00"/>
            </a:solidFill>
            <a:round/>
            <a:headEnd/>
            <a:tailEnd/>
          </a:ln>
          <a:effectLst/>
        </p:spPr>
        <p:txBody>
          <a:bodyPr/>
          <a:lstStyle/>
          <a:p>
            <a:pPr algn="ctr" fontAlgn="base">
              <a:spcBef>
                <a:spcPct val="0"/>
              </a:spcBef>
              <a:spcAft>
                <a:spcPct val="0"/>
              </a:spcAft>
              <a:defRPr/>
            </a:pPr>
            <a:endParaRPr lang="es-ES">
              <a:solidFill>
                <a:srgbClr val="000000"/>
              </a:solidFill>
            </a:endParaRPr>
          </a:p>
        </p:txBody>
      </p:sp>
      <p:sp>
        <p:nvSpPr>
          <p:cNvPr id="1058" name="Line 34"/>
          <p:cNvSpPr>
            <a:spLocks noChangeShapeType="1"/>
          </p:cNvSpPr>
          <p:nvPr/>
        </p:nvSpPr>
        <p:spPr bwMode="auto">
          <a:xfrm flipH="1">
            <a:off x="6359525" y="811213"/>
            <a:ext cx="2743200" cy="0"/>
          </a:xfrm>
          <a:prstGeom prst="line">
            <a:avLst/>
          </a:prstGeom>
          <a:noFill/>
          <a:ln w="9525">
            <a:solidFill>
              <a:srgbClr val="EFAD00"/>
            </a:solidFill>
            <a:round/>
            <a:headEnd/>
            <a:tailEnd/>
          </a:ln>
          <a:effectLst/>
        </p:spPr>
        <p:txBody>
          <a:bodyPr/>
          <a:lstStyle/>
          <a:p>
            <a:pPr algn="ctr" fontAlgn="base">
              <a:spcBef>
                <a:spcPct val="0"/>
              </a:spcBef>
              <a:spcAft>
                <a:spcPct val="0"/>
              </a:spcAft>
              <a:defRPr/>
            </a:pPr>
            <a:endParaRPr lang="es-ES">
              <a:solidFill>
                <a:srgbClr val="000000"/>
              </a:solidFill>
            </a:endParaRPr>
          </a:p>
        </p:txBody>
      </p:sp>
      <p:sp>
        <p:nvSpPr>
          <p:cNvPr id="1059" name="Line 35"/>
          <p:cNvSpPr>
            <a:spLocks noChangeShapeType="1"/>
          </p:cNvSpPr>
          <p:nvPr/>
        </p:nvSpPr>
        <p:spPr bwMode="auto">
          <a:xfrm>
            <a:off x="806450" y="11113"/>
            <a:ext cx="0" cy="225425"/>
          </a:xfrm>
          <a:prstGeom prst="line">
            <a:avLst/>
          </a:prstGeom>
          <a:noFill/>
          <a:ln w="9525">
            <a:solidFill>
              <a:srgbClr val="EFAD00"/>
            </a:solidFill>
            <a:round/>
            <a:headEnd/>
            <a:tailEnd/>
          </a:ln>
          <a:effectLst/>
        </p:spPr>
        <p:txBody>
          <a:bodyPr/>
          <a:lstStyle/>
          <a:p>
            <a:pPr algn="ctr" fontAlgn="base">
              <a:spcBef>
                <a:spcPct val="0"/>
              </a:spcBef>
              <a:spcAft>
                <a:spcPct val="0"/>
              </a:spcAft>
              <a:defRPr/>
            </a:pPr>
            <a:endParaRPr lang="es-ES">
              <a:solidFill>
                <a:srgbClr val="000000"/>
              </a:solidFill>
            </a:endParaRPr>
          </a:p>
        </p:txBody>
      </p:sp>
      <p:sp>
        <p:nvSpPr>
          <p:cNvPr id="1060" name="Line 36"/>
          <p:cNvSpPr>
            <a:spLocks noChangeShapeType="1"/>
          </p:cNvSpPr>
          <p:nvPr/>
        </p:nvSpPr>
        <p:spPr bwMode="auto">
          <a:xfrm flipH="1">
            <a:off x="357188" y="71438"/>
            <a:ext cx="492125" cy="0"/>
          </a:xfrm>
          <a:prstGeom prst="line">
            <a:avLst/>
          </a:prstGeom>
          <a:noFill/>
          <a:ln w="9525">
            <a:solidFill>
              <a:srgbClr val="EFAD00"/>
            </a:solidFill>
            <a:round/>
            <a:headEnd/>
            <a:tailEnd/>
          </a:ln>
          <a:effectLst/>
        </p:spPr>
        <p:txBody>
          <a:bodyPr/>
          <a:lstStyle/>
          <a:p>
            <a:pPr algn="ctr" fontAlgn="base">
              <a:spcBef>
                <a:spcPct val="0"/>
              </a:spcBef>
              <a:spcAft>
                <a:spcPct val="0"/>
              </a:spcAft>
              <a:defRPr/>
            </a:pPr>
            <a:endParaRPr lang="es-ES">
              <a:solidFill>
                <a:srgbClr val="000000"/>
              </a:solidFill>
            </a:endParaRPr>
          </a:p>
        </p:txBody>
      </p:sp>
      <p:sp>
        <p:nvSpPr>
          <p:cNvPr id="1035" name="Rectangle 37"/>
          <p:cNvSpPr>
            <a:spLocks noGrp="1" noChangeArrowheads="1"/>
          </p:cNvSpPr>
          <p:nvPr>
            <p:ph type="body" idx="1"/>
          </p:nvPr>
        </p:nvSpPr>
        <p:spPr bwMode="auto">
          <a:xfrm>
            <a:off x="823913" y="981075"/>
            <a:ext cx="8229600" cy="5400675"/>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Primer nivel</a:t>
            </a:r>
          </a:p>
          <a:p>
            <a:pPr lvl="1"/>
            <a:r>
              <a:rPr lang="es-ES" dirty="0" smtClean="0"/>
              <a:t>Segundo nivel</a:t>
            </a:r>
          </a:p>
          <a:p>
            <a:pPr lvl="2"/>
            <a:endParaRPr lang="es-ES" dirty="0" smtClean="0"/>
          </a:p>
          <a:p>
            <a:pPr lvl="3"/>
            <a:endParaRPr lang="es-ES" dirty="0" smtClean="0"/>
          </a:p>
          <a:p>
            <a:pPr lvl="4"/>
            <a:endParaRPr lang="es-ES" dirty="0" smtClean="0"/>
          </a:p>
          <a:p>
            <a:pPr lvl="5"/>
            <a:endParaRPr lang="es-ES" dirty="0" smtClean="0"/>
          </a:p>
          <a:p>
            <a:pPr lvl="6"/>
            <a:endParaRPr lang="es-ES" dirty="0" smtClean="0"/>
          </a:p>
          <a:p>
            <a:pPr lvl="7"/>
            <a:endParaRPr lang="es-ES" dirty="0" smtClean="0"/>
          </a:p>
        </p:txBody>
      </p:sp>
      <p:pic>
        <p:nvPicPr>
          <p:cNvPr id="1036" name="20 Imagen" descr="Comillas_color.png"/>
          <p:cNvPicPr>
            <a:picLocks noChangeAspect="1"/>
          </p:cNvPicPr>
          <p:nvPr/>
        </p:nvPicPr>
        <p:blipFill>
          <a:blip r:embed="rId6" cstate="print"/>
          <a:srcRect/>
          <a:stretch>
            <a:fillRect/>
          </a:stretch>
        </p:blipFill>
        <p:spPr bwMode="auto">
          <a:xfrm>
            <a:off x="8100392" y="6309320"/>
            <a:ext cx="936104" cy="453087"/>
          </a:xfrm>
          <a:prstGeom prst="rect">
            <a:avLst/>
          </a:prstGeom>
          <a:noFill/>
          <a:ln w="9525">
            <a:noFill/>
            <a:miter lim="800000"/>
            <a:headEnd/>
            <a:tailEnd/>
          </a:ln>
        </p:spPr>
      </p:pic>
    </p:spTree>
    <p:extLst>
      <p:ext uri="{BB962C8B-B14F-4D97-AF65-F5344CB8AC3E}">
        <p14:creationId xmlns:p14="http://schemas.microsoft.com/office/powerpoint/2010/main" val="273783713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Lst>
  <p:txStyles>
    <p:titleStyle>
      <a:lvl1pPr algn="l" rtl="0" eaLnBrk="1" fontAlgn="base" hangingPunct="1">
        <a:lnSpc>
          <a:spcPct val="90000"/>
        </a:lnSpc>
        <a:spcBef>
          <a:spcPct val="0"/>
        </a:spcBef>
        <a:spcAft>
          <a:spcPct val="0"/>
        </a:spcAft>
        <a:defRPr sz="3000" b="1">
          <a:solidFill>
            <a:schemeClr val="tx1"/>
          </a:solidFill>
          <a:latin typeface="Calibri" pitchFamily="34" charset="0"/>
          <a:ea typeface="+mj-ea"/>
          <a:cs typeface="+mj-cs"/>
        </a:defRPr>
      </a:lvl1pPr>
      <a:lvl2pPr algn="l" rtl="0" eaLnBrk="1" fontAlgn="base" hangingPunct="1">
        <a:lnSpc>
          <a:spcPct val="90000"/>
        </a:lnSpc>
        <a:spcBef>
          <a:spcPct val="0"/>
        </a:spcBef>
        <a:spcAft>
          <a:spcPct val="0"/>
        </a:spcAft>
        <a:defRPr sz="3000" b="1">
          <a:solidFill>
            <a:schemeClr val="tx1"/>
          </a:solidFill>
          <a:latin typeface="Calibri" pitchFamily="34" charset="0"/>
        </a:defRPr>
      </a:lvl2pPr>
      <a:lvl3pPr algn="l" rtl="0" eaLnBrk="1" fontAlgn="base" hangingPunct="1">
        <a:lnSpc>
          <a:spcPct val="90000"/>
        </a:lnSpc>
        <a:spcBef>
          <a:spcPct val="0"/>
        </a:spcBef>
        <a:spcAft>
          <a:spcPct val="0"/>
        </a:spcAft>
        <a:defRPr sz="3000" b="1">
          <a:solidFill>
            <a:schemeClr val="tx1"/>
          </a:solidFill>
          <a:latin typeface="Calibri" pitchFamily="34" charset="0"/>
        </a:defRPr>
      </a:lvl3pPr>
      <a:lvl4pPr algn="l" rtl="0" eaLnBrk="1" fontAlgn="base" hangingPunct="1">
        <a:lnSpc>
          <a:spcPct val="90000"/>
        </a:lnSpc>
        <a:spcBef>
          <a:spcPct val="0"/>
        </a:spcBef>
        <a:spcAft>
          <a:spcPct val="0"/>
        </a:spcAft>
        <a:defRPr sz="3000" b="1">
          <a:solidFill>
            <a:schemeClr val="tx1"/>
          </a:solidFill>
          <a:latin typeface="Calibri" pitchFamily="34" charset="0"/>
        </a:defRPr>
      </a:lvl4pPr>
      <a:lvl5pPr algn="l" rtl="0" eaLnBrk="1" fontAlgn="base" hangingPunct="1">
        <a:lnSpc>
          <a:spcPct val="90000"/>
        </a:lnSpc>
        <a:spcBef>
          <a:spcPct val="0"/>
        </a:spcBef>
        <a:spcAft>
          <a:spcPct val="0"/>
        </a:spcAft>
        <a:defRPr sz="3000" b="1">
          <a:solidFill>
            <a:schemeClr val="tx1"/>
          </a:solidFill>
          <a:latin typeface="Calibri" pitchFamily="34" charset="0"/>
        </a:defRPr>
      </a:lvl5pPr>
      <a:lvl6pPr marL="457200" algn="l" rtl="0" eaLnBrk="1" fontAlgn="base" hangingPunct="1">
        <a:lnSpc>
          <a:spcPct val="90000"/>
        </a:lnSpc>
        <a:spcBef>
          <a:spcPct val="0"/>
        </a:spcBef>
        <a:spcAft>
          <a:spcPct val="0"/>
        </a:spcAft>
        <a:defRPr sz="3000" b="1">
          <a:solidFill>
            <a:schemeClr val="tx1"/>
          </a:solidFill>
          <a:latin typeface="Optima" pitchFamily="2" charset="0"/>
        </a:defRPr>
      </a:lvl6pPr>
      <a:lvl7pPr marL="914400" algn="l" rtl="0" eaLnBrk="1" fontAlgn="base" hangingPunct="1">
        <a:lnSpc>
          <a:spcPct val="90000"/>
        </a:lnSpc>
        <a:spcBef>
          <a:spcPct val="0"/>
        </a:spcBef>
        <a:spcAft>
          <a:spcPct val="0"/>
        </a:spcAft>
        <a:defRPr sz="3000" b="1">
          <a:solidFill>
            <a:schemeClr val="tx1"/>
          </a:solidFill>
          <a:latin typeface="Optima" pitchFamily="2" charset="0"/>
        </a:defRPr>
      </a:lvl7pPr>
      <a:lvl8pPr marL="1371600" algn="l" rtl="0" eaLnBrk="1" fontAlgn="base" hangingPunct="1">
        <a:lnSpc>
          <a:spcPct val="90000"/>
        </a:lnSpc>
        <a:spcBef>
          <a:spcPct val="0"/>
        </a:spcBef>
        <a:spcAft>
          <a:spcPct val="0"/>
        </a:spcAft>
        <a:defRPr sz="3000" b="1">
          <a:solidFill>
            <a:schemeClr val="tx1"/>
          </a:solidFill>
          <a:latin typeface="Optima" pitchFamily="2" charset="0"/>
        </a:defRPr>
      </a:lvl8pPr>
      <a:lvl9pPr marL="1828800" algn="l" rtl="0" eaLnBrk="1" fontAlgn="base" hangingPunct="1">
        <a:lnSpc>
          <a:spcPct val="90000"/>
        </a:lnSpc>
        <a:spcBef>
          <a:spcPct val="0"/>
        </a:spcBef>
        <a:spcAft>
          <a:spcPct val="0"/>
        </a:spcAft>
        <a:defRPr sz="3000" b="1">
          <a:solidFill>
            <a:schemeClr val="tx1"/>
          </a:solidFill>
          <a:latin typeface="Optima" pitchFamily="2" charset="0"/>
        </a:defRPr>
      </a:lvl9pPr>
    </p:titleStyle>
    <p:bodyStyle>
      <a:lvl1pPr marL="271463" indent="-271463" algn="l" rtl="0" eaLnBrk="1" fontAlgn="base" hangingPunct="1">
        <a:lnSpc>
          <a:spcPct val="90000"/>
        </a:lnSpc>
        <a:spcBef>
          <a:spcPct val="20000"/>
        </a:spcBef>
        <a:spcAft>
          <a:spcPct val="0"/>
        </a:spcAft>
        <a:buSzPct val="80000"/>
        <a:buChar char="•"/>
        <a:defRPr sz="2400">
          <a:solidFill>
            <a:schemeClr val="tx1"/>
          </a:solidFill>
          <a:latin typeface="Calibri" pitchFamily="34" charset="0"/>
          <a:ea typeface="+mn-ea"/>
          <a:cs typeface="+mn-cs"/>
        </a:defRPr>
      </a:lvl1pPr>
      <a:lvl2pPr marL="628650" indent="-177800" algn="l" rtl="0" eaLnBrk="1" fontAlgn="base" hangingPunct="1">
        <a:lnSpc>
          <a:spcPct val="90000"/>
        </a:lnSpc>
        <a:spcBef>
          <a:spcPct val="20000"/>
        </a:spcBef>
        <a:spcAft>
          <a:spcPct val="0"/>
        </a:spcAft>
        <a:buSzPct val="75000"/>
        <a:buFont typeface="Optima" pitchFamily="2" charset="0"/>
        <a:buChar char="–"/>
        <a:defRPr sz="2200">
          <a:solidFill>
            <a:schemeClr val="tx1"/>
          </a:solidFill>
          <a:latin typeface="Calibri" pitchFamily="34" charset="0"/>
        </a:defRPr>
      </a:lvl2pPr>
      <a:lvl3pPr marL="987425" indent="-179388" algn="l" rtl="0" eaLnBrk="1" fontAlgn="base" hangingPunct="1">
        <a:lnSpc>
          <a:spcPct val="90000"/>
        </a:lnSpc>
        <a:spcBef>
          <a:spcPct val="20000"/>
        </a:spcBef>
        <a:spcAft>
          <a:spcPct val="0"/>
        </a:spcAft>
        <a:buSzPct val="75000"/>
        <a:buChar char="•"/>
        <a:defRPr sz="2100">
          <a:solidFill>
            <a:schemeClr val="tx1"/>
          </a:solidFill>
          <a:latin typeface="Calibri" pitchFamily="34" charset="0"/>
        </a:defRPr>
      </a:lvl3pPr>
      <a:lvl4pPr marL="1346200" indent="-179388" algn="l" rtl="0" eaLnBrk="1" fontAlgn="base" hangingPunct="1">
        <a:lnSpc>
          <a:spcPct val="90000"/>
        </a:lnSpc>
        <a:spcBef>
          <a:spcPct val="20000"/>
        </a:spcBef>
        <a:spcAft>
          <a:spcPct val="0"/>
        </a:spcAft>
        <a:buSzPct val="75000"/>
        <a:buFont typeface="Optima" pitchFamily="2" charset="0"/>
        <a:buChar char="–"/>
        <a:defRPr sz="2000">
          <a:solidFill>
            <a:schemeClr val="tx1"/>
          </a:solidFill>
          <a:latin typeface="Calibri" pitchFamily="34" charset="0"/>
        </a:defRPr>
      </a:lvl4pPr>
      <a:lvl5pPr marL="1704975" indent="-179388" algn="l" rtl="0" eaLnBrk="1" fontAlgn="base" hangingPunct="1">
        <a:lnSpc>
          <a:spcPct val="90000"/>
        </a:lnSpc>
        <a:spcBef>
          <a:spcPct val="20000"/>
        </a:spcBef>
        <a:spcAft>
          <a:spcPct val="0"/>
        </a:spcAft>
        <a:buSzPct val="75000"/>
        <a:buChar char="•"/>
        <a:defRPr sz="2000">
          <a:solidFill>
            <a:schemeClr val="tx1"/>
          </a:solidFill>
          <a:latin typeface="Calibri" pitchFamily="34" charset="0"/>
        </a:defRPr>
      </a:lvl5pPr>
      <a:lvl6pPr marL="2162175" indent="-179388" algn="l" rtl="0" eaLnBrk="1" fontAlgn="base" hangingPunct="1">
        <a:lnSpc>
          <a:spcPct val="90000"/>
        </a:lnSpc>
        <a:spcBef>
          <a:spcPct val="20000"/>
        </a:spcBef>
        <a:spcAft>
          <a:spcPct val="0"/>
        </a:spcAft>
        <a:buSzPct val="75000"/>
        <a:buChar char="•"/>
        <a:defRPr sz="2000">
          <a:solidFill>
            <a:schemeClr val="tx1"/>
          </a:solidFill>
          <a:latin typeface="Calibri" pitchFamily="34" charset="0"/>
        </a:defRPr>
      </a:lvl6pPr>
      <a:lvl7pPr marL="2619375" indent="-179388" algn="l" rtl="0" eaLnBrk="1" fontAlgn="base" hangingPunct="1">
        <a:lnSpc>
          <a:spcPct val="90000"/>
        </a:lnSpc>
        <a:spcBef>
          <a:spcPct val="20000"/>
        </a:spcBef>
        <a:spcAft>
          <a:spcPct val="0"/>
        </a:spcAft>
        <a:buSzPct val="75000"/>
        <a:buChar char="•"/>
        <a:defRPr sz="2000">
          <a:solidFill>
            <a:schemeClr val="tx1"/>
          </a:solidFill>
          <a:latin typeface="Calibri" pitchFamily="34" charset="0"/>
        </a:defRPr>
      </a:lvl7pPr>
      <a:lvl8pPr marL="3076575" indent="-179388" algn="l" rtl="0" eaLnBrk="1" fontAlgn="base" hangingPunct="1">
        <a:lnSpc>
          <a:spcPct val="90000"/>
        </a:lnSpc>
        <a:spcBef>
          <a:spcPct val="20000"/>
        </a:spcBef>
        <a:spcAft>
          <a:spcPct val="0"/>
        </a:spcAft>
        <a:buSzPct val="75000"/>
        <a:buChar char="•"/>
        <a:defRPr sz="2000">
          <a:solidFill>
            <a:schemeClr val="tx1"/>
          </a:solidFill>
          <a:latin typeface="Calibri" pitchFamily="34" charset="0"/>
        </a:defRPr>
      </a:lvl8pPr>
      <a:lvl9pPr marL="3533775" indent="-179388" algn="l" rtl="0" eaLnBrk="1" fontAlgn="base" hangingPunct="1">
        <a:lnSpc>
          <a:spcPct val="90000"/>
        </a:lnSpc>
        <a:spcBef>
          <a:spcPct val="20000"/>
        </a:spcBef>
        <a:spcAft>
          <a:spcPct val="0"/>
        </a:spcAft>
        <a:buSzPct val="7500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pvparity.eu/" TargetMode="Externa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J:\dtp_dok\10\Bilder\Renewable\small_135309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9267" y="-942"/>
            <a:ext cx="2552626" cy="17017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97471" y="2348880"/>
            <a:ext cx="8069138" cy="3387816"/>
          </a:xfrm>
        </p:spPr>
        <p:txBody>
          <a:bodyPr>
            <a:normAutofit/>
          </a:bodyPr>
          <a:lstStyle/>
          <a:p>
            <a:pPr algn="ctr"/>
            <a:r>
              <a:rPr lang="en-GB" b="1" dirty="0" smtClean="0"/>
              <a:t>Market4RES WP5:</a:t>
            </a:r>
            <a:br>
              <a:rPr lang="en-GB" b="1" dirty="0" smtClean="0"/>
            </a:br>
            <a:r>
              <a:rPr lang="en-GB" dirty="0" smtClean="0"/>
              <a:t/>
            </a:r>
            <a:br>
              <a:rPr lang="en-GB" dirty="0" smtClean="0"/>
            </a:br>
            <a:r>
              <a:rPr lang="en-GB" dirty="0" smtClean="0"/>
              <a:t>Modelling of electricity market design &amp; Quantitative evaluation of policies for post 2020 RES-E targets</a:t>
            </a:r>
            <a:r>
              <a:rPr lang="en-GB" sz="1800" dirty="0" smtClean="0">
                <a:effectLst>
                  <a:outerShdw blurRad="38100" dist="38100" dir="2700000" algn="tl">
                    <a:srgbClr val="000000">
                      <a:alpha val="43137"/>
                    </a:srgbClr>
                  </a:outerShdw>
                </a:effectLst>
              </a:rPr>
              <a:t/>
            </a:r>
            <a:br>
              <a:rPr lang="en-GB" sz="1800" dirty="0" smtClean="0">
                <a:effectLst>
                  <a:outerShdw blurRad="38100" dist="38100" dir="2700000" algn="tl">
                    <a:srgbClr val="000000">
                      <a:alpha val="43137"/>
                    </a:srgbClr>
                  </a:outerShdw>
                </a:effectLst>
              </a:rPr>
            </a:br>
            <a:r>
              <a:rPr lang="en-GB" sz="1800" dirty="0" smtClean="0">
                <a:effectLst>
                  <a:outerShdw blurRad="38100" dist="38100" dir="2700000" algn="tl">
                    <a:srgbClr val="000000">
                      <a:alpha val="43137"/>
                    </a:srgbClr>
                  </a:outerShdw>
                </a:effectLst>
              </a:rPr>
              <a:t/>
            </a:r>
            <a:br>
              <a:rPr lang="en-GB" sz="1800" dirty="0" smtClean="0">
                <a:effectLst>
                  <a:outerShdw blurRad="38100" dist="38100" dir="2700000" algn="tl">
                    <a:srgbClr val="000000">
                      <a:alpha val="43137"/>
                    </a:srgbClr>
                  </a:outerShdw>
                </a:effectLst>
              </a:rPr>
            </a:br>
            <a:r>
              <a:rPr lang="en-GB" sz="1800" dirty="0" smtClean="0">
                <a:effectLst>
                  <a:outerShdw blurRad="38100" dist="38100" dir="2700000" algn="tl">
                    <a:srgbClr val="000000">
                      <a:alpha val="43137"/>
                    </a:srgbClr>
                  </a:outerShdw>
                </a:effectLst>
              </a:rPr>
              <a:t/>
            </a:r>
            <a:br>
              <a:rPr lang="en-GB" sz="1800" dirty="0" smtClean="0">
                <a:effectLst>
                  <a:outerShdw blurRad="38100" dist="38100" dir="2700000" algn="tl">
                    <a:srgbClr val="000000">
                      <a:alpha val="43137"/>
                    </a:srgbClr>
                  </a:outerShdw>
                </a:effectLst>
              </a:rPr>
            </a:br>
            <a:r>
              <a:rPr lang="en-GB" sz="1800" b="1" dirty="0" smtClean="0">
                <a:effectLst/>
              </a:rPr>
              <a:t>Peter Ahcin</a:t>
            </a:r>
            <a:br>
              <a:rPr lang="en-GB" sz="1800" b="1" dirty="0" smtClean="0">
                <a:effectLst/>
              </a:rPr>
            </a:br>
            <a:r>
              <a:rPr lang="en-GB" sz="1800" dirty="0" smtClean="0">
                <a:effectLst/>
              </a:rPr>
              <a:t>peter.ahcin@sintef.no</a:t>
            </a:r>
            <a:r>
              <a:rPr lang="en-GB" sz="1800" b="0" dirty="0" smtClean="0">
                <a:effectLst/>
              </a:rPr>
              <a:t/>
            </a:r>
            <a:br>
              <a:rPr lang="en-GB" sz="1800" b="0" dirty="0" smtClean="0">
                <a:effectLst/>
              </a:rPr>
            </a:br>
            <a:r>
              <a:rPr lang="en-GB" sz="1800" b="0" dirty="0" smtClean="0">
                <a:effectLst/>
              </a:rPr>
              <a:t>www.sintef.no/energy</a:t>
            </a:r>
            <a:endParaRPr lang="en-GB" dirty="0">
              <a:effectLst/>
            </a:endParaRPr>
          </a:p>
        </p:txBody>
      </p:sp>
      <p:sp>
        <p:nvSpPr>
          <p:cNvPr id="5" name="TextBox 4"/>
          <p:cNvSpPr txBox="1"/>
          <p:nvPr/>
        </p:nvSpPr>
        <p:spPr>
          <a:xfrm>
            <a:off x="1453386" y="1763815"/>
            <a:ext cx="6123023" cy="338554"/>
          </a:xfrm>
          <a:prstGeom prst="rect">
            <a:avLst/>
          </a:prstGeom>
          <a:noFill/>
        </p:spPr>
        <p:txBody>
          <a:bodyPr wrap="none" rtlCol="0">
            <a:spAutoFit/>
          </a:bodyPr>
          <a:lstStyle/>
          <a:p>
            <a:pPr algn="ctr" eaLnBrk="0" fontAlgn="base" hangingPunct="0">
              <a:spcBef>
                <a:spcPct val="0"/>
              </a:spcBef>
              <a:spcAft>
                <a:spcPct val="0"/>
              </a:spcAft>
            </a:pPr>
            <a:r>
              <a:rPr lang="en-GB" sz="1600" b="1" dirty="0" smtClean="0">
                <a:solidFill>
                  <a:srgbClr val="003366"/>
                </a:solidFill>
                <a:cs typeface="Calibri" pitchFamily="34" charset="0"/>
              </a:rPr>
              <a:t>Stakeholder Kick-off Workshop, IEE-Market4RES, Brussels, 2014-04-28</a:t>
            </a:r>
          </a:p>
        </p:txBody>
      </p:sp>
      <p:pic>
        <p:nvPicPr>
          <p:cNvPr id="1034" name="Picture 10" descr="J:\dtp_dok\10\Bilder\Renewable\small_7384346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1760" y="0"/>
            <a:ext cx="2567737" cy="1707082"/>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J:\dtp_dok\10\Bilder\Renewable\small_8621094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0" y="5331"/>
            <a:ext cx="1800200" cy="170175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12" y="0"/>
            <a:ext cx="2556863" cy="1707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1460604" y="0"/>
            <a:ext cx="1095172" cy="184666"/>
          </a:xfrm>
          <a:prstGeom prst="rect">
            <a:avLst/>
          </a:prstGeom>
          <a:noFill/>
        </p:spPr>
        <p:txBody>
          <a:bodyPr wrap="none" rtlCol="0">
            <a:spAutoFit/>
          </a:bodyPr>
          <a:lstStyle/>
          <a:p>
            <a:pPr eaLnBrk="0" fontAlgn="base" hangingPunct="0">
              <a:spcBef>
                <a:spcPct val="0"/>
              </a:spcBef>
              <a:spcAft>
                <a:spcPct val="0"/>
              </a:spcAft>
            </a:pPr>
            <a:r>
              <a:rPr lang="en-GB" sz="600" dirty="0" smtClean="0">
                <a:solidFill>
                  <a:srgbClr val="FFFFFF"/>
                </a:solidFill>
              </a:rPr>
              <a:t>Photos: </a:t>
            </a:r>
            <a:r>
              <a:rPr lang="en-GB" sz="600" dirty="0" err="1" smtClean="0">
                <a:solidFill>
                  <a:srgbClr val="FFFFFF"/>
                </a:solidFill>
              </a:rPr>
              <a:t>Shutterstock</a:t>
            </a:r>
            <a:r>
              <a:rPr lang="en-GB" sz="600" dirty="0" smtClean="0">
                <a:solidFill>
                  <a:srgbClr val="FFFFFF"/>
                </a:solidFill>
              </a:rPr>
              <a:t>, </a:t>
            </a:r>
            <a:r>
              <a:rPr lang="en-GB" sz="600" dirty="0" err="1" smtClean="0">
                <a:solidFill>
                  <a:srgbClr val="FFFFFF"/>
                </a:solidFill>
              </a:rPr>
              <a:t>KeyTex</a:t>
            </a:r>
            <a:endParaRPr lang="en-GB" sz="600" dirty="0">
              <a:solidFill>
                <a:srgbClr val="FFFFFF"/>
              </a:solidFill>
            </a:endParaRPr>
          </a:p>
        </p:txBody>
      </p:sp>
    </p:spTree>
    <p:extLst>
      <p:ext uri="{BB962C8B-B14F-4D97-AF65-F5344CB8AC3E}">
        <p14:creationId xmlns:p14="http://schemas.microsoft.com/office/powerpoint/2010/main" val="302212967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268760"/>
            <a:ext cx="8429683" cy="4752528"/>
          </a:xfrm>
        </p:spPr>
        <p:txBody>
          <a:bodyPr/>
          <a:lstStyle/>
          <a:p>
            <a:pPr>
              <a:lnSpc>
                <a:spcPct val="200000"/>
              </a:lnSpc>
            </a:pPr>
            <a:r>
              <a:rPr lang="en-US" sz="2000" i="1" u="sng" dirty="0">
                <a:solidFill>
                  <a:schemeClr val="bg2"/>
                </a:solidFill>
              </a:rPr>
              <a:t>EMPS model </a:t>
            </a:r>
            <a:r>
              <a:rPr lang="en-US" sz="2000" i="1" dirty="0">
                <a:solidFill>
                  <a:schemeClr val="bg2"/>
                </a:solidFill>
              </a:rPr>
              <a:t>(SINTEF Energy Research)</a:t>
            </a:r>
          </a:p>
          <a:p>
            <a:pPr>
              <a:lnSpc>
                <a:spcPct val="200000"/>
              </a:lnSpc>
            </a:pPr>
            <a:r>
              <a:rPr lang="en-US" sz="2000" i="1" u="sng" dirty="0">
                <a:solidFill>
                  <a:schemeClr val="bg2"/>
                </a:solidFill>
              </a:rPr>
              <a:t>CEO Model</a:t>
            </a:r>
            <a:r>
              <a:rPr lang="en-US" sz="2000" i="1" dirty="0">
                <a:solidFill>
                  <a:schemeClr val="bg2"/>
                </a:solidFill>
              </a:rPr>
              <a:t> (IIT-COMILLAS</a:t>
            </a:r>
            <a:r>
              <a:rPr lang="en-US" sz="2000" i="1" dirty="0" smtClean="0">
                <a:solidFill>
                  <a:schemeClr val="bg2"/>
                </a:solidFill>
              </a:rPr>
              <a:t>)</a:t>
            </a:r>
          </a:p>
          <a:p>
            <a:pPr>
              <a:lnSpc>
                <a:spcPct val="200000"/>
              </a:lnSpc>
            </a:pPr>
            <a:r>
              <a:rPr lang="en-US" sz="2000" i="1" u="sng" dirty="0">
                <a:solidFill>
                  <a:schemeClr val="bg2"/>
                </a:solidFill>
              </a:rPr>
              <a:t>ROM</a:t>
            </a:r>
            <a:r>
              <a:rPr lang="en-US" sz="2000" i="1" dirty="0">
                <a:solidFill>
                  <a:schemeClr val="bg2"/>
                </a:solidFill>
              </a:rPr>
              <a:t> (IIT-COMILLAS)</a:t>
            </a:r>
          </a:p>
          <a:p>
            <a:pPr>
              <a:lnSpc>
                <a:spcPct val="200000"/>
              </a:lnSpc>
            </a:pPr>
            <a:r>
              <a:rPr lang="en-US" sz="2000" i="1" u="sng" dirty="0" smtClean="0">
                <a:solidFill>
                  <a:schemeClr val="bg2"/>
                </a:solidFill>
              </a:rPr>
              <a:t>MILLA-RES</a:t>
            </a:r>
            <a:r>
              <a:rPr lang="en-US" sz="2000" i="1" dirty="0" smtClean="0">
                <a:solidFill>
                  <a:schemeClr val="bg2"/>
                </a:solidFill>
              </a:rPr>
              <a:t> </a:t>
            </a:r>
            <a:r>
              <a:rPr lang="en-US" sz="2000" i="1" dirty="0">
                <a:solidFill>
                  <a:schemeClr val="bg2"/>
                </a:solidFill>
              </a:rPr>
              <a:t>(IIT-COMILLAS)</a:t>
            </a:r>
          </a:p>
          <a:p>
            <a:pPr>
              <a:lnSpc>
                <a:spcPct val="200000"/>
              </a:lnSpc>
            </a:pPr>
            <a:r>
              <a:rPr lang="en-US" sz="2000" b="1" i="1" u="sng" dirty="0">
                <a:solidFill>
                  <a:srgbClr val="002060"/>
                </a:solidFill>
              </a:rPr>
              <a:t>MITHRAS</a:t>
            </a:r>
            <a:r>
              <a:rPr lang="en-US" sz="2000" b="1" i="1" dirty="0">
                <a:solidFill>
                  <a:srgbClr val="002060"/>
                </a:solidFill>
              </a:rPr>
              <a:t> (EEG) </a:t>
            </a:r>
          </a:p>
          <a:p>
            <a:pPr lvl="0">
              <a:lnSpc>
                <a:spcPct val="200000"/>
              </a:lnSpc>
            </a:pPr>
            <a:r>
              <a:rPr lang="en-US" sz="2000" i="1" u="sng" dirty="0">
                <a:solidFill>
                  <a:schemeClr val="bg2"/>
                </a:solidFill>
              </a:rPr>
              <a:t>RTE MODELS</a:t>
            </a:r>
            <a:r>
              <a:rPr lang="en-US" sz="2000" i="1" dirty="0">
                <a:solidFill>
                  <a:schemeClr val="bg2"/>
                </a:solidFill>
              </a:rPr>
              <a:t> (RTE) </a:t>
            </a: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10</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en-US" b="1" dirty="0"/>
              <a:t>Available </a:t>
            </a:r>
            <a:r>
              <a:rPr lang="en-US" b="1" dirty="0" smtClean="0"/>
              <a:t>models</a:t>
            </a:r>
            <a:r>
              <a:rPr lang="en-US" b="1" i="1" dirty="0" smtClean="0"/>
              <a:t>  </a:t>
            </a:r>
            <a:endParaRPr lang="nb-NO" dirty="0"/>
          </a:p>
          <a:p>
            <a:endParaRPr lang="nb-NO" dirty="0"/>
          </a:p>
        </p:txBody>
      </p:sp>
      <p:graphicFrame>
        <p:nvGraphicFramePr>
          <p:cNvPr id="5" name="Diagram 4"/>
          <p:cNvGraphicFramePr/>
          <p:nvPr>
            <p:extLst>
              <p:ext uri="{D42A27DB-BD31-4B8C-83A1-F6EECF244321}">
                <p14:modId xmlns:p14="http://schemas.microsoft.com/office/powerpoint/2010/main" val="217014381"/>
              </p:ext>
            </p:extLst>
          </p:nvPr>
        </p:nvGraphicFramePr>
        <p:xfrm>
          <a:off x="4860032" y="1440000"/>
          <a:ext cx="4104456" cy="405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5317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268760"/>
            <a:ext cx="8429683" cy="4752528"/>
          </a:xfrm>
        </p:spPr>
        <p:txBody>
          <a:bodyPr/>
          <a:lstStyle/>
          <a:p>
            <a:pPr>
              <a:lnSpc>
                <a:spcPct val="200000"/>
              </a:lnSpc>
              <a:buClr>
                <a:schemeClr val="bg2"/>
              </a:buClr>
            </a:pPr>
            <a:r>
              <a:rPr lang="en-US" sz="2000" i="1" u="sng" dirty="0">
                <a:solidFill>
                  <a:schemeClr val="bg2"/>
                </a:solidFill>
              </a:rPr>
              <a:t>EMPS model </a:t>
            </a:r>
            <a:r>
              <a:rPr lang="en-US" sz="2000" i="1" dirty="0">
                <a:solidFill>
                  <a:schemeClr val="bg2"/>
                </a:solidFill>
              </a:rPr>
              <a:t>(SINTEF Energy Research)</a:t>
            </a:r>
          </a:p>
          <a:p>
            <a:pPr>
              <a:lnSpc>
                <a:spcPct val="200000"/>
              </a:lnSpc>
              <a:buClr>
                <a:schemeClr val="bg2"/>
              </a:buClr>
            </a:pPr>
            <a:r>
              <a:rPr lang="en-US" sz="2000" i="1" u="sng" dirty="0">
                <a:solidFill>
                  <a:schemeClr val="bg2"/>
                </a:solidFill>
              </a:rPr>
              <a:t>CEO Model</a:t>
            </a:r>
            <a:r>
              <a:rPr lang="en-US" sz="2000" i="1" dirty="0">
                <a:solidFill>
                  <a:schemeClr val="bg2"/>
                </a:solidFill>
              </a:rPr>
              <a:t> (IIT-COMILLAS</a:t>
            </a:r>
            <a:r>
              <a:rPr lang="en-US" sz="2000" i="1" dirty="0" smtClean="0">
                <a:solidFill>
                  <a:schemeClr val="bg2"/>
                </a:solidFill>
              </a:rPr>
              <a:t>)</a:t>
            </a:r>
          </a:p>
          <a:p>
            <a:pPr>
              <a:lnSpc>
                <a:spcPct val="200000"/>
              </a:lnSpc>
              <a:buClr>
                <a:schemeClr val="bg2"/>
              </a:buClr>
            </a:pPr>
            <a:r>
              <a:rPr lang="en-US" sz="2000" i="1" u="sng" dirty="0">
                <a:solidFill>
                  <a:schemeClr val="bg2"/>
                </a:solidFill>
              </a:rPr>
              <a:t>ROM</a:t>
            </a:r>
            <a:r>
              <a:rPr lang="en-US" sz="2000" i="1" dirty="0">
                <a:solidFill>
                  <a:schemeClr val="bg2"/>
                </a:solidFill>
              </a:rPr>
              <a:t> (IIT-COMILLAS)</a:t>
            </a:r>
          </a:p>
          <a:p>
            <a:pPr>
              <a:lnSpc>
                <a:spcPct val="200000"/>
              </a:lnSpc>
              <a:buClr>
                <a:schemeClr val="bg2"/>
              </a:buClr>
            </a:pPr>
            <a:r>
              <a:rPr lang="en-US" sz="2000" i="1" u="sng" dirty="0" smtClean="0">
                <a:solidFill>
                  <a:schemeClr val="bg2"/>
                </a:solidFill>
              </a:rPr>
              <a:t>MILLA-RES</a:t>
            </a:r>
            <a:r>
              <a:rPr lang="en-US" sz="2000" i="1" dirty="0" smtClean="0">
                <a:solidFill>
                  <a:schemeClr val="bg2"/>
                </a:solidFill>
              </a:rPr>
              <a:t> </a:t>
            </a:r>
            <a:r>
              <a:rPr lang="en-US" sz="2000" i="1" dirty="0">
                <a:solidFill>
                  <a:schemeClr val="bg2"/>
                </a:solidFill>
              </a:rPr>
              <a:t>(IIT-COMILLAS)</a:t>
            </a:r>
          </a:p>
          <a:p>
            <a:pPr>
              <a:lnSpc>
                <a:spcPct val="200000"/>
              </a:lnSpc>
              <a:buClr>
                <a:schemeClr val="bg2"/>
              </a:buClr>
            </a:pPr>
            <a:r>
              <a:rPr lang="en-US" sz="2000" i="1" u="sng" dirty="0">
                <a:solidFill>
                  <a:schemeClr val="bg2"/>
                </a:solidFill>
              </a:rPr>
              <a:t>MITHRAS</a:t>
            </a:r>
            <a:r>
              <a:rPr lang="en-US" sz="2000" i="1" dirty="0">
                <a:solidFill>
                  <a:schemeClr val="bg2"/>
                </a:solidFill>
              </a:rPr>
              <a:t> (EEG) </a:t>
            </a:r>
          </a:p>
          <a:p>
            <a:pPr lvl="0">
              <a:lnSpc>
                <a:spcPct val="200000"/>
              </a:lnSpc>
              <a:buClr>
                <a:schemeClr val="bg2"/>
              </a:buClr>
            </a:pPr>
            <a:r>
              <a:rPr lang="en-US" sz="2000" b="1" i="1" u="sng" dirty="0">
                <a:solidFill>
                  <a:srgbClr val="002060"/>
                </a:solidFill>
              </a:rPr>
              <a:t>RTE MODELS</a:t>
            </a:r>
            <a:r>
              <a:rPr lang="en-US" sz="2000" b="1" i="1" dirty="0">
                <a:solidFill>
                  <a:srgbClr val="002060"/>
                </a:solidFill>
              </a:rPr>
              <a:t> (RTE) </a:t>
            </a: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11</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en-US" b="1" dirty="0"/>
              <a:t>Available </a:t>
            </a:r>
            <a:r>
              <a:rPr lang="en-US" b="1" dirty="0" smtClean="0"/>
              <a:t>models</a:t>
            </a:r>
            <a:r>
              <a:rPr lang="en-US" b="1" i="1" dirty="0" smtClean="0"/>
              <a:t>  </a:t>
            </a:r>
            <a:endParaRPr lang="nb-NO" dirty="0"/>
          </a:p>
          <a:p>
            <a:endParaRPr lang="nb-NO" dirty="0"/>
          </a:p>
        </p:txBody>
      </p:sp>
      <p:graphicFrame>
        <p:nvGraphicFramePr>
          <p:cNvPr id="5" name="Diagram 4"/>
          <p:cNvGraphicFramePr/>
          <p:nvPr>
            <p:extLst>
              <p:ext uri="{D42A27DB-BD31-4B8C-83A1-F6EECF244321}">
                <p14:modId xmlns:p14="http://schemas.microsoft.com/office/powerpoint/2010/main" val="2981691259"/>
              </p:ext>
            </p:extLst>
          </p:nvPr>
        </p:nvGraphicFramePr>
        <p:xfrm>
          <a:off x="4860032" y="1440000"/>
          <a:ext cx="4104456" cy="3976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4610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p:cNvSpPr txBox="1">
            <a:spLocks/>
          </p:cNvSpPr>
          <p:nvPr/>
        </p:nvSpPr>
        <p:spPr>
          <a:xfrm>
            <a:off x="357158" y="481802"/>
            <a:ext cx="8429684" cy="642942"/>
          </a:xfrm>
          <a:prstGeom prst="rect">
            <a:avLst/>
          </a:prstGeom>
        </p:spPr>
        <p:txBody>
          <a:bodyPr/>
          <a:lstStyle>
            <a:lvl1pPr marL="342900" indent="-342900" algn="l" defTabSz="914400" rtl="0" eaLnBrk="1" latinLnBrk="0" hangingPunct="1">
              <a:spcBef>
                <a:spcPct val="20000"/>
              </a:spcBef>
              <a:buClr>
                <a:schemeClr val="accent2"/>
              </a:buClr>
              <a:buFont typeface="Arial" pitchFamily="34" charset="0"/>
              <a:buChar char="•"/>
              <a:defRPr sz="1800" kern="1200">
                <a:solidFill>
                  <a:schemeClr val="accent3"/>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accent3"/>
                </a:solidFill>
                <a:latin typeface="+mn-lt"/>
                <a:ea typeface="+mn-ea"/>
                <a:cs typeface="+mn-cs"/>
              </a:defRPr>
            </a:lvl2pPr>
            <a:lvl3pPr marL="1143000" indent="-228600" algn="l" defTabSz="914400" rtl="0" eaLnBrk="1" latinLnBrk="0" hangingPunct="1">
              <a:spcBef>
                <a:spcPct val="20000"/>
              </a:spcBef>
              <a:buClr>
                <a:schemeClr val="accent2"/>
              </a:buClr>
              <a:buFont typeface="Arial" pitchFamily="34" charset="0"/>
              <a:buChar char="•"/>
              <a:defRPr sz="1400" kern="1200">
                <a:solidFill>
                  <a:schemeClr val="accent3"/>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b-NO" sz="2800" b="1" dirty="0" smtClean="0"/>
              <a:t>WP5 </a:t>
            </a:r>
            <a:r>
              <a:rPr lang="nb-NO" sz="2800" b="1" dirty="0" err="1" smtClean="0"/>
              <a:t>task</a:t>
            </a:r>
            <a:r>
              <a:rPr lang="nb-NO" sz="2800" b="1" dirty="0" smtClean="0"/>
              <a:t> </a:t>
            </a:r>
            <a:r>
              <a:rPr lang="nb-NO" sz="2800" b="1" dirty="0" err="1" smtClean="0"/>
              <a:t>description</a:t>
            </a:r>
            <a:endParaRPr lang="nb-NO" sz="2800" b="1" dirty="0"/>
          </a:p>
        </p:txBody>
      </p:sp>
      <p:graphicFrame>
        <p:nvGraphicFramePr>
          <p:cNvPr id="14" name="Table 13"/>
          <p:cNvGraphicFramePr>
            <a:graphicFrameLocks noGrp="1"/>
          </p:cNvGraphicFramePr>
          <p:nvPr>
            <p:extLst>
              <p:ext uri="{D42A27DB-BD31-4B8C-83A1-F6EECF244321}">
                <p14:modId xmlns:p14="http://schemas.microsoft.com/office/powerpoint/2010/main" val="1040643844"/>
              </p:ext>
            </p:extLst>
          </p:nvPr>
        </p:nvGraphicFramePr>
        <p:xfrm>
          <a:off x="357158" y="1268760"/>
          <a:ext cx="8319298" cy="3230880"/>
        </p:xfrm>
        <a:graphic>
          <a:graphicData uri="http://schemas.openxmlformats.org/drawingml/2006/table">
            <a:tbl>
              <a:tblPr firstRow="1" bandRow="1">
                <a:tableStyleId>{72833802-FEF1-4C79-8D5D-14CF1EAF98D9}</a:tableStyleId>
              </a:tblPr>
              <a:tblGrid>
                <a:gridCol w="8319298"/>
              </a:tblGrid>
              <a:tr h="1283608">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nb-NO" sz="2000" dirty="0" err="1" smtClean="0"/>
                        <a:t>Task</a:t>
                      </a:r>
                      <a:r>
                        <a:rPr lang="nb-NO" sz="2000" dirty="0" smtClean="0"/>
                        <a:t> 5.4 (IIT-COMILLAS, </a:t>
                      </a:r>
                      <a:r>
                        <a:rPr lang="nb-NO" sz="2000" b="0" dirty="0" smtClean="0"/>
                        <a:t>SINTEF, EEG</a:t>
                      </a:r>
                      <a:r>
                        <a:rPr lang="nb-NO" sz="2000" dirty="0" smtClean="0"/>
                        <a:t>)</a:t>
                      </a:r>
                    </a:p>
                    <a:p>
                      <a:pPr marL="0" indent="0" algn="l">
                        <a:buFont typeface="Arial" pitchFamily="34" charset="0"/>
                        <a:buNone/>
                      </a:pPr>
                      <a:endParaRPr lang="nb-NO" sz="2000" dirty="0" smtClean="0"/>
                    </a:p>
                    <a:p>
                      <a:pPr marL="0" indent="0" algn="l">
                        <a:buFont typeface="Arial" pitchFamily="34" charset="0"/>
                        <a:buNone/>
                      </a:pPr>
                      <a:r>
                        <a:rPr lang="nb-NO" sz="2000" dirty="0" err="1" smtClean="0"/>
                        <a:t>Simulations</a:t>
                      </a:r>
                      <a:r>
                        <a:rPr lang="nb-NO" sz="2000" baseline="0" dirty="0" smtClean="0"/>
                        <a:t> </a:t>
                      </a:r>
                      <a:r>
                        <a:rPr lang="nb-NO" sz="2000" baseline="0" dirty="0" err="1" smtClean="0"/>
                        <a:t>of</a:t>
                      </a:r>
                      <a:r>
                        <a:rPr lang="nb-NO" sz="2000" baseline="0" dirty="0" smtClean="0"/>
                        <a:t> </a:t>
                      </a:r>
                      <a:r>
                        <a:rPr lang="nb-NO" sz="2000" baseline="0" dirty="0" err="1" smtClean="0"/>
                        <a:t>the</a:t>
                      </a:r>
                      <a:r>
                        <a:rPr lang="nb-NO" sz="2000" baseline="0" dirty="0" smtClean="0"/>
                        <a:t> </a:t>
                      </a:r>
                      <a:r>
                        <a:rPr lang="nb-NO" sz="2000" baseline="0" dirty="0" err="1" smtClean="0"/>
                        <a:t>effects</a:t>
                      </a:r>
                      <a:r>
                        <a:rPr lang="nb-NO" sz="2000" baseline="0" dirty="0" smtClean="0"/>
                        <a:t> </a:t>
                      </a:r>
                      <a:r>
                        <a:rPr lang="nb-NO" sz="2000" baseline="0" dirty="0" err="1" smtClean="0"/>
                        <a:t>on</a:t>
                      </a:r>
                      <a:r>
                        <a:rPr lang="nb-NO" sz="2000" baseline="0" dirty="0" smtClean="0"/>
                        <a:t> </a:t>
                      </a:r>
                      <a:r>
                        <a:rPr lang="nb-NO" sz="2000" baseline="0" dirty="0" err="1" smtClean="0"/>
                        <a:t>the</a:t>
                      </a:r>
                      <a:r>
                        <a:rPr lang="nb-NO" sz="2000" baseline="0" dirty="0" smtClean="0"/>
                        <a:t> </a:t>
                      </a:r>
                      <a:r>
                        <a:rPr lang="nb-NO" sz="2000" baseline="0" dirty="0" err="1" smtClean="0"/>
                        <a:t>preselected</a:t>
                      </a:r>
                      <a:r>
                        <a:rPr lang="nb-NO" sz="2000" baseline="0" dirty="0" smtClean="0"/>
                        <a:t> scenarios</a:t>
                      </a:r>
                      <a:endParaRPr lang="nb-NO" sz="2000" dirty="0" smtClean="0"/>
                    </a:p>
                    <a:p>
                      <a:endParaRPr lang="nb-NO" sz="2000" b="0" dirty="0"/>
                    </a:p>
                  </a:txBody>
                  <a:tcPr/>
                </a:tc>
              </a:tr>
              <a:tr h="1511514">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indent="0">
                        <a:buFont typeface="Arial" panose="020B0604020202020204" pitchFamily="34" charset="0"/>
                        <a:buNone/>
                      </a:pPr>
                      <a:r>
                        <a:rPr lang="en-GB" sz="2000" dirty="0" smtClean="0">
                          <a:solidFill>
                            <a:schemeClr val="accent3"/>
                          </a:solidFill>
                        </a:rPr>
                        <a:t>Scenarios will be evaluated</a:t>
                      </a:r>
                      <a:r>
                        <a:rPr lang="en-GB" sz="2000" baseline="0" dirty="0" smtClean="0">
                          <a:solidFill>
                            <a:schemeClr val="accent3"/>
                          </a:solidFill>
                        </a:rPr>
                        <a:t> with links with the policies and market-structures as proposed by WP3.  This will be done using the following options</a:t>
                      </a:r>
                    </a:p>
                    <a:p>
                      <a:pPr marL="800100" lvl="1" indent="-342900">
                        <a:buFontTx/>
                        <a:buChar char="-"/>
                      </a:pPr>
                      <a:r>
                        <a:rPr lang="en-GB" sz="2000" baseline="0" dirty="0" smtClean="0">
                          <a:solidFill>
                            <a:schemeClr val="accent3"/>
                          </a:solidFill>
                        </a:rPr>
                        <a:t>Existing numerical tools for the European power market</a:t>
                      </a:r>
                    </a:p>
                    <a:p>
                      <a:pPr marL="800100" lvl="1" indent="-342900">
                        <a:buFontTx/>
                        <a:buChar char="-"/>
                      </a:pPr>
                      <a:r>
                        <a:rPr lang="en-GB" sz="2000" baseline="0" dirty="0" smtClean="0">
                          <a:solidFill>
                            <a:schemeClr val="accent3"/>
                          </a:solidFill>
                        </a:rPr>
                        <a:t>Smart </a:t>
                      </a:r>
                      <a:r>
                        <a:rPr lang="en-GB" sz="2000" baseline="0" dirty="0" smtClean="0">
                          <a:solidFill>
                            <a:schemeClr val="accent3"/>
                          </a:solidFill>
                        </a:rPr>
                        <a:t>use of model</a:t>
                      </a:r>
                    </a:p>
                    <a:p>
                      <a:pPr marL="800100" lvl="1" indent="-342900">
                        <a:buFontTx/>
                        <a:buChar char="-"/>
                      </a:pPr>
                      <a:r>
                        <a:rPr lang="en-GB" sz="2000" baseline="0" dirty="0" smtClean="0">
                          <a:solidFill>
                            <a:schemeClr val="accent3"/>
                          </a:solidFill>
                        </a:rPr>
                        <a:t>Case-specification</a:t>
                      </a:r>
                    </a:p>
                    <a:p>
                      <a:pPr marL="800100" lvl="1" indent="-342900">
                        <a:buFontTx/>
                        <a:buChar char="-"/>
                      </a:pPr>
                      <a:r>
                        <a:rPr lang="en-GB" sz="2000" baseline="0" dirty="0" smtClean="0">
                          <a:solidFill>
                            <a:schemeClr val="accent3"/>
                          </a:solidFill>
                        </a:rPr>
                        <a:t>Numerical </a:t>
                      </a:r>
                      <a:r>
                        <a:rPr lang="en-GB" sz="2000" baseline="0" dirty="0" smtClean="0">
                          <a:solidFill>
                            <a:schemeClr val="accent3"/>
                          </a:solidFill>
                        </a:rPr>
                        <a:t>illustrations of </a:t>
                      </a:r>
                      <a:r>
                        <a:rPr lang="en-GB" sz="2000" baseline="0" dirty="0" smtClean="0">
                          <a:solidFill>
                            <a:schemeClr val="accent3"/>
                          </a:solidFill>
                        </a:rPr>
                        <a:t>principle </a:t>
                      </a:r>
                      <a:r>
                        <a:rPr lang="en-GB" sz="2000" baseline="0" dirty="0" smtClean="0">
                          <a:solidFill>
                            <a:schemeClr val="accent3"/>
                          </a:solidFill>
                        </a:rPr>
                        <a:t>small-scale models</a:t>
                      </a:r>
                      <a:endParaRPr lang="nb-NO" sz="2000" b="0" dirty="0"/>
                    </a:p>
                  </a:txBody>
                  <a:tcPr/>
                </a:tc>
              </a:tr>
            </a:tbl>
          </a:graphicData>
        </a:graphic>
      </p:graphicFrame>
    </p:spTree>
    <p:extLst>
      <p:ext uri="{BB962C8B-B14F-4D97-AF65-F5344CB8AC3E}">
        <p14:creationId xmlns:p14="http://schemas.microsoft.com/office/powerpoint/2010/main" val="4218766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p:cNvSpPr txBox="1">
            <a:spLocks/>
          </p:cNvSpPr>
          <p:nvPr/>
        </p:nvSpPr>
        <p:spPr>
          <a:xfrm>
            <a:off x="357158" y="481802"/>
            <a:ext cx="8429684" cy="642942"/>
          </a:xfrm>
          <a:prstGeom prst="rect">
            <a:avLst/>
          </a:prstGeom>
        </p:spPr>
        <p:txBody>
          <a:bodyPr/>
          <a:lstStyle>
            <a:lvl1pPr marL="342900" indent="-342900" algn="l" defTabSz="914400" rtl="0" eaLnBrk="1" latinLnBrk="0" hangingPunct="1">
              <a:spcBef>
                <a:spcPct val="20000"/>
              </a:spcBef>
              <a:buClr>
                <a:schemeClr val="accent2"/>
              </a:buClr>
              <a:buFont typeface="Arial" pitchFamily="34" charset="0"/>
              <a:buChar char="•"/>
              <a:defRPr sz="1800" kern="1200">
                <a:solidFill>
                  <a:schemeClr val="accent3"/>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accent3"/>
                </a:solidFill>
                <a:latin typeface="+mn-lt"/>
                <a:ea typeface="+mn-ea"/>
                <a:cs typeface="+mn-cs"/>
              </a:defRPr>
            </a:lvl2pPr>
            <a:lvl3pPr marL="1143000" indent="-228600" algn="l" defTabSz="914400" rtl="0" eaLnBrk="1" latinLnBrk="0" hangingPunct="1">
              <a:spcBef>
                <a:spcPct val="20000"/>
              </a:spcBef>
              <a:buClr>
                <a:schemeClr val="accent2"/>
              </a:buClr>
              <a:buFont typeface="Arial" pitchFamily="34" charset="0"/>
              <a:buChar char="•"/>
              <a:defRPr sz="1400" kern="1200">
                <a:solidFill>
                  <a:schemeClr val="accent3"/>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b-NO" sz="2800" b="1" dirty="0" smtClean="0"/>
              <a:t>WP5 </a:t>
            </a:r>
            <a:r>
              <a:rPr lang="nb-NO" sz="2800" b="1" dirty="0" err="1" smtClean="0"/>
              <a:t>task</a:t>
            </a:r>
            <a:r>
              <a:rPr lang="nb-NO" sz="2800" b="1" dirty="0" smtClean="0"/>
              <a:t> </a:t>
            </a:r>
            <a:r>
              <a:rPr lang="nb-NO" sz="2800" b="1" dirty="0" err="1" smtClean="0"/>
              <a:t>description</a:t>
            </a:r>
            <a:endParaRPr lang="nb-NO" sz="2800" b="1" dirty="0"/>
          </a:p>
        </p:txBody>
      </p:sp>
      <p:grpSp>
        <p:nvGrpSpPr>
          <p:cNvPr id="4" name="Groupe 8"/>
          <p:cNvGrpSpPr/>
          <p:nvPr/>
        </p:nvGrpSpPr>
        <p:grpSpPr>
          <a:xfrm>
            <a:off x="7596336" y="2944637"/>
            <a:ext cx="1060704" cy="1420467"/>
            <a:chOff x="6516216" y="2800621"/>
            <a:chExt cx="1060704" cy="1420467"/>
          </a:xfrm>
        </p:grpSpPr>
        <p:sp>
          <p:nvSpPr>
            <p:cNvPr id="5" name="Organigramme : Multidocument 7"/>
            <p:cNvSpPr/>
            <p:nvPr/>
          </p:nvSpPr>
          <p:spPr>
            <a:xfrm>
              <a:off x="6516216" y="3199284"/>
              <a:ext cx="1060704" cy="1021804"/>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fr-FR" b="1" dirty="0" smtClean="0">
                  <a:solidFill>
                    <a:srgbClr val="FF0000"/>
                  </a:solidFill>
                </a:rPr>
                <a:t>JUNE 2015</a:t>
              </a:r>
              <a:endParaRPr lang="fr-FR" b="1" dirty="0">
                <a:solidFill>
                  <a:srgbClr val="FF0000"/>
                </a:solidFill>
              </a:endParaRPr>
            </a:p>
          </p:txBody>
        </p:sp>
        <p:sp>
          <p:nvSpPr>
            <p:cNvPr id="6" name="Rectangle 5"/>
            <p:cNvSpPr/>
            <p:nvPr/>
          </p:nvSpPr>
          <p:spPr>
            <a:xfrm>
              <a:off x="6516216" y="2800621"/>
              <a:ext cx="936104" cy="5034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600" b="1" dirty="0" smtClean="0">
                  <a:solidFill>
                    <a:prstClr val="white"/>
                  </a:solidFill>
                </a:rPr>
                <a:t>BRUSSELS</a:t>
              </a:r>
              <a:endParaRPr lang="fr-FR" sz="1600" b="1" dirty="0">
                <a:solidFill>
                  <a:prstClr val="white"/>
                </a:solidFill>
              </a:endParaRPr>
            </a:p>
          </p:txBody>
        </p:sp>
      </p:grpSp>
      <p:grpSp>
        <p:nvGrpSpPr>
          <p:cNvPr id="7" name="Groupe 9"/>
          <p:cNvGrpSpPr/>
          <p:nvPr/>
        </p:nvGrpSpPr>
        <p:grpSpPr>
          <a:xfrm>
            <a:off x="7596336" y="4744837"/>
            <a:ext cx="1060704" cy="1420467"/>
            <a:chOff x="6516216" y="2800621"/>
            <a:chExt cx="1060704" cy="1420467"/>
          </a:xfrm>
        </p:grpSpPr>
        <p:sp>
          <p:nvSpPr>
            <p:cNvPr id="8" name="Organigramme : Multidocument 10"/>
            <p:cNvSpPr/>
            <p:nvPr/>
          </p:nvSpPr>
          <p:spPr>
            <a:xfrm>
              <a:off x="6516216" y="3199284"/>
              <a:ext cx="1060704" cy="1021804"/>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fr-FR" b="1" dirty="0" smtClean="0">
                  <a:solidFill>
                    <a:srgbClr val="FF0000"/>
                  </a:solidFill>
                </a:rPr>
                <a:t>FEB. 2016</a:t>
              </a:r>
              <a:endParaRPr lang="fr-FR" b="1" dirty="0">
                <a:solidFill>
                  <a:srgbClr val="FF0000"/>
                </a:solidFill>
              </a:endParaRPr>
            </a:p>
          </p:txBody>
        </p:sp>
        <p:sp>
          <p:nvSpPr>
            <p:cNvPr id="9" name="Rectangle 8"/>
            <p:cNvSpPr/>
            <p:nvPr/>
          </p:nvSpPr>
          <p:spPr>
            <a:xfrm>
              <a:off x="6516216" y="2800621"/>
              <a:ext cx="936104" cy="5034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600" b="1" dirty="0" smtClean="0">
                  <a:solidFill>
                    <a:prstClr val="white"/>
                  </a:solidFill>
                </a:rPr>
                <a:t>BRUSSELS</a:t>
              </a:r>
              <a:endParaRPr lang="fr-FR" sz="1600" b="1" dirty="0">
                <a:solidFill>
                  <a:prstClr val="white"/>
                </a:solidFill>
              </a:endParaRPr>
            </a:p>
          </p:txBody>
        </p:sp>
      </p:grpSp>
      <p:sp>
        <p:nvSpPr>
          <p:cNvPr id="10" name="Espace réservé du contenu 2"/>
          <p:cNvSpPr txBox="1">
            <a:spLocks/>
          </p:cNvSpPr>
          <p:nvPr/>
        </p:nvSpPr>
        <p:spPr>
          <a:xfrm>
            <a:off x="357158" y="1268760"/>
            <a:ext cx="8535322" cy="1296144"/>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2"/>
              </a:buClr>
              <a:buFont typeface="Arial" pitchFamily="34" charset="0"/>
              <a:buNone/>
              <a:defRPr sz="18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16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2"/>
              </a:buClr>
              <a:buFont typeface="Arial" pitchFamily="34" charset="0"/>
              <a:buNone/>
              <a:defRPr sz="12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2"/>
              </a:buClr>
              <a:buFont typeface="Arial" pitchFamily="34" charset="0"/>
              <a:buNone/>
              <a:defRPr sz="12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nb-NO" sz="2400" b="1" dirty="0" err="1" smtClean="0">
                <a:solidFill>
                  <a:schemeClr val="accent3"/>
                </a:solidFill>
              </a:rPr>
              <a:t>Task</a:t>
            </a:r>
            <a:r>
              <a:rPr lang="nb-NO" sz="2400" b="1" dirty="0" smtClean="0">
                <a:solidFill>
                  <a:schemeClr val="accent3"/>
                </a:solidFill>
              </a:rPr>
              <a:t> 5.5 (SINTEF, </a:t>
            </a:r>
            <a:r>
              <a:rPr lang="nb-NO" sz="2400" dirty="0" smtClean="0">
                <a:solidFill>
                  <a:schemeClr val="accent3"/>
                </a:solidFill>
              </a:rPr>
              <a:t>RTE, IIT-COMILLAS, EEG, TECHNOFI</a:t>
            </a:r>
            <a:r>
              <a:rPr lang="nb-NO" sz="2400" b="1" dirty="0" smtClean="0">
                <a:solidFill>
                  <a:schemeClr val="accent3"/>
                </a:solidFill>
              </a:rPr>
              <a:t>) </a:t>
            </a:r>
          </a:p>
          <a:p>
            <a:pPr algn="l">
              <a:spcBef>
                <a:spcPts val="0"/>
              </a:spcBef>
            </a:pPr>
            <a:r>
              <a:rPr lang="nb-NO" sz="2400" b="1" dirty="0" smtClean="0">
                <a:solidFill>
                  <a:schemeClr val="accent3"/>
                </a:solidFill>
              </a:rPr>
              <a:t>Expert </a:t>
            </a:r>
            <a:r>
              <a:rPr lang="nb-NO" sz="2400" b="1" dirty="0">
                <a:solidFill>
                  <a:schemeClr val="accent3"/>
                </a:solidFill>
              </a:rPr>
              <a:t>workshop and </a:t>
            </a:r>
            <a:r>
              <a:rPr lang="nb-NO" sz="2400" b="1" dirty="0" err="1">
                <a:solidFill>
                  <a:schemeClr val="accent3"/>
                </a:solidFill>
              </a:rPr>
              <a:t>follow</a:t>
            </a:r>
            <a:r>
              <a:rPr lang="nb-NO" sz="2400" b="1" dirty="0">
                <a:solidFill>
                  <a:schemeClr val="accent3"/>
                </a:solidFill>
              </a:rPr>
              <a:t>-up stakeholder </a:t>
            </a:r>
            <a:r>
              <a:rPr lang="nb-NO" sz="2400" b="1" dirty="0" err="1">
                <a:solidFill>
                  <a:schemeClr val="accent3"/>
                </a:solidFill>
              </a:rPr>
              <a:t>consultation</a:t>
            </a:r>
            <a:r>
              <a:rPr lang="nb-NO" sz="2400" b="1" dirty="0">
                <a:solidFill>
                  <a:schemeClr val="accent3"/>
                </a:solidFill>
              </a:rPr>
              <a:t> </a:t>
            </a:r>
            <a:r>
              <a:rPr lang="nb-NO" sz="2400" b="1" dirty="0" err="1">
                <a:solidFill>
                  <a:schemeClr val="accent3"/>
                </a:solidFill>
              </a:rPr>
              <a:t>process</a:t>
            </a:r>
            <a:r>
              <a:rPr lang="nb-NO" sz="2400" b="1" dirty="0">
                <a:solidFill>
                  <a:schemeClr val="accent3"/>
                </a:solidFill>
              </a:rPr>
              <a:t> &amp; stakeholder-</a:t>
            </a:r>
            <a:r>
              <a:rPr lang="nb-NO" sz="2400" b="1" dirty="0" err="1">
                <a:solidFill>
                  <a:schemeClr val="accent3"/>
                </a:solidFill>
              </a:rPr>
              <a:t>event</a:t>
            </a:r>
            <a:endParaRPr lang="nb-NO" sz="2400" dirty="0"/>
          </a:p>
        </p:txBody>
      </p:sp>
      <p:sp>
        <p:nvSpPr>
          <p:cNvPr id="11" name="Espace réservé du contenu 2"/>
          <p:cNvSpPr txBox="1">
            <a:spLocks/>
          </p:cNvSpPr>
          <p:nvPr/>
        </p:nvSpPr>
        <p:spPr>
          <a:xfrm>
            <a:off x="107504" y="4536504"/>
            <a:ext cx="7344816" cy="19168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b="1" kern="1200">
                <a:solidFill>
                  <a:srgbClr val="000F4C"/>
                </a:solidFill>
                <a:latin typeface="+mn-lt"/>
                <a:ea typeface="+mn-ea"/>
                <a:cs typeface="+mn-cs"/>
              </a:defRPr>
            </a:lvl1pPr>
            <a:lvl2pPr marL="742950" indent="-285750" algn="l" defTabSz="914400" rtl="0" eaLnBrk="1" latinLnBrk="0" hangingPunct="1">
              <a:spcBef>
                <a:spcPct val="20000"/>
              </a:spcBef>
              <a:buClr>
                <a:srgbClr val="0079AB"/>
              </a:buClr>
              <a:buFont typeface="Arial"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06450" lvl="1" indent="-406400"/>
            <a:endParaRPr lang="en-US" sz="2400" dirty="0" smtClean="0">
              <a:solidFill>
                <a:srgbClr val="4F81BD">
                  <a:lumMod val="75000"/>
                </a:srgbClr>
              </a:solidFill>
            </a:endParaRPr>
          </a:p>
          <a:p>
            <a:pPr marL="806450" lvl="1" indent="-406400"/>
            <a:r>
              <a:rPr lang="en-US" sz="2400" dirty="0" smtClean="0">
                <a:solidFill>
                  <a:srgbClr val="4F81BD">
                    <a:lumMod val="75000"/>
                  </a:srgbClr>
                </a:solidFill>
              </a:rPr>
              <a:t>Stakeholder Workshop: discussion of final results.  (D5.2 Quantitative evaluation of policies for post 2020 RES targets)</a:t>
            </a:r>
            <a:endParaRPr lang="en-US" sz="2000" dirty="0" smtClean="0">
              <a:solidFill>
                <a:srgbClr val="4F81BD">
                  <a:lumMod val="75000"/>
                </a:srgbClr>
              </a:solidFill>
              <a:sym typeface="Wingdings" panose="05000000000000000000" pitchFamily="2" charset="2"/>
            </a:endParaRPr>
          </a:p>
        </p:txBody>
      </p:sp>
      <p:sp>
        <p:nvSpPr>
          <p:cNvPr id="13" name="Espace réservé du contenu 2"/>
          <p:cNvSpPr txBox="1">
            <a:spLocks/>
          </p:cNvSpPr>
          <p:nvPr/>
        </p:nvSpPr>
        <p:spPr>
          <a:xfrm>
            <a:off x="107504" y="2924944"/>
            <a:ext cx="7344816" cy="1584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b="1" kern="1200">
                <a:solidFill>
                  <a:srgbClr val="000F4C"/>
                </a:solidFill>
                <a:latin typeface="+mn-lt"/>
                <a:ea typeface="+mn-ea"/>
                <a:cs typeface="+mn-cs"/>
              </a:defRPr>
            </a:lvl1pPr>
            <a:lvl2pPr marL="742950" indent="-285750" algn="l" defTabSz="914400" rtl="0" eaLnBrk="1" latinLnBrk="0" hangingPunct="1">
              <a:spcBef>
                <a:spcPct val="20000"/>
              </a:spcBef>
              <a:buClr>
                <a:srgbClr val="0079AB"/>
              </a:buClr>
              <a:buFont typeface="Arial"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06450" lvl="1" indent="-406400"/>
            <a:r>
              <a:rPr lang="en-US" sz="2400" dirty="0" smtClean="0">
                <a:solidFill>
                  <a:srgbClr val="4F81BD">
                    <a:lumMod val="75000"/>
                  </a:srgbClr>
                </a:solidFill>
              </a:rPr>
              <a:t>Expert-Workshop: interaction with ACER and national regulators, as well as policy makers, DG Energy and ENTSO-E. (D5.1 Assumptions, scenarios and models)</a:t>
            </a:r>
          </a:p>
          <a:p>
            <a:pPr marL="806450" lvl="1" indent="-406400"/>
            <a:endParaRPr lang="en-US" sz="2400" dirty="0" smtClean="0">
              <a:solidFill>
                <a:srgbClr val="4F81BD">
                  <a:lumMod val="75000"/>
                </a:srgbClr>
              </a:solidFill>
            </a:endParaRPr>
          </a:p>
        </p:txBody>
      </p:sp>
    </p:spTree>
    <p:extLst>
      <p:ext uri="{BB962C8B-B14F-4D97-AF65-F5344CB8AC3E}">
        <p14:creationId xmlns:p14="http://schemas.microsoft.com/office/powerpoint/2010/main" val="2343603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124744"/>
            <a:ext cx="8429683" cy="3672408"/>
          </a:xfrm>
        </p:spPr>
        <p:txBody>
          <a:bodyPr/>
          <a:lstStyle/>
          <a:p>
            <a:pPr>
              <a:lnSpc>
                <a:spcPct val="150000"/>
              </a:lnSpc>
              <a:buClr>
                <a:schemeClr val="bg2"/>
              </a:buClr>
            </a:pPr>
            <a:r>
              <a:rPr lang="nb-NO" sz="2000" dirty="0" smtClean="0">
                <a:solidFill>
                  <a:schemeClr val="bg2"/>
                </a:solidFill>
              </a:rPr>
              <a:t>D5.1 Report </a:t>
            </a:r>
            <a:r>
              <a:rPr lang="nb-NO" sz="2000" dirty="0" err="1" smtClean="0">
                <a:solidFill>
                  <a:schemeClr val="bg2"/>
                </a:solidFill>
              </a:rPr>
              <a:t>on</a:t>
            </a:r>
            <a:r>
              <a:rPr lang="nb-NO" sz="2000" dirty="0" smtClean="0">
                <a:solidFill>
                  <a:schemeClr val="bg2"/>
                </a:solidFill>
              </a:rPr>
              <a:t> </a:t>
            </a:r>
            <a:r>
              <a:rPr lang="nb-NO" sz="2000" dirty="0" err="1" smtClean="0">
                <a:solidFill>
                  <a:schemeClr val="bg2"/>
                </a:solidFill>
              </a:rPr>
              <a:t>assumptions</a:t>
            </a:r>
            <a:r>
              <a:rPr lang="nb-NO" sz="2000" dirty="0" smtClean="0">
                <a:solidFill>
                  <a:schemeClr val="bg2"/>
                </a:solidFill>
              </a:rPr>
              <a:t>, scenarios and </a:t>
            </a:r>
            <a:r>
              <a:rPr lang="nb-NO" sz="2000" dirty="0" err="1" smtClean="0">
                <a:solidFill>
                  <a:schemeClr val="bg2"/>
                </a:solidFill>
              </a:rPr>
              <a:t>choice</a:t>
            </a:r>
            <a:r>
              <a:rPr lang="nb-NO" sz="2000" dirty="0" smtClean="0">
                <a:solidFill>
                  <a:schemeClr val="bg2"/>
                </a:solidFill>
              </a:rPr>
              <a:t> </a:t>
            </a:r>
            <a:r>
              <a:rPr lang="nb-NO" sz="2000" dirty="0" err="1" smtClean="0">
                <a:solidFill>
                  <a:schemeClr val="bg2"/>
                </a:solidFill>
              </a:rPr>
              <a:t>of</a:t>
            </a:r>
            <a:r>
              <a:rPr lang="nb-NO" sz="2000" dirty="0" smtClean="0">
                <a:solidFill>
                  <a:schemeClr val="bg2"/>
                </a:solidFill>
              </a:rPr>
              <a:t> </a:t>
            </a:r>
            <a:r>
              <a:rPr lang="nb-NO" sz="2000" dirty="0" err="1" smtClean="0">
                <a:solidFill>
                  <a:schemeClr val="bg2"/>
                </a:solidFill>
              </a:rPr>
              <a:t>models</a:t>
            </a:r>
            <a:r>
              <a:rPr lang="nb-NO" sz="2000" dirty="0" smtClean="0">
                <a:solidFill>
                  <a:schemeClr val="bg2"/>
                </a:solidFill>
              </a:rPr>
              <a:t> for </a:t>
            </a:r>
            <a:r>
              <a:rPr lang="nb-NO" sz="2000" dirty="0" err="1" smtClean="0">
                <a:solidFill>
                  <a:schemeClr val="bg2"/>
                </a:solidFill>
              </a:rPr>
              <a:t>quatification</a:t>
            </a:r>
            <a:r>
              <a:rPr lang="nb-NO" sz="2000" dirty="0" smtClean="0">
                <a:solidFill>
                  <a:schemeClr val="bg2"/>
                </a:solidFill>
              </a:rPr>
              <a:t> (RTE M18)</a:t>
            </a:r>
          </a:p>
          <a:p>
            <a:pPr>
              <a:lnSpc>
                <a:spcPct val="150000"/>
              </a:lnSpc>
              <a:buClr>
                <a:schemeClr val="bg2"/>
              </a:buClr>
            </a:pPr>
            <a:r>
              <a:rPr lang="nb-NO" sz="2000" dirty="0" smtClean="0">
                <a:solidFill>
                  <a:schemeClr val="bg2"/>
                </a:solidFill>
              </a:rPr>
              <a:t>D5.2 Report </a:t>
            </a:r>
            <a:r>
              <a:rPr lang="nb-NO" sz="2000" dirty="0" err="1" smtClean="0">
                <a:solidFill>
                  <a:schemeClr val="bg2"/>
                </a:solidFill>
              </a:rPr>
              <a:t>on</a:t>
            </a:r>
            <a:r>
              <a:rPr lang="nb-NO" sz="2000" dirty="0" smtClean="0">
                <a:solidFill>
                  <a:schemeClr val="bg2"/>
                </a:solidFill>
              </a:rPr>
              <a:t> </a:t>
            </a:r>
            <a:r>
              <a:rPr lang="nb-NO" sz="2000" dirty="0" err="1" smtClean="0">
                <a:solidFill>
                  <a:schemeClr val="bg2"/>
                </a:solidFill>
              </a:rPr>
              <a:t>quantitative</a:t>
            </a:r>
            <a:r>
              <a:rPr lang="nb-NO" sz="2000" dirty="0" smtClean="0">
                <a:solidFill>
                  <a:schemeClr val="bg2"/>
                </a:solidFill>
              </a:rPr>
              <a:t> </a:t>
            </a:r>
            <a:r>
              <a:rPr lang="nb-NO" sz="2000" dirty="0" err="1" smtClean="0">
                <a:solidFill>
                  <a:schemeClr val="bg2"/>
                </a:solidFill>
              </a:rPr>
              <a:t>evaluation</a:t>
            </a:r>
            <a:r>
              <a:rPr lang="nb-NO" sz="2000" dirty="0" smtClean="0">
                <a:solidFill>
                  <a:schemeClr val="bg2"/>
                </a:solidFill>
              </a:rPr>
              <a:t> </a:t>
            </a:r>
            <a:r>
              <a:rPr lang="nb-NO" sz="2000" dirty="0" err="1" smtClean="0">
                <a:solidFill>
                  <a:schemeClr val="bg2"/>
                </a:solidFill>
              </a:rPr>
              <a:t>of</a:t>
            </a:r>
            <a:r>
              <a:rPr lang="nb-NO" sz="2000" dirty="0" smtClean="0">
                <a:solidFill>
                  <a:schemeClr val="bg2"/>
                </a:solidFill>
              </a:rPr>
              <a:t> </a:t>
            </a:r>
            <a:r>
              <a:rPr lang="nb-NO" sz="2000" dirty="0" err="1" smtClean="0">
                <a:solidFill>
                  <a:schemeClr val="bg2"/>
                </a:solidFill>
              </a:rPr>
              <a:t>policies</a:t>
            </a:r>
            <a:r>
              <a:rPr lang="nb-NO" sz="2000" dirty="0" smtClean="0">
                <a:solidFill>
                  <a:schemeClr val="bg2"/>
                </a:solidFill>
              </a:rPr>
              <a:t> for post 2020 RES-E targets (SINTEF, M24)</a:t>
            </a:r>
          </a:p>
          <a:p>
            <a:pPr>
              <a:lnSpc>
                <a:spcPct val="150000"/>
              </a:lnSpc>
              <a:buClr>
                <a:schemeClr val="bg2"/>
              </a:buClr>
            </a:pPr>
            <a:r>
              <a:rPr lang="nb-NO" sz="2000" dirty="0" smtClean="0">
                <a:solidFill>
                  <a:schemeClr val="bg2"/>
                </a:solidFill>
              </a:rPr>
              <a:t>D5.3 Minutes and </a:t>
            </a:r>
            <a:r>
              <a:rPr lang="nb-NO" sz="2000" dirty="0" err="1" smtClean="0">
                <a:solidFill>
                  <a:schemeClr val="bg2"/>
                </a:solidFill>
              </a:rPr>
              <a:t>recommendations</a:t>
            </a:r>
            <a:r>
              <a:rPr lang="nb-NO" sz="2000" dirty="0" smtClean="0">
                <a:solidFill>
                  <a:schemeClr val="bg2"/>
                </a:solidFill>
              </a:rPr>
              <a:t> </a:t>
            </a:r>
            <a:r>
              <a:rPr lang="nb-NO" sz="2000" dirty="0" err="1" smtClean="0">
                <a:solidFill>
                  <a:schemeClr val="bg2"/>
                </a:solidFill>
              </a:rPr>
              <a:t>of</a:t>
            </a:r>
            <a:r>
              <a:rPr lang="nb-NO" sz="2000" dirty="0" smtClean="0">
                <a:solidFill>
                  <a:schemeClr val="bg2"/>
                </a:solidFill>
              </a:rPr>
              <a:t> </a:t>
            </a:r>
            <a:r>
              <a:rPr lang="nb-NO" sz="2000" dirty="0" err="1" smtClean="0">
                <a:solidFill>
                  <a:schemeClr val="bg2"/>
                </a:solidFill>
              </a:rPr>
              <a:t>the</a:t>
            </a:r>
            <a:r>
              <a:rPr lang="nb-NO" sz="2000" dirty="0" smtClean="0">
                <a:solidFill>
                  <a:schemeClr val="bg2"/>
                </a:solidFill>
              </a:rPr>
              <a:t> </a:t>
            </a:r>
            <a:r>
              <a:rPr lang="nb-NO" sz="2000" dirty="0" err="1" smtClean="0">
                <a:solidFill>
                  <a:schemeClr val="bg2"/>
                </a:solidFill>
              </a:rPr>
              <a:t>expert</a:t>
            </a:r>
            <a:r>
              <a:rPr lang="nb-NO" sz="2000" dirty="0" smtClean="0">
                <a:solidFill>
                  <a:schemeClr val="bg2"/>
                </a:solidFill>
              </a:rPr>
              <a:t> workshop and </a:t>
            </a:r>
            <a:r>
              <a:rPr lang="nb-NO" sz="2000" dirty="0" err="1" smtClean="0">
                <a:solidFill>
                  <a:schemeClr val="bg2"/>
                </a:solidFill>
              </a:rPr>
              <a:t>follow</a:t>
            </a:r>
            <a:r>
              <a:rPr lang="nb-NO" sz="2000" dirty="0" smtClean="0">
                <a:solidFill>
                  <a:schemeClr val="bg2"/>
                </a:solidFill>
              </a:rPr>
              <a:t>-up </a:t>
            </a:r>
            <a:r>
              <a:rPr lang="nb-NO" sz="2000" dirty="0" err="1" smtClean="0">
                <a:solidFill>
                  <a:schemeClr val="bg2"/>
                </a:solidFill>
              </a:rPr>
              <a:t>consultation</a:t>
            </a:r>
            <a:r>
              <a:rPr lang="nb-NO" sz="2000" dirty="0" smtClean="0">
                <a:solidFill>
                  <a:schemeClr val="bg2"/>
                </a:solidFill>
              </a:rPr>
              <a:t> </a:t>
            </a:r>
            <a:r>
              <a:rPr lang="nb-NO" sz="2000" dirty="0" err="1" smtClean="0">
                <a:solidFill>
                  <a:schemeClr val="bg2"/>
                </a:solidFill>
              </a:rPr>
              <a:t>process</a:t>
            </a:r>
            <a:r>
              <a:rPr lang="nb-NO" sz="2000" dirty="0" smtClean="0">
                <a:solidFill>
                  <a:schemeClr val="bg2"/>
                </a:solidFill>
              </a:rPr>
              <a:t> &amp; stakeholder </a:t>
            </a:r>
            <a:r>
              <a:rPr lang="nb-NO" sz="2000" dirty="0" err="1" smtClean="0">
                <a:solidFill>
                  <a:schemeClr val="bg2"/>
                </a:solidFill>
              </a:rPr>
              <a:t>event</a:t>
            </a:r>
            <a:r>
              <a:rPr lang="nb-NO" sz="2000" dirty="0" smtClean="0">
                <a:solidFill>
                  <a:schemeClr val="bg2"/>
                </a:solidFill>
              </a:rPr>
              <a:t> </a:t>
            </a:r>
            <a:r>
              <a:rPr lang="nb-NO" sz="2000" dirty="0" err="1" smtClean="0">
                <a:solidFill>
                  <a:schemeClr val="bg2"/>
                </a:solidFill>
              </a:rPr>
              <a:t>allocated</a:t>
            </a:r>
            <a:r>
              <a:rPr lang="nb-NO" sz="2000" dirty="0" smtClean="0">
                <a:solidFill>
                  <a:schemeClr val="bg2"/>
                </a:solidFill>
              </a:rPr>
              <a:t> to </a:t>
            </a:r>
            <a:r>
              <a:rPr lang="nb-NO" sz="2000" dirty="0" err="1" smtClean="0">
                <a:solidFill>
                  <a:schemeClr val="bg2"/>
                </a:solidFill>
              </a:rPr>
              <a:t>work</a:t>
            </a:r>
            <a:r>
              <a:rPr lang="nb-NO" sz="2000" dirty="0" smtClean="0">
                <a:solidFill>
                  <a:schemeClr val="bg2"/>
                </a:solidFill>
              </a:rPr>
              <a:t> in WP5 (SINTEF, M24)</a:t>
            </a:r>
          </a:p>
          <a:p>
            <a:pPr>
              <a:lnSpc>
                <a:spcPct val="150000"/>
              </a:lnSpc>
            </a:pPr>
            <a:endParaRPr lang="nb-NO" sz="2000" dirty="0">
              <a:solidFill>
                <a:schemeClr val="bg1"/>
              </a:solidFill>
            </a:endParaRPr>
          </a:p>
          <a:p>
            <a:pPr>
              <a:lnSpc>
                <a:spcPct val="150000"/>
              </a:lnSpc>
            </a:pPr>
            <a:endParaRPr lang="nb-NO" sz="2000" dirty="0">
              <a:solidFill>
                <a:schemeClr val="bg1"/>
              </a:solidFill>
            </a:endParaRP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14</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nb-NO" b="1" dirty="0" err="1" smtClean="0"/>
              <a:t>Deliverables</a:t>
            </a:r>
            <a:endParaRPr lang="nb-NO" dirty="0"/>
          </a:p>
        </p:txBody>
      </p:sp>
    </p:spTree>
    <p:extLst>
      <p:ext uri="{BB962C8B-B14F-4D97-AF65-F5344CB8AC3E}">
        <p14:creationId xmlns:p14="http://schemas.microsoft.com/office/powerpoint/2010/main" val="1091147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124744"/>
            <a:ext cx="8429683" cy="3816424"/>
          </a:xfrm>
        </p:spPr>
        <p:txBody>
          <a:bodyPr/>
          <a:lstStyle/>
          <a:p>
            <a:pPr>
              <a:lnSpc>
                <a:spcPct val="150000"/>
              </a:lnSpc>
              <a:buClr>
                <a:schemeClr val="bg2"/>
              </a:buClr>
            </a:pPr>
            <a:r>
              <a:rPr lang="nb-NO" sz="2000" dirty="0" err="1" smtClean="0">
                <a:solidFill>
                  <a:schemeClr val="bg2"/>
                </a:solidFill>
              </a:rPr>
              <a:t>Description</a:t>
            </a:r>
            <a:r>
              <a:rPr lang="nb-NO" sz="2000" dirty="0" smtClean="0">
                <a:solidFill>
                  <a:schemeClr val="bg2"/>
                </a:solidFill>
              </a:rPr>
              <a:t> </a:t>
            </a:r>
            <a:r>
              <a:rPr lang="nb-NO" sz="2000" dirty="0" err="1" smtClean="0">
                <a:solidFill>
                  <a:schemeClr val="bg2"/>
                </a:solidFill>
              </a:rPr>
              <a:t>of</a:t>
            </a:r>
            <a:r>
              <a:rPr lang="nb-NO" sz="2000" dirty="0" smtClean="0">
                <a:solidFill>
                  <a:schemeClr val="bg2"/>
                </a:solidFill>
              </a:rPr>
              <a:t> overall </a:t>
            </a:r>
            <a:r>
              <a:rPr lang="nb-NO" sz="2000" dirty="0" err="1" smtClean="0">
                <a:solidFill>
                  <a:schemeClr val="bg2"/>
                </a:solidFill>
              </a:rPr>
              <a:t>methodology</a:t>
            </a:r>
            <a:r>
              <a:rPr lang="nb-NO" sz="2000" dirty="0" smtClean="0">
                <a:solidFill>
                  <a:schemeClr val="bg2"/>
                </a:solidFill>
              </a:rPr>
              <a:t> for </a:t>
            </a:r>
            <a:r>
              <a:rPr lang="nb-NO" sz="2000" dirty="0" err="1" smtClean="0">
                <a:solidFill>
                  <a:schemeClr val="bg2"/>
                </a:solidFill>
              </a:rPr>
              <a:t>techno-economic</a:t>
            </a:r>
            <a:r>
              <a:rPr lang="nb-NO" sz="2000" dirty="0" smtClean="0">
                <a:solidFill>
                  <a:schemeClr val="bg2"/>
                </a:solidFill>
              </a:rPr>
              <a:t> </a:t>
            </a:r>
            <a:r>
              <a:rPr lang="nb-NO" sz="2000" dirty="0" err="1" smtClean="0">
                <a:solidFill>
                  <a:schemeClr val="bg2"/>
                </a:solidFill>
              </a:rPr>
              <a:t>analysis</a:t>
            </a:r>
            <a:r>
              <a:rPr lang="nb-NO" sz="2000" dirty="0" smtClean="0">
                <a:solidFill>
                  <a:schemeClr val="bg2"/>
                </a:solidFill>
              </a:rPr>
              <a:t> </a:t>
            </a:r>
            <a:r>
              <a:rPr lang="nb-NO" sz="2000" dirty="0" err="1" smtClean="0">
                <a:solidFill>
                  <a:schemeClr val="bg2"/>
                </a:solidFill>
              </a:rPr>
              <a:t>of</a:t>
            </a:r>
            <a:r>
              <a:rPr lang="nb-NO" sz="2000" dirty="0" smtClean="0">
                <a:solidFill>
                  <a:schemeClr val="bg2"/>
                </a:solidFill>
              </a:rPr>
              <a:t> </a:t>
            </a:r>
            <a:r>
              <a:rPr lang="nb-NO" sz="2000" dirty="0" err="1" smtClean="0">
                <a:solidFill>
                  <a:schemeClr val="bg2"/>
                </a:solidFill>
              </a:rPr>
              <a:t>studied</a:t>
            </a:r>
            <a:r>
              <a:rPr lang="nb-NO" sz="2000" dirty="0" smtClean="0">
                <a:solidFill>
                  <a:schemeClr val="bg2"/>
                </a:solidFill>
              </a:rPr>
              <a:t> </a:t>
            </a:r>
            <a:r>
              <a:rPr lang="nb-NO" sz="2000" dirty="0" err="1" smtClean="0">
                <a:solidFill>
                  <a:schemeClr val="bg2"/>
                </a:solidFill>
              </a:rPr>
              <a:t>policies</a:t>
            </a:r>
            <a:r>
              <a:rPr lang="nb-NO" sz="2000" dirty="0" smtClean="0">
                <a:solidFill>
                  <a:schemeClr val="bg2"/>
                </a:solidFill>
              </a:rPr>
              <a:t>;</a:t>
            </a:r>
          </a:p>
          <a:p>
            <a:pPr>
              <a:lnSpc>
                <a:spcPct val="150000"/>
              </a:lnSpc>
              <a:buClr>
                <a:schemeClr val="bg2"/>
              </a:buClr>
            </a:pPr>
            <a:r>
              <a:rPr lang="nb-NO" sz="2000" dirty="0" err="1" smtClean="0">
                <a:solidFill>
                  <a:schemeClr val="bg2"/>
                </a:solidFill>
              </a:rPr>
              <a:t>Comparison</a:t>
            </a:r>
            <a:r>
              <a:rPr lang="nb-NO" sz="2000" dirty="0" smtClean="0">
                <a:solidFill>
                  <a:schemeClr val="bg2"/>
                </a:solidFill>
              </a:rPr>
              <a:t> and </a:t>
            </a:r>
            <a:r>
              <a:rPr lang="nb-NO" sz="2000" dirty="0" err="1" smtClean="0">
                <a:solidFill>
                  <a:schemeClr val="bg2"/>
                </a:solidFill>
              </a:rPr>
              <a:t>impact</a:t>
            </a:r>
            <a:r>
              <a:rPr lang="nb-NO" sz="2000" dirty="0" smtClean="0">
                <a:solidFill>
                  <a:schemeClr val="bg2"/>
                </a:solidFill>
              </a:rPr>
              <a:t> </a:t>
            </a:r>
            <a:r>
              <a:rPr lang="nb-NO" sz="2000" dirty="0" err="1" smtClean="0">
                <a:solidFill>
                  <a:schemeClr val="bg2"/>
                </a:solidFill>
              </a:rPr>
              <a:t>of</a:t>
            </a:r>
            <a:r>
              <a:rPr lang="nb-NO" sz="2000" dirty="0" smtClean="0">
                <a:solidFill>
                  <a:schemeClr val="bg2"/>
                </a:solidFill>
              </a:rPr>
              <a:t> </a:t>
            </a:r>
            <a:r>
              <a:rPr lang="nb-NO" sz="2000" dirty="0" err="1" smtClean="0">
                <a:solidFill>
                  <a:schemeClr val="bg2"/>
                </a:solidFill>
              </a:rPr>
              <a:t>novel</a:t>
            </a:r>
            <a:r>
              <a:rPr lang="nb-NO" sz="2000" dirty="0" smtClean="0">
                <a:solidFill>
                  <a:schemeClr val="bg2"/>
                </a:solidFill>
              </a:rPr>
              <a:t> </a:t>
            </a:r>
            <a:r>
              <a:rPr lang="nb-NO" sz="2000" dirty="0" err="1" smtClean="0">
                <a:solidFill>
                  <a:schemeClr val="bg2"/>
                </a:solidFill>
              </a:rPr>
              <a:t>market</a:t>
            </a:r>
            <a:r>
              <a:rPr lang="nb-NO" sz="2000" dirty="0" smtClean="0">
                <a:solidFill>
                  <a:schemeClr val="bg2"/>
                </a:solidFill>
              </a:rPr>
              <a:t> designs and </a:t>
            </a:r>
            <a:r>
              <a:rPr lang="nb-NO" sz="2000" dirty="0" err="1" smtClean="0">
                <a:solidFill>
                  <a:schemeClr val="bg2"/>
                </a:solidFill>
              </a:rPr>
              <a:t>policies</a:t>
            </a:r>
            <a:r>
              <a:rPr lang="nb-NO" sz="2000" dirty="0" smtClean="0">
                <a:solidFill>
                  <a:schemeClr val="bg2"/>
                </a:solidFill>
              </a:rPr>
              <a:t> from WP3;</a:t>
            </a:r>
          </a:p>
          <a:p>
            <a:pPr>
              <a:lnSpc>
                <a:spcPct val="150000"/>
              </a:lnSpc>
              <a:buClr>
                <a:schemeClr val="bg2"/>
              </a:buClr>
            </a:pPr>
            <a:r>
              <a:rPr lang="nb-NO" sz="2000" dirty="0" smtClean="0">
                <a:solidFill>
                  <a:schemeClr val="bg2"/>
                </a:solidFill>
              </a:rPr>
              <a:t>Interim report </a:t>
            </a:r>
            <a:r>
              <a:rPr lang="nb-NO" sz="2000" dirty="0" err="1" smtClean="0">
                <a:solidFill>
                  <a:schemeClr val="bg2"/>
                </a:solidFill>
              </a:rPr>
              <a:t>on</a:t>
            </a:r>
            <a:r>
              <a:rPr lang="nb-NO" sz="2000" dirty="0" smtClean="0">
                <a:solidFill>
                  <a:schemeClr val="bg2"/>
                </a:solidFill>
              </a:rPr>
              <a:t> </a:t>
            </a:r>
            <a:r>
              <a:rPr lang="nb-NO" sz="2000" dirty="0" err="1" smtClean="0">
                <a:solidFill>
                  <a:schemeClr val="bg2"/>
                </a:solidFill>
              </a:rPr>
              <a:t>possiblities</a:t>
            </a:r>
            <a:r>
              <a:rPr lang="nb-NO" sz="2000" dirty="0" smtClean="0">
                <a:solidFill>
                  <a:schemeClr val="bg2"/>
                </a:solidFill>
              </a:rPr>
              <a:t> and </a:t>
            </a:r>
            <a:r>
              <a:rPr lang="nb-NO" sz="2000" dirty="0" err="1" smtClean="0">
                <a:solidFill>
                  <a:schemeClr val="bg2"/>
                </a:solidFill>
              </a:rPr>
              <a:t>limitations</a:t>
            </a:r>
            <a:r>
              <a:rPr lang="nb-NO" sz="2000" dirty="0" smtClean="0">
                <a:solidFill>
                  <a:schemeClr val="bg2"/>
                </a:solidFill>
              </a:rPr>
              <a:t> for </a:t>
            </a:r>
            <a:r>
              <a:rPr lang="nb-NO" sz="2000" dirty="0" err="1" smtClean="0">
                <a:solidFill>
                  <a:schemeClr val="bg2"/>
                </a:solidFill>
              </a:rPr>
              <a:t>wxisting</a:t>
            </a:r>
            <a:r>
              <a:rPr lang="nb-NO" sz="2000" dirty="0" smtClean="0">
                <a:solidFill>
                  <a:schemeClr val="bg2"/>
                </a:solidFill>
              </a:rPr>
              <a:t> </a:t>
            </a:r>
            <a:r>
              <a:rPr lang="nb-NO" sz="2000" dirty="0" err="1" smtClean="0">
                <a:solidFill>
                  <a:schemeClr val="bg2"/>
                </a:solidFill>
              </a:rPr>
              <a:t>models</a:t>
            </a:r>
            <a:r>
              <a:rPr lang="nb-NO" sz="2000" dirty="0" smtClean="0">
                <a:solidFill>
                  <a:schemeClr val="bg2"/>
                </a:solidFill>
              </a:rPr>
              <a:t> </a:t>
            </a:r>
            <a:r>
              <a:rPr lang="nb-NO" sz="2000" dirty="0" err="1" smtClean="0">
                <a:solidFill>
                  <a:schemeClr val="bg2"/>
                </a:solidFill>
              </a:rPr>
              <a:t>available</a:t>
            </a:r>
            <a:r>
              <a:rPr lang="nb-NO" sz="2000" dirty="0" smtClean="0">
                <a:solidFill>
                  <a:schemeClr val="bg2"/>
                </a:solidFill>
              </a:rPr>
              <a:t> in </a:t>
            </a:r>
            <a:r>
              <a:rPr lang="nb-NO" sz="2000" dirty="0" err="1" smtClean="0">
                <a:solidFill>
                  <a:schemeClr val="bg2"/>
                </a:solidFill>
              </a:rPr>
              <a:t>project</a:t>
            </a:r>
            <a:r>
              <a:rPr lang="nb-NO" sz="2000" dirty="0" smtClean="0">
                <a:solidFill>
                  <a:schemeClr val="bg2"/>
                </a:solidFill>
              </a:rPr>
              <a:t>;</a:t>
            </a:r>
          </a:p>
          <a:p>
            <a:pPr>
              <a:lnSpc>
                <a:spcPct val="150000"/>
              </a:lnSpc>
              <a:buClr>
                <a:schemeClr val="bg2"/>
              </a:buClr>
            </a:pPr>
            <a:r>
              <a:rPr lang="nb-NO" sz="2000" dirty="0" smtClean="0">
                <a:solidFill>
                  <a:schemeClr val="bg2"/>
                </a:solidFill>
              </a:rPr>
              <a:t>Interim report for </a:t>
            </a:r>
            <a:r>
              <a:rPr lang="nb-NO" sz="2000" dirty="0" err="1" smtClean="0">
                <a:solidFill>
                  <a:schemeClr val="bg2"/>
                </a:solidFill>
              </a:rPr>
              <a:t>each</a:t>
            </a:r>
            <a:r>
              <a:rPr lang="nb-NO" sz="2000" dirty="0" smtClean="0">
                <a:solidFill>
                  <a:schemeClr val="bg2"/>
                </a:solidFill>
              </a:rPr>
              <a:t> case-</a:t>
            </a:r>
            <a:r>
              <a:rPr lang="nb-NO" sz="2000" dirty="0" err="1" smtClean="0">
                <a:solidFill>
                  <a:schemeClr val="bg2"/>
                </a:solidFill>
              </a:rPr>
              <a:t>study</a:t>
            </a:r>
            <a:r>
              <a:rPr lang="nb-NO" sz="2000" dirty="0" smtClean="0">
                <a:solidFill>
                  <a:schemeClr val="bg2"/>
                </a:solidFill>
              </a:rPr>
              <a:t> </a:t>
            </a:r>
            <a:r>
              <a:rPr lang="nb-NO" sz="2000" dirty="0" err="1" smtClean="0">
                <a:solidFill>
                  <a:schemeClr val="bg2"/>
                </a:solidFill>
              </a:rPr>
              <a:t>of</a:t>
            </a:r>
            <a:r>
              <a:rPr lang="nb-NO" sz="2000" dirty="0" smtClean="0">
                <a:solidFill>
                  <a:schemeClr val="bg2"/>
                </a:solidFill>
              </a:rPr>
              <a:t> </a:t>
            </a:r>
            <a:r>
              <a:rPr lang="nb-NO" sz="2000" dirty="0" err="1" smtClean="0">
                <a:solidFill>
                  <a:schemeClr val="bg2"/>
                </a:solidFill>
              </a:rPr>
              <a:t>considered</a:t>
            </a:r>
            <a:r>
              <a:rPr lang="nb-NO" sz="2000" dirty="0" smtClean="0">
                <a:solidFill>
                  <a:schemeClr val="bg2"/>
                </a:solidFill>
              </a:rPr>
              <a:t> </a:t>
            </a:r>
            <a:r>
              <a:rPr lang="nb-NO" sz="2000" dirty="0" err="1" smtClean="0">
                <a:solidFill>
                  <a:schemeClr val="bg2"/>
                </a:solidFill>
              </a:rPr>
              <a:t>policies</a:t>
            </a:r>
            <a:r>
              <a:rPr lang="nb-NO" sz="2000" dirty="0" smtClean="0">
                <a:solidFill>
                  <a:schemeClr val="bg2"/>
                </a:solidFill>
              </a:rPr>
              <a:t>;</a:t>
            </a:r>
          </a:p>
          <a:p>
            <a:pPr>
              <a:lnSpc>
                <a:spcPct val="150000"/>
              </a:lnSpc>
              <a:buClr>
                <a:schemeClr val="bg2"/>
              </a:buClr>
            </a:pPr>
            <a:r>
              <a:rPr lang="nb-NO" sz="2000" dirty="0" err="1" smtClean="0">
                <a:solidFill>
                  <a:schemeClr val="bg2"/>
                </a:solidFill>
              </a:rPr>
              <a:t>Publication</a:t>
            </a:r>
            <a:r>
              <a:rPr lang="nb-NO" sz="2000" dirty="0" smtClean="0">
                <a:solidFill>
                  <a:schemeClr val="bg2"/>
                </a:solidFill>
              </a:rPr>
              <a:t> </a:t>
            </a:r>
            <a:r>
              <a:rPr lang="nb-NO" sz="2000" dirty="0" err="1" smtClean="0">
                <a:solidFill>
                  <a:schemeClr val="bg2"/>
                </a:solidFill>
              </a:rPr>
              <a:t>of</a:t>
            </a:r>
            <a:r>
              <a:rPr lang="nb-NO" sz="2000" dirty="0" smtClean="0">
                <a:solidFill>
                  <a:schemeClr val="bg2"/>
                </a:solidFill>
              </a:rPr>
              <a:t> case-studies in </a:t>
            </a:r>
            <a:r>
              <a:rPr lang="nb-NO" sz="2000" dirty="0" err="1" smtClean="0">
                <a:solidFill>
                  <a:schemeClr val="bg2"/>
                </a:solidFill>
              </a:rPr>
              <a:t>conferences</a:t>
            </a:r>
            <a:r>
              <a:rPr lang="nb-NO" sz="2000" dirty="0" smtClean="0">
                <a:solidFill>
                  <a:schemeClr val="bg2"/>
                </a:solidFill>
              </a:rPr>
              <a:t> and journals</a:t>
            </a:r>
            <a:endParaRPr lang="nb-NO" sz="2000" dirty="0">
              <a:solidFill>
                <a:schemeClr val="bg2"/>
              </a:solidFill>
            </a:endParaRP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15</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nb-NO" b="1" dirty="0" smtClean="0"/>
              <a:t>Output</a:t>
            </a:r>
            <a:endParaRPr lang="nb-NO" dirty="0"/>
          </a:p>
        </p:txBody>
      </p:sp>
    </p:spTree>
    <p:extLst>
      <p:ext uri="{BB962C8B-B14F-4D97-AF65-F5344CB8AC3E}">
        <p14:creationId xmlns:p14="http://schemas.microsoft.com/office/powerpoint/2010/main" val="1394363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124744"/>
            <a:ext cx="8429683" cy="4248472"/>
          </a:xfrm>
        </p:spPr>
        <p:txBody>
          <a:bodyPr/>
          <a:lstStyle/>
          <a:p>
            <a:pPr>
              <a:buClr>
                <a:schemeClr val="bg2"/>
              </a:buClr>
            </a:pPr>
            <a:r>
              <a:rPr lang="en-US" sz="2000" dirty="0">
                <a:solidFill>
                  <a:schemeClr val="bg2"/>
                </a:solidFill>
              </a:rPr>
              <a:t>SINTEF is running a Norwegian project on modeling of the Green Certificates market arrangement for the Nordic market, e.g. trying to estimate the price of GC in future scenarios with high RES shares in the Nordic market</a:t>
            </a:r>
            <a:r>
              <a:rPr lang="en-US" sz="2000" dirty="0" smtClean="0">
                <a:solidFill>
                  <a:schemeClr val="bg2"/>
                </a:solidFill>
              </a:rPr>
              <a:t>.</a:t>
            </a:r>
          </a:p>
          <a:p>
            <a:pPr>
              <a:buClr>
                <a:schemeClr val="bg2"/>
              </a:buClr>
            </a:pPr>
            <a:endParaRPr lang="en-US" sz="2000" dirty="0">
              <a:solidFill>
                <a:schemeClr val="bg2"/>
              </a:solidFill>
            </a:endParaRPr>
          </a:p>
          <a:p>
            <a:pPr>
              <a:buClr>
                <a:schemeClr val="bg2"/>
              </a:buClr>
            </a:pPr>
            <a:r>
              <a:rPr lang="en-US" sz="2000" dirty="0">
                <a:solidFill>
                  <a:schemeClr val="bg2"/>
                </a:solidFill>
              </a:rPr>
              <a:t>We would like very much to explore how this GC scheme could extend to the Offshore Grid, direct coupling to IEE </a:t>
            </a:r>
            <a:r>
              <a:rPr lang="en-US" sz="2000" dirty="0" err="1">
                <a:solidFill>
                  <a:schemeClr val="bg2"/>
                </a:solidFill>
              </a:rPr>
              <a:t>NorthSeaGrid</a:t>
            </a:r>
            <a:r>
              <a:rPr lang="en-US" sz="2000" dirty="0">
                <a:solidFill>
                  <a:schemeClr val="bg2"/>
                </a:solidFill>
              </a:rPr>
              <a:t> project! </a:t>
            </a:r>
            <a:endParaRPr lang="nb-NO" sz="2000" dirty="0">
              <a:solidFill>
                <a:schemeClr val="bg2"/>
              </a:solidFill>
            </a:endParaRPr>
          </a:p>
          <a:p>
            <a:pPr>
              <a:buClr>
                <a:schemeClr val="bg2"/>
              </a:buClr>
            </a:pPr>
            <a:endParaRPr lang="nb-NO" sz="2000" dirty="0">
              <a:solidFill>
                <a:schemeClr val="bg2"/>
              </a:solidFill>
            </a:endParaRPr>
          </a:p>
          <a:p>
            <a:pPr>
              <a:buClr>
                <a:schemeClr val="bg2"/>
              </a:buClr>
            </a:pPr>
            <a:r>
              <a:rPr lang="en-US" sz="2000" dirty="0">
                <a:solidFill>
                  <a:schemeClr val="bg2"/>
                </a:solidFill>
              </a:rPr>
              <a:t>Enlarge the discussion on harmonization of market rules and market designs (for Offshore Grids and in general for the IEM). </a:t>
            </a:r>
            <a:endParaRPr lang="en-US" sz="2000" dirty="0" smtClean="0">
              <a:solidFill>
                <a:schemeClr val="bg2"/>
              </a:solidFill>
            </a:endParaRPr>
          </a:p>
          <a:p>
            <a:pPr>
              <a:buClr>
                <a:schemeClr val="bg2"/>
              </a:buClr>
            </a:pPr>
            <a:endParaRPr lang="en-US" sz="2000" dirty="0">
              <a:solidFill>
                <a:schemeClr val="bg2"/>
              </a:solidFill>
            </a:endParaRPr>
          </a:p>
          <a:p>
            <a:pPr>
              <a:buClr>
                <a:schemeClr val="bg2"/>
              </a:buClr>
            </a:pPr>
            <a:r>
              <a:rPr lang="en-US" sz="2000" dirty="0">
                <a:solidFill>
                  <a:schemeClr val="bg2"/>
                </a:solidFill>
              </a:rPr>
              <a:t>Link the ongoing discussion of CWE Flow-Based Market Coupling and the (further) development – implementation of Network Codes post 2020 and with high RES shares in 2030. </a:t>
            </a:r>
            <a:endParaRPr lang="nb-NO" sz="2000" dirty="0">
              <a:solidFill>
                <a:schemeClr val="bg2"/>
              </a:solidFill>
            </a:endParaRPr>
          </a:p>
          <a:p>
            <a:pPr>
              <a:lnSpc>
                <a:spcPct val="150000"/>
              </a:lnSpc>
            </a:pPr>
            <a:endParaRPr lang="nb-NO" sz="2000" dirty="0">
              <a:solidFill>
                <a:schemeClr val="bg1"/>
              </a:solidFill>
            </a:endParaRPr>
          </a:p>
          <a:p>
            <a:pPr>
              <a:lnSpc>
                <a:spcPct val="150000"/>
              </a:lnSpc>
            </a:pPr>
            <a:endParaRPr lang="nb-NO" sz="2000" dirty="0">
              <a:solidFill>
                <a:schemeClr val="bg1"/>
              </a:solidFill>
            </a:endParaRP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16</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en-GB" b="1" dirty="0"/>
              <a:t>Example from EMPS work &amp; Nordic Market</a:t>
            </a:r>
          </a:p>
        </p:txBody>
      </p:sp>
    </p:spTree>
    <p:extLst>
      <p:ext uri="{BB962C8B-B14F-4D97-AF65-F5344CB8AC3E}">
        <p14:creationId xmlns:p14="http://schemas.microsoft.com/office/powerpoint/2010/main" val="64549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124744"/>
            <a:ext cx="8429683" cy="3672408"/>
          </a:xfrm>
        </p:spPr>
        <p:txBody>
          <a:bodyPr/>
          <a:lstStyle/>
          <a:p>
            <a:pPr>
              <a:lnSpc>
                <a:spcPct val="150000"/>
              </a:lnSpc>
              <a:buClr>
                <a:schemeClr val="bg2"/>
              </a:buClr>
            </a:pPr>
            <a:r>
              <a:rPr lang="en-US" sz="2000" dirty="0">
                <a:solidFill>
                  <a:schemeClr val="bg2"/>
                </a:solidFill>
              </a:rPr>
              <a:t>Enlarge the discussion on harmonization of market rules and market designs (for Offshore Grids and in general for the IEM). </a:t>
            </a:r>
          </a:p>
          <a:p>
            <a:pPr>
              <a:lnSpc>
                <a:spcPct val="150000"/>
              </a:lnSpc>
              <a:buClr>
                <a:schemeClr val="bg2"/>
              </a:buClr>
            </a:pPr>
            <a:r>
              <a:rPr lang="en-US" sz="2000" dirty="0">
                <a:solidFill>
                  <a:schemeClr val="bg2"/>
                </a:solidFill>
              </a:rPr>
              <a:t>Link the ongoing discussion of CWE Flow-Based Market Coupling and the (further) development – implementation of Network Codes post 2020 and with high RES shares in 2030. </a:t>
            </a:r>
            <a:endParaRPr lang="nb-NO" sz="2000" dirty="0">
              <a:solidFill>
                <a:schemeClr val="bg2"/>
              </a:solidFill>
            </a:endParaRPr>
          </a:p>
          <a:p>
            <a:pPr>
              <a:lnSpc>
                <a:spcPct val="150000"/>
              </a:lnSpc>
            </a:pPr>
            <a:endParaRPr lang="nb-NO" sz="2000" dirty="0">
              <a:solidFill>
                <a:schemeClr val="bg1"/>
              </a:solidFill>
            </a:endParaRPr>
          </a:p>
          <a:p>
            <a:pPr>
              <a:lnSpc>
                <a:spcPct val="150000"/>
              </a:lnSpc>
            </a:pPr>
            <a:endParaRPr lang="nb-NO" sz="2000" dirty="0">
              <a:solidFill>
                <a:schemeClr val="bg1"/>
              </a:solidFill>
            </a:endParaRP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17</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en-US" b="1" dirty="0"/>
              <a:t>Harmonization of market rules and market designs</a:t>
            </a:r>
            <a:endParaRPr lang="en-GB" b="1" dirty="0"/>
          </a:p>
        </p:txBody>
      </p:sp>
    </p:spTree>
    <p:extLst>
      <p:ext uri="{BB962C8B-B14F-4D97-AF65-F5344CB8AC3E}">
        <p14:creationId xmlns:p14="http://schemas.microsoft.com/office/powerpoint/2010/main" val="3814189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0"/>
          <p:cNvSpPr txBox="1">
            <a:spLocks noChangeArrowheads="1"/>
          </p:cNvSpPr>
          <p:nvPr/>
        </p:nvSpPr>
        <p:spPr bwMode="auto">
          <a:xfrm>
            <a:off x="2474913" y="1052513"/>
            <a:ext cx="352901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de-DE" altLang="de-DE" sz="2800" b="1">
                <a:solidFill>
                  <a:srgbClr val="008000"/>
                </a:solidFill>
              </a:rPr>
              <a:t>Mithras</a:t>
            </a:r>
            <a:endParaRPr lang="de-AT" altLang="de-DE" sz="2800" b="1">
              <a:solidFill>
                <a:srgbClr val="008000"/>
              </a:solidFill>
            </a:endParaRPr>
          </a:p>
        </p:txBody>
      </p:sp>
      <p:sp>
        <p:nvSpPr>
          <p:cNvPr id="2051" name="Textfeld 4"/>
          <p:cNvSpPr txBox="1">
            <a:spLocks noChangeArrowheads="1"/>
          </p:cNvSpPr>
          <p:nvPr/>
        </p:nvSpPr>
        <p:spPr bwMode="auto">
          <a:xfrm>
            <a:off x="484188" y="1603375"/>
            <a:ext cx="8424862" cy="485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fontAlgn="base">
              <a:spcBef>
                <a:spcPct val="40000"/>
              </a:spcBef>
              <a:spcAft>
                <a:spcPct val="0"/>
              </a:spcAft>
              <a:buFont typeface="Arial" panose="020B0604020202020204" pitchFamily="34" charset="0"/>
              <a:buChar char="•"/>
              <a:defRPr/>
            </a:pPr>
            <a:r>
              <a:rPr lang="de-DE" sz="1600" dirty="0" smtClean="0">
                <a:solidFill>
                  <a:srgbClr val="000000"/>
                </a:solidFill>
              </a:rPr>
              <a:t>NPV-</a:t>
            </a:r>
            <a:r>
              <a:rPr lang="de-DE" sz="1600" dirty="0" err="1" smtClean="0">
                <a:solidFill>
                  <a:srgbClr val="000000"/>
                </a:solidFill>
              </a:rPr>
              <a:t>based</a:t>
            </a:r>
            <a:r>
              <a:rPr lang="de-DE" sz="1600" dirty="0" smtClean="0">
                <a:solidFill>
                  <a:srgbClr val="000000"/>
                </a:solidFill>
              </a:rPr>
              <a:t> </a:t>
            </a:r>
            <a:r>
              <a:rPr lang="de-DE" sz="1600" dirty="0" err="1" smtClean="0">
                <a:solidFill>
                  <a:srgbClr val="000000"/>
                </a:solidFill>
              </a:rPr>
              <a:t>economic</a:t>
            </a:r>
            <a:r>
              <a:rPr lang="de-DE" sz="1600" dirty="0" smtClean="0">
                <a:solidFill>
                  <a:srgbClr val="000000"/>
                </a:solidFill>
              </a:rPr>
              <a:t> trade-off </a:t>
            </a:r>
            <a:r>
              <a:rPr lang="de-DE" sz="1600" dirty="0" err="1" smtClean="0">
                <a:solidFill>
                  <a:srgbClr val="000000"/>
                </a:solidFill>
              </a:rPr>
              <a:t>analyses</a:t>
            </a:r>
            <a:r>
              <a:rPr lang="de-DE" sz="1600" dirty="0" smtClean="0">
                <a:solidFill>
                  <a:srgbClr val="000000"/>
                </a:solidFill>
              </a:rPr>
              <a:t> </a:t>
            </a:r>
            <a:r>
              <a:rPr lang="de-DE" sz="1600" dirty="0" err="1" smtClean="0">
                <a:solidFill>
                  <a:srgbClr val="000000"/>
                </a:solidFill>
              </a:rPr>
              <a:t>of</a:t>
            </a:r>
            <a:r>
              <a:rPr lang="de-DE" sz="1600" dirty="0" smtClean="0">
                <a:solidFill>
                  <a:srgbClr val="000000"/>
                </a:solidFill>
              </a:rPr>
              <a:t> PV </a:t>
            </a:r>
            <a:r>
              <a:rPr lang="de-DE" sz="1600" dirty="0" err="1" smtClean="0">
                <a:solidFill>
                  <a:srgbClr val="000000"/>
                </a:solidFill>
              </a:rPr>
              <a:t>generation</a:t>
            </a:r>
            <a:r>
              <a:rPr lang="de-DE" sz="1600" dirty="0" smtClean="0">
                <a:solidFill>
                  <a:srgbClr val="000000"/>
                </a:solidFill>
              </a:rPr>
              <a:t> in all </a:t>
            </a:r>
            <a:r>
              <a:rPr lang="de-DE" sz="1600" dirty="0" err="1" smtClean="0">
                <a:solidFill>
                  <a:srgbClr val="000000"/>
                </a:solidFill>
              </a:rPr>
              <a:t>sectors</a:t>
            </a:r>
            <a:r>
              <a:rPr lang="de-DE" sz="1600" dirty="0" smtClean="0">
                <a:solidFill>
                  <a:srgbClr val="000000"/>
                </a:solidFill>
              </a:rPr>
              <a:t> (</a:t>
            </a:r>
            <a:r>
              <a:rPr lang="de-DE" sz="1600" dirty="0" err="1" smtClean="0">
                <a:solidFill>
                  <a:srgbClr val="000000"/>
                </a:solidFill>
              </a:rPr>
              <a:t>households</a:t>
            </a:r>
            <a:r>
              <a:rPr lang="de-DE" sz="1600" dirty="0" smtClean="0">
                <a:solidFill>
                  <a:srgbClr val="000000"/>
                </a:solidFill>
              </a:rPr>
              <a:t>, </a:t>
            </a:r>
            <a:r>
              <a:rPr lang="de-DE" sz="1600" dirty="0" err="1" smtClean="0">
                <a:solidFill>
                  <a:srgbClr val="000000"/>
                </a:solidFill>
              </a:rPr>
              <a:t>commerical</a:t>
            </a:r>
            <a:r>
              <a:rPr lang="de-DE" sz="1600" dirty="0" smtClean="0">
                <a:solidFill>
                  <a:srgbClr val="000000"/>
                </a:solidFill>
              </a:rPr>
              <a:t>/</a:t>
            </a:r>
            <a:r>
              <a:rPr lang="de-DE" sz="1600" dirty="0" err="1" smtClean="0">
                <a:solidFill>
                  <a:srgbClr val="000000"/>
                </a:solidFill>
              </a:rPr>
              <a:t>industry</a:t>
            </a:r>
            <a:r>
              <a:rPr lang="de-DE" sz="1600" dirty="0" smtClean="0">
                <a:solidFill>
                  <a:srgbClr val="000000"/>
                </a:solidFill>
              </a:rPr>
              <a:t>, utility-</a:t>
            </a:r>
            <a:r>
              <a:rPr lang="de-DE" sz="1600" dirty="0" err="1" smtClean="0">
                <a:solidFill>
                  <a:srgbClr val="000000"/>
                </a:solidFill>
              </a:rPr>
              <a:t>scale</a:t>
            </a:r>
            <a:r>
              <a:rPr lang="de-DE" sz="1600" dirty="0" smtClean="0">
                <a:solidFill>
                  <a:srgbClr val="000000"/>
                </a:solidFill>
              </a:rPr>
              <a:t>, non-</a:t>
            </a:r>
            <a:r>
              <a:rPr lang="de-DE" sz="1600" dirty="0" err="1" smtClean="0">
                <a:solidFill>
                  <a:srgbClr val="000000"/>
                </a:solidFill>
              </a:rPr>
              <a:t>grid</a:t>
            </a:r>
            <a:r>
              <a:rPr lang="de-DE" sz="1600" dirty="0" smtClean="0">
                <a:solidFill>
                  <a:srgbClr val="000000"/>
                </a:solidFill>
              </a:rPr>
              <a:t> </a:t>
            </a:r>
            <a:r>
              <a:rPr lang="de-DE" sz="1600" dirty="0" err="1" smtClean="0">
                <a:solidFill>
                  <a:srgbClr val="000000"/>
                </a:solidFill>
              </a:rPr>
              <a:t>connected</a:t>
            </a:r>
            <a:r>
              <a:rPr lang="de-DE" sz="1600" dirty="0" smtClean="0">
                <a:solidFill>
                  <a:srgbClr val="000000"/>
                </a:solidFill>
              </a:rPr>
              <a:t>)</a:t>
            </a:r>
          </a:p>
          <a:p>
            <a:pPr marL="285750" indent="-285750" fontAlgn="base">
              <a:spcBef>
                <a:spcPct val="40000"/>
              </a:spcBef>
              <a:spcAft>
                <a:spcPct val="0"/>
              </a:spcAft>
              <a:buFont typeface="Arial" panose="020B0604020202020204" pitchFamily="34" charset="0"/>
              <a:buChar char="•"/>
              <a:defRPr/>
            </a:pPr>
            <a:r>
              <a:rPr lang="de-DE" sz="1600" dirty="0" err="1" smtClean="0">
                <a:solidFill>
                  <a:srgbClr val="000000"/>
                </a:solidFill>
              </a:rPr>
              <a:t>Using</a:t>
            </a:r>
            <a:r>
              <a:rPr lang="de-DE" sz="1600" dirty="0" smtClean="0">
                <a:solidFill>
                  <a:srgbClr val="000000"/>
                </a:solidFill>
              </a:rPr>
              <a:t> real (</a:t>
            </a:r>
            <a:r>
              <a:rPr lang="de-DE" sz="1600" dirty="0" err="1" smtClean="0">
                <a:solidFill>
                  <a:srgbClr val="000000"/>
                </a:solidFill>
              </a:rPr>
              <a:t>measured</a:t>
            </a:r>
            <a:r>
              <a:rPr lang="de-DE" sz="1600" dirty="0" smtClean="0">
                <a:solidFill>
                  <a:srgbClr val="000000"/>
                </a:solidFill>
              </a:rPr>
              <a:t>) </a:t>
            </a:r>
            <a:r>
              <a:rPr lang="de-DE" sz="1600" dirty="0" err="1" smtClean="0">
                <a:solidFill>
                  <a:srgbClr val="000000"/>
                </a:solidFill>
              </a:rPr>
              <a:t>load</a:t>
            </a:r>
            <a:r>
              <a:rPr lang="de-DE" sz="1600" dirty="0" smtClean="0">
                <a:solidFill>
                  <a:srgbClr val="000000"/>
                </a:solidFill>
              </a:rPr>
              <a:t> </a:t>
            </a:r>
            <a:r>
              <a:rPr lang="de-DE" sz="1600" dirty="0" err="1" smtClean="0">
                <a:solidFill>
                  <a:srgbClr val="000000"/>
                </a:solidFill>
              </a:rPr>
              <a:t>profiles</a:t>
            </a:r>
            <a:r>
              <a:rPr lang="de-DE" sz="1600" dirty="0" smtClean="0">
                <a:solidFill>
                  <a:srgbClr val="000000"/>
                </a:solidFill>
              </a:rPr>
              <a:t> </a:t>
            </a:r>
            <a:r>
              <a:rPr lang="de-DE" sz="1600" dirty="0" err="1" smtClean="0">
                <a:solidFill>
                  <a:srgbClr val="000000"/>
                </a:solidFill>
              </a:rPr>
              <a:t>data</a:t>
            </a:r>
            <a:r>
              <a:rPr lang="de-DE" sz="1600" dirty="0" smtClean="0">
                <a:solidFill>
                  <a:srgbClr val="000000"/>
                </a:solidFill>
              </a:rPr>
              <a:t> </a:t>
            </a:r>
            <a:r>
              <a:rPr lang="de-DE" sz="1600" dirty="0" err="1" smtClean="0">
                <a:solidFill>
                  <a:srgbClr val="000000"/>
                </a:solidFill>
              </a:rPr>
              <a:t>and</a:t>
            </a:r>
            <a:r>
              <a:rPr lang="de-DE" sz="1600" dirty="0" smtClean="0">
                <a:solidFill>
                  <a:srgbClr val="000000"/>
                </a:solidFill>
              </a:rPr>
              <a:t> also </a:t>
            </a:r>
            <a:r>
              <a:rPr lang="de-DE" sz="1600" dirty="0" err="1" smtClean="0">
                <a:solidFill>
                  <a:srgbClr val="000000"/>
                </a:solidFill>
              </a:rPr>
              <a:t>standardized</a:t>
            </a:r>
            <a:r>
              <a:rPr lang="de-DE" sz="1600" dirty="0" smtClean="0">
                <a:solidFill>
                  <a:srgbClr val="000000"/>
                </a:solidFill>
              </a:rPr>
              <a:t> </a:t>
            </a:r>
            <a:r>
              <a:rPr lang="de-DE" sz="1600" dirty="0" err="1" smtClean="0">
                <a:solidFill>
                  <a:srgbClr val="000000"/>
                </a:solidFill>
              </a:rPr>
              <a:t>load</a:t>
            </a:r>
            <a:r>
              <a:rPr lang="de-DE" sz="1600" dirty="0" smtClean="0">
                <a:solidFill>
                  <a:srgbClr val="000000"/>
                </a:solidFill>
              </a:rPr>
              <a:t> </a:t>
            </a:r>
            <a:r>
              <a:rPr lang="de-DE" sz="1600" dirty="0" err="1" smtClean="0">
                <a:solidFill>
                  <a:srgbClr val="000000"/>
                </a:solidFill>
              </a:rPr>
              <a:t>profiles</a:t>
            </a:r>
            <a:r>
              <a:rPr lang="de-DE" sz="1600" dirty="0" smtClean="0">
                <a:solidFill>
                  <a:srgbClr val="000000"/>
                </a:solidFill>
              </a:rPr>
              <a:t> on an </a:t>
            </a:r>
          </a:p>
          <a:p>
            <a:pPr fontAlgn="base">
              <a:spcAft>
                <a:spcPct val="0"/>
              </a:spcAft>
              <a:defRPr/>
            </a:pPr>
            <a:r>
              <a:rPr lang="de-DE" sz="1600" dirty="0" smtClean="0">
                <a:solidFill>
                  <a:srgbClr val="000000"/>
                </a:solidFill>
              </a:rPr>
              <a:t>     1/4 –</a:t>
            </a:r>
            <a:r>
              <a:rPr lang="de-DE" sz="1600" dirty="0" err="1" smtClean="0">
                <a:solidFill>
                  <a:srgbClr val="000000"/>
                </a:solidFill>
              </a:rPr>
              <a:t>hourly</a:t>
            </a:r>
            <a:r>
              <a:rPr lang="de-DE" sz="1600" dirty="0" smtClean="0">
                <a:solidFill>
                  <a:srgbClr val="000000"/>
                </a:solidFill>
              </a:rPr>
              <a:t> </a:t>
            </a:r>
            <a:r>
              <a:rPr lang="de-DE" sz="1600" dirty="0" err="1" smtClean="0">
                <a:solidFill>
                  <a:srgbClr val="000000"/>
                </a:solidFill>
              </a:rPr>
              <a:t>basis</a:t>
            </a:r>
            <a:endParaRPr lang="de-DE" sz="1600" dirty="0" smtClean="0">
              <a:solidFill>
                <a:srgbClr val="000000"/>
              </a:solidFill>
            </a:endParaRPr>
          </a:p>
          <a:p>
            <a:pPr marL="285750" indent="-285750" fontAlgn="base">
              <a:spcBef>
                <a:spcPts val="600"/>
              </a:spcBef>
              <a:spcAft>
                <a:spcPct val="0"/>
              </a:spcAft>
              <a:buFont typeface="Arial" panose="020B0604020202020204" pitchFamily="34" charset="0"/>
              <a:buChar char="•"/>
              <a:defRPr/>
            </a:pPr>
            <a:r>
              <a:rPr lang="de-DE" sz="1600" dirty="0" smtClean="0">
                <a:solidFill>
                  <a:srgbClr val="000000"/>
                </a:solidFill>
              </a:rPr>
              <a:t>All </a:t>
            </a:r>
            <a:r>
              <a:rPr lang="de-DE" sz="1600" dirty="0" err="1" smtClean="0">
                <a:solidFill>
                  <a:srgbClr val="000000"/>
                </a:solidFill>
              </a:rPr>
              <a:t>parameters</a:t>
            </a:r>
            <a:r>
              <a:rPr lang="de-DE" sz="1600" dirty="0" smtClean="0">
                <a:solidFill>
                  <a:srgbClr val="000000"/>
                </a:solidFill>
              </a:rPr>
              <a:t> in </a:t>
            </a:r>
            <a:r>
              <a:rPr lang="de-DE" sz="1600" dirty="0" err="1" smtClean="0">
                <a:solidFill>
                  <a:srgbClr val="000000"/>
                </a:solidFill>
              </a:rPr>
              <a:t>the</a:t>
            </a:r>
            <a:r>
              <a:rPr lang="de-DE" sz="1600" dirty="0" smtClean="0">
                <a:solidFill>
                  <a:srgbClr val="000000"/>
                </a:solidFill>
              </a:rPr>
              <a:t> GUI </a:t>
            </a:r>
            <a:r>
              <a:rPr lang="de-DE" sz="1600" dirty="0" err="1" smtClean="0">
                <a:solidFill>
                  <a:srgbClr val="000000"/>
                </a:solidFill>
              </a:rPr>
              <a:t>can</a:t>
            </a:r>
            <a:r>
              <a:rPr lang="de-DE" sz="1600" dirty="0" smtClean="0">
                <a:solidFill>
                  <a:srgbClr val="000000"/>
                </a:solidFill>
              </a:rPr>
              <a:t> </a:t>
            </a:r>
            <a:r>
              <a:rPr lang="de-DE" sz="1600" dirty="0" err="1" smtClean="0">
                <a:solidFill>
                  <a:srgbClr val="000000"/>
                </a:solidFill>
              </a:rPr>
              <a:t>be</a:t>
            </a:r>
            <a:r>
              <a:rPr lang="de-DE" sz="1600" dirty="0" smtClean="0">
                <a:solidFill>
                  <a:srgbClr val="000000"/>
                </a:solidFill>
              </a:rPr>
              <a:t> </a:t>
            </a:r>
            <a:r>
              <a:rPr lang="de-DE" sz="1600" dirty="0" err="1" smtClean="0">
                <a:solidFill>
                  <a:srgbClr val="000000"/>
                </a:solidFill>
              </a:rPr>
              <a:t>edited</a:t>
            </a:r>
            <a:r>
              <a:rPr lang="de-DE" sz="1600" dirty="0" smtClean="0">
                <a:solidFill>
                  <a:srgbClr val="000000"/>
                </a:solidFill>
              </a:rPr>
              <a:t>/</a:t>
            </a:r>
            <a:r>
              <a:rPr lang="de-DE" sz="1600" dirty="0" err="1" smtClean="0">
                <a:solidFill>
                  <a:srgbClr val="000000"/>
                </a:solidFill>
              </a:rPr>
              <a:t>varied</a:t>
            </a:r>
            <a:r>
              <a:rPr lang="de-DE" sz="1600" dirty="0" smtClean="0">
                <a:solidFill>
                  <a:srgbClr val="000000"/>
                </a:solidFill>
              </a:rPr>
              <a:t> </a:t>
            </a:r>
            <a:r>
              <a:rPr lang="de-DE" sz="1600" dirty="0" err="1" smtClean="0">
                <a:solidFill>
                  <a:srgbClr val="000000"/>
                </a:solidFill>
              </a:rPr>
              <a:t>by</a:t>
            </a:r>
            <a:r>
              <a:rPr lang="de-DE" sz="1600" dirty="0" smtClean="0">
                <a:solidFill>
                  <a:srgbClr val="000000"/>
                </a:solidFill>
              </a:rPr>
              <a:t> </a:t>
            </a:r>
            <a:r>
              <a:rPr lang="de-DE" sz="1600" dirty="0" err="1" smtClean="0">
                <a:solidFill>
                  <a:srgbClr val="000000"/>
                </a:solidFill>
              </a:rPr>
              <a:t>user</a:t>
            </a:r>
            <a:r>
              <a:rPr lang="de-DE" sz="1600" dirty="0" smtClean="0">
                <a:solidFill>
                  <a:srgbClr val="000000"/>
                </a:solidFill>
              </a:rPr>
              <a:t> (</a:t>
            </a:r>
            <a:r>
              <a:rPr lang="de-DE" sz="1600" dirty="0" err="1" smtClean="0">
                <a:solidFill>
                  <a:srgbClr val="000000"/>
                </a:solidFill>
              </a:rPr>
              <a:t>tailor</a:t>
            </a:r>
            <a:r>
              <a:rPr lang="de-DE" sz="1600" dirty="0" smtClean="0">
                <a:solidFill>
                  <a:srgbClr val="000000"/>
                </a:solidFill>
              </a:rPr>
              <a:t>-made individual PV </a:t>
            </a:r>
            <a:r>
              <a:rPr lang="de-DE" sz="1600" dirty="0" err="1" smtClean="0">
                <a:solidFill>
                  <a:srgbClr val="000000"/>
                </a:solidFill>
              </a:rPr>
              <a:t>project</a:t>
            </a:r>
            <a:r>
              <a:rPr lang="de-DE" sz="1600" dirty="0" smtClean="0">
                <a:solidFill>
                  <a:srgbClr val="000000"/>
                </a:solidFill>
              </a:rPr>
              <a:t> </a:t>
            </a:r>
            <a:r>
              <a:rPr lang="de-DE" sz="1600" dirty="0" err="1" smtClean="0">
                <a:solidFill>
                  <a:srgbClr val="000000"/>
                </a:solidFill>
              </a:rPr>
              <a:t>analysis</a:t>
            </a:r>
            <a:r>
              <a:rPr lang="de-DE" sz="1600" dirty="0" smtClean="0">
                <a:solidFill>
                  <a:srgbClr val="000000"/>
                </a:solidFill>
              </a:rPr>
              <a:t> incl. </a:t>
            </a:r>
            <a:r>
              <a:rPr lang="de-DE" sz="1600" dirty="0" err="1" smtClean="0">
                <a:solidFill>
                  <a:srgbClr val="000000"/>
                </a:solidFill>
              </a:rPr>
              <a:t>sensitivity</a:t>
            </a:r>
            <a:r>
              <a:rPr lang="de-DE" sz="1600" dirty="0" smtClean="0">
                <a:solidFill>
                  <a:srgbClr val="000000"/>
                </a:solidFill>
              </a:rPr>
              <a:t> </a:t>
            </a:r>
            <a:r>
              <a:rPr lang="de-DE" sz="1600" dirty="0" err="1" smtClean="0">
                <a:solidFill>
                  <a:srgbClr val="000000"/>
                </a:solidFill>
              </a:rPr>
              <a:t>analysis</a:t>
            </a:r>
            <a:r>
              <a:rPr lang="de-DE" sz="1600" dirty="0" smtClean="0">
                <a:solidFill>
                  <a:srgbClr val="000000"/>
                </a:solidFill>
              </a:rPr>
              <a:t> </a:t>
            </a:r>
            <a:r>
              <a:rPr lang="de-DE" sz="1600" dirty="0" err="1" smtClean="0">
                <a:solidFill>
                  <a:srgbClr val="000000"/>
                </a:solidFill>
              </a:rPr>
              <a:t>possible</a:t>
            </a:r>
            <a:r>
              <a:rPr lang="de-DE" sz="1600" dirty="0" smtClean="0">
                <a:solidFill>
                  <a:srgbClr val="000000"/>
                </a:solidFill>
              </a:rPr>
              <a:t>)</a:t>
            </a:r>
          </a:p>
          <a:p>
            <a:pPr marL="342900" indent="-342900" fontAlgn="base">
              <a:spcBef>
                <a:spcPct val="50000"/>
              </a:spcBef>
              <a:spcAft>
                <a:spcPct val="0"/>
              </a:spcAft>
              <a:buFont typeface="Arial" panose="020B0604020202020204" pitchFamily="34" charset="0"/>
              <a:buChar char="•"/>
              <a:defRPr/>
            </a:pPr>
            <a:r>
              <a:rPr lang="de-DE" sz="1600" dirty="0" smtClean="0">
                <a:solidFill>
                  <a:srgbClr val="000000"/>
                </a:solidFill>
              </a:rPr>
              <a:t>Monte-Carlo </a:t>
            </a:r>
            <a:r>
              <a:rPr lang="de-DE" sz="1600" dirty="0" err="1" smtClean="0">
                <a:solidFill>
                  <a:srgbClr val="000000"/>
                </a:solidFill>
              </a:rPr>
              <a:t>simulation</a:t>
            </a:r>
            <a:r>
              <a:rPr lang="de-DE" sz="1600" dirty="0" smtClean="0">
                <a:solidFill>
                  <a:srgbClr val="000000"/>
                </a:solidFill>
              </a:rPr>
              <a:t> </a:t>
            </a:r>
            <a:r>
              <a:rPr lang="de-DE" sz="1600" dirty="0" err="1" smtClean="0">
                <a:solidFill>
                  <a:srgbClr val="000000"/>
                </a:solidFill>
              </a:rPr>
              <a:t>of</a:t>
            </a:r>
            <a:r>
              <a:rPr lang="de-DE" sz="1600" dirty="0" smtClean="0">
                <a:solidFill>
                  <a:srgbClr val="000000"/>
                </a:solidFill>
              </a:rPr>
              <a:t> all </a:t>
            </a:r>
            <a:r>
              <a:rPr lang="de-DE" sz="1600" dirty="0" err="1" smtClean="0">
                <a:solidFill>
                  <a:srgbClr val="000000"/>
                </a:solidFill>
              </a:rPr>
              <a:t>parameters</a:t>
            </a:r>
            <a:r>
              <a:rPr lang="de-DE" sz="1600" dirty="0" smtClean="0">
                <a:solidFill>
                  <a:srgbClr val="000000"/>
                </a:solidFill>
              </a:rPr>
              <a:t> </a:t>
            </a:r>
            <a:r>
              <a:rPr lang="de-DE" sz="1600" dirty="0" err="1" smtClean="0">
                <a:solidFill>
                  <a:srgbClr val="000000"/>
                </a:solidFill>
              </a:rPr>
              <a:t>implemented</a:t>
            </a:r>
            <a:r>
              <a:rPr lang="de-DE" sz="1600" dirty="0" smtClean="0">
                <a:solidFill>
                  <a:srgbClr val="000000"/>
                </a:solidFill>
              </a:rPr>
              <a:t> (</a:t>
            </a:r>
            <a:r>
              <a:rPr lang="de-DE" sz="1600" dirty="0" err="1" smtClean="0">
                <a:solidFill>
                  <a:srgbClr val="000000"/>
                </a:solidFill>
              </a:rPr>
              <a:t>mean</a:t>
            </a:r>
            <a:r>
              <a:rPr lang="de-DE" sz="1600" dirty="0" smtClean="0">
                <a:solidFill>
                  <a:srgbClr val="000000"/>
                </a:solidFill>
              </a:rPr>
              <a:t> </a:t>
            </a:r>
            <a:r>
              <a:rPr lang="de-DE" sz="1600" dirty="0" err="1" smtClean="0">
                <a:solidFill>
                  <a:srgbClr val="000000"/>
                </a:solidFill>
              </a:rPr>
              <a:t>value</a:t>
            </a:r>
            <a:r>
              <a:rPr lang="de-DE" sz="1600" dirty="0" smtClean="0">
                <a:solidFill>
                  <a:srgbClr val="000000"/>
                </a:solidFill>
              </a:rPr>
              <a:t>, </a:t>
            </a:r>
            <a:r>
              <a:rPr lang="de-DE" sz="1600" dirty="0" err="1" smtClean="0">
                <a:solidFill>
                  <a:srgbClr val="000000"/>
                </a:solidFill>
              </a:rPr>
              <a:t>standard</a:t>
            </a:r>
            <a:r>
              <a:rPr lang="de-DE" sz="1600" dirty="0" smtClean="0">
                <a:solidFill>
                  <a:srgbClr val="000000"/>
                </a:solidFill>
              </a:rPr>
              <a:t> </a:t>
            </a:r>
            <a:r>
              <a:rPr lang="de-DE" sz="1600" dirty="0" err="1" smtClean="0">
                <a:solidFill>
                  <a:srgbClr val="000000"/>
                </a:solidFill>
              </a:rPr>
              <a:t>deviation</a:t>
            </a:r>
            <a:r>
              <a:rPr lang="de-DE" sz="1600" dirty="0" smtClean="0">
                <a:solidFill>
                  <a:srgbClr val="000000"/>
                </a:solidFill>
              </a:rPr>
              <a:t>, </a:t>
            </a:r>
            <a:r>
              <a:rPr lang="de-DE" sz="1600" dirty="0" err="1" smtClean="0">
                <a:solidFill>
                  <a:srgbClr val="000000"/>
                </a:solidFill>
              </a:rPr>
              <a:t>lower</a:t>
            </a:r>
            <a:r>
              <a:rPr lang="de-DE" sz="1600" dirty="0" smtClean="0">
                <a:solidFill>
                  <a:srgbClr val="000000"/>
                </a:solidFill>
              </a:rPr>
              <a:t>/</a:t>
            </a:r>
            <a:r>
              <a:rPr lang="de-DE" sz="1600" dirty="0" err="1" smtClean="0">
                <a:solidFill>
                  <a:srgbClr val="000000"/>
                </a:solidFill>
              </a:rPr>
              <a:t>upper</a:t>
            </a:r>
            <a:r>
              <a:rPr lang="de-DE" sz="1600" dirty="0" smtClean="0">
                <a:solidFill>
                  <a:srgbClr val="000000"/>
                </a:solidFill>
              </a:rPr>
              <a:t> </a:t>
            </a:r>
            <a:r>
              <a:rPr lang="de-DE" sz="1600" dirty="0" err="1" smtClean="0">
                <a:solidFill>
                  <a:srgbClr val="000000"/>
                </a:solidFill>
              </a:rPr>
              <a:t>limit</a:t>
            </a:r>
            <a:r>
              <a:rPr lang="de-DE" sz="1600" dirty="0" smtClean="0">
                <a:solidFill>
                  <a:srgbClr val="000000"/>
                </a:solidFill>
              </a:rPr>
              <a:t>)</a:t>
            </a:r>
          </a:p>
          <a:p>
            <a:pPr marL="342900" indent="-342900" fontAlgn="base">
              <a:spcBef>
                <a:spcPct val="50000"/>
              </a:spcBef>
              <a:spcAft>
                <a:spcPct val="0"/>
              </a:spcAft>
              <a:buFont typeface="Arial" panose="020B0604020202020204" pitchFamily="34" charset="0"/>
              <a:buChar char="•"/>
              <a:defRPr/>
            </a:pPr>
            <a:r>
              <a:rPr lang="de-DE" sz="1600" dirty="0" err="1" smtClean="0">
                <a:solidFill>
                  <a:srgbClr val="000000"/>
                </a:solidFill>
              </a:rPr>
              <a:t>Optimisation</a:t>
            </a:r>
            <a:r>
              <a:rPr lang="de-DE" sz="1600" dirty="0" smtClean="0">
                <a:solidFill>
                  <a:srgbClr val="000000"/>
                </a:solidFill>
              </a:rPr>
              <a:t> </a:t>
            </a:r>
            <a:r>
              <a:rPr lang="de-DE" sz="1600" dirty="0" err="1" smtClean="0">
                <a:solidFill>
                  <a:srgbClr val="000000"/>
                </a:solidFill>
              </a:rPr>
              <a:t>of</a:t>
            </a:r>
            <a:r>
              <a:rPr lang="de-DE" sz="1600" dirty="0" smtClean="0">
                <a:solidFill>
                  <a:srgbClr val="000000"/>
                </a:solidFill>
              </a:rPr>
              <a:t> </a:t>
            </a:r>
            <a:r>
              <a:rPr lang="de-DE" sz="1600" dirty="0" err="1" smtClean="0">
                <a:solidFill>
                  <a:srgbClr val="000000"/>
                </a:solidFill>
              </a:rPr>
              <a:t>size</a:t>
            </a:r>
            <a:r>
              <a:rPr lang="de-DE" sz="1600" dirty="0" smtClean="0">
                <a:solidFill>
                  <a:srgbClr val="000000"/>
                </a:solidFill>
              </a:rPr>
              <a:t> </a:t>
            </a:r>
            <a:r>
              <a:rPr lang="de-DE" sz="1600" dirty="0" err="1" smtClean="0">
                <a:solidFill>
                  <a:srgbClr val="000000"/>
                </a:solidFill>
              </a:rPr>
              <a:t>of</a:t>
            </a:r>
            <a:r>
              <a:rPr lang="de-DE" sz="1600" dirty="0" smtClean="0">
                <a:solidFill>
                  <a:srgbClr val="000000"/>
                </a:solidFill>
              </a:rPr>
              <a:t> individual PV </a:t>
            </a:r>
            <a:r>
              <a:rPr lang="de-DE" sz="1600" dirty="0" err="1" smtClean="0">
                <a:solidFill>
                  <a:srgbClr val="000000"/>
                </a:solidFill>
              </a:rPr>
              <a:t>system</a:t>
            </a:r>
            <a:r>
              <a:rPr lang="de-DE" sz="1600" dirty="0" smtClean="0">
                <a:solidFill>
                  <a:srgbClr val="000000"/>
                </a:solidFill>
              </a:rPr>
              <a:t> </a:t>
            </a:r>
            <a:r>
              <a:rPr lang="de-DE" sz="1600" dirty="0" err="1" smtClean="0">
                <a:solidFill>
                  <a:srgbClr val="000000"/>
                </a:solidFill>
              </a:rPr>
              <a:t>fulfilling</a:t>
            </a:r>
            <a:r>
              <a:rPr lang="de-DE" sz="1600" dirty="0" smtClean="0">
                <a:solidFill>
                  <a:srgbClr val="000000"/>
                </a:solidFill>
              </a:rPr>
              <a:t> different </a:t>
            </a:r>
            <a:r>
              <a:rPr lang="de-DE" sz="1600" dirty="0" err="1" smtClean="0">
                <a:solidFill>
                  <a:srgbClr val="000000"/>
                </a:solidFill>
              </a:rPr>
              <a:t>criteria</a:t>
            </a:r>
            <a:r>
              <a:rPr lang="de-DE" sz="1600" dirty="0" smtClean="0">
                <a:solidFill>
                  <a:srgbClr val="000000"/>
                </a:solidFill>
              </a:rPr>
              <a:t>/</a:t>
            </a:r>
            <a:r>
              <a:rPr lang="de-DE" sz="1600" dirty="0" err="1" smtClean="0">
                <a:solidFill>
                  <a:srgbClr val="000000"/>
                </a:solidFill>
              </a:rPr>
              <a:t>constraints</a:t>
            </a:r>
            <a:r>
              <a:rPr lang="de-DE" sz="1600" dirty="0" smtClean="0">
                <a:solidFill>
                  <a:srgbClr val="000000"/>
                </a:solidFill>
              </a:rPr>
              <a:t> (</a:t>
            </a:r>
            <a:r>
              <a:rPr lang="de-DE" sz="1600" dirty="0" err="1" smtClean="0">
                <a:solidFill>
                  <a:srgbClr val="000000"/>
                </a:solidFill>
              </a:rPr>
              <a:t>e.g</a:t>
            </a:r>
            <a:r>
              <a:rPr lang="de-DE" sz="1600" dirty="0" smtClean="0">
                <a:solidFill>
                  <a:srgbClr val="000000"/>
                </a:solidFill>
              </a:rPr>
              <a:t> </a:t>
            </a:r>
            <a:r>
              <a:rPr lang="de-DE" sz="1600" dirty="0" err="1" smtClean="0">
                <a:solidFill>
                  <a:srgbClr val="000000"/>
                </a:solidFill>
              </a:rPr>
              <a:t>maximizing</a:t>
            </a:r>
            <a:r>
              <a:rPr lang="de-DE" sz="1600" dirty="0" smtClean="0">
                <a:solidFill>
                  <a:srgbClr val="000000"/>
                </a:solidFill>
              </a:rPr>
              <a:t> </a:t>
            </a:r>
            <a:r>
              <a:rPr lang="de-DE" sz="1600" dirty="0" err="1" smtClean="0">
                <a:solidFill>
                  <a:srgbClr val="000000"/>
                </a:solidFill>
              </a:rPr>
              <a:t>self</a:t>
            </a:r>
            <a:r>
              <a:rPr lang="de-DE" sz="1600" dirty="0" smtClean="0">
                <a:solidFill>
                  <a:srgbClr val="000000"/>
                </a:solidFill>
              </a:rPr>
              <a:t> </a:t>
            </a:r>
            <a:r>
              <a:rPr lang="de-DE" sz="1600" dirty="0" err="1" smtClean="0">
                <a:solidFill>
                  <a:srgbClr val="000000"/>
                </a:solidFill>
              </a:rPr>
              <a:t>consumption</a:t>
            </a:r>
            <a:r>
              <a:rPr lang="de-DE" sz="1600" dirty="0" smtClean="0">
                <a:solidFill>
                  <a:srgbClr val="000000"/>
                </a:solidFill>
              </a:rPr>
              <a:t>, </a:t>
            </a:r>
            <a:r>
              <a:rPr lang="de-DE" sz="1600" dirty="0" err="1" smtClean="0">
                <a:solidFill>
                  <a:srgbClr val="000000"/>
                </a:solidFill>
              </a:rPr>
              <a:t>economic</a:t>
            </a:r>
            <a:r>
              <a:rPr lang="de-DE" sz="1600" dirty="0" smtClean="0">
                <a:solidFill>
                  <a:srgbClr val="000000"/>
                </a:solidFill>
              </a:rPr>
              <a:t> </a:t>
            </a:r>
            <a:r>
              <a:rPr lang="de-DE" sz="1600" dirty="0" err="1" smtClean="0">
                <a:solidFill>
                  <a:srgbClr val="000000"/>
                </a:solidFill>
              </a:rPr>
              <a:t>benefits</a:t>
            </a:r>
            <a:r>
              <a:rPr lang="de-DE" sz="1600" dirty="0" smtClean="0">
                <a:solidFill>
                  <a:srgbClr val="000000"/>
                </a:solidFill>
              </a:rPr>
              <a:t>, etc.)</a:t>
            </a:r>
          </a:p>
          <a:p>
            <a:pPr marL="342900" indent="-342900" fontAlgn="base">
              <a:spcBef>
                <a:spcPct val="50000"/>
              </a:spcBef>
              <a:spcAft>
                <a:spcPct val="0"/>
              </a:spcAft>
              <a:buFont typeface="Arial" panose="020B0604020202020204" pitchFamily="34" charset="0"/>
              <a:buChar char="•"/>
              <a:defRPr/>
            </a:pPr>
            <a:r>
              <a:rPr lang="de-DE" sz="1600" dirty="0" err="1" smtClean="0">
                <a:solidFill>
                  <a:srgbClr val="000000"/>
                </a:solidFill>
              </a:rPr>
              <a:t>Identification</a:t>
            </a:r>
            <a:r>
              <a:rPr lang="de-DE" sz="1600" dirty="0" smtClean="0">
                <a:solidFill>
                  <a:srgbClr val="000000"/>
                </a:solidFill>
              </a:rPr>
              <a:t> </a:t>
            </a:r>
            <a:r>
              <a:rPr lang="de-DE" sz="1600" dirty="0" err="1" smtClean="0">
                <a:solidFill>
                  <a:srgbClr val="000000"/>
                </a:solidFill>
              </a:rPr>
              <a:t>of</a:t>
            </a:r>
            <a:r>
              <a:rPr lang="de-DE" sz="1600" dirty="0" smtClean="0">
                <a:solidFill>
                  <a:srgbClr val="000000"/>
                </a:solidFill>
              </a:rPr>
              <a:t> „</a:t>
            </a:r>
            <a:r>
              <a:rPr lang="de-DE" sz="1600" dirty="0" err="1" smtClean="0">
                <a:solidFill>
                  <a:srgbClr val="000000"/>
                </a:solidFill>
              </a:rPr>
              <a:t>expected</a:t>
            </a:r>
            <a:r>
              <a:rPr lang="de-DE" sz="1600" dirty="0" smtClean="0">
                <a:solidFill>
                  <a:srgbClr val="000000"/>
                </a:solidFill>
              </a:rPr>
              <a:t>“ </a:t>
            </a:r>
            <a:r>
              <a:rPr lang="de-DE" sz="1600" dirty="0" err="1" smtClean="0">
                <a:solidFill>
                  <a:srgbClr val="000000"/>
                </a:solidFill>
              </a:rPr>
              <a:t>market</a:t>
            </a:r>
            <a:r>
              <a:rPr lang="de-DE" sz="1600" dirty="0" smtClean="0">
                <a:solidFill>
                  <a:srgbClr val="000000"/>
                </a:solidFill>
              </a:rPr>
              <a:t> </a:t>
            </a:r>
            <a:r>
              <a:rPr lang="de-DE" sz="1600" dirty="0" err="1" smtClean="0">
                <a:solidFill>
                  <a:srgbClr val="000000"/>
                </a:solidFill>
              </a:rPr>
              <a:t>electricity</a:t>
            </a:r>
            <a:r>
              <a:rPr lang="de-DE" sz="1600" dirty="0" smtClean="0">
                <a:solidFill>
                  <a:srgbClr val="000000"/>
                </a:solidFill>
              </a:rPr>
              <a:t> </a:t>
            </a:r>
            <a:r>
              <a:rPr lang="de-DE" sz="1600" dirty="0" err="1" smtClean="0">
                <a:solidFill>
                  <a:srgbClr val="000000"/>
                </a:solidFill>
              </a:rPr>
              <a:t>price</a:t>
            </a:r>
            <a:r>
              <a:rPr lang="de-DE" sz="1600" dirty="0" smtClean="0">
                <a:solidFill>
                  <a:srgbClr val="000000"/>
                </a:solidFill>
              </a:rPr>
              <a:t> </a:t>
            </a:r>
            <a:r>
              <a:rPr lang="de-DE" sz="1600" dirty="0" err="1" smtClean="0">
                <a:solidFill>
                  <a:srgbClr val="000000"/>
                </a:solidFill>
              </a:rPr>
              <a:t>for</a:t>
            </a:r>
            <a:r>
              <a:rPr lang="de-DE" sz="1600" dirty="0" smtClean="0">
                <a:solidFill>
                  <a:srgbClr val="000000"/>
                </a:solidFill>
              </a:rPr>
              <a:t> </a:t>
            </a:r>
            <a:r>
              <a:rPr lang="de-DE" sz="1600" dirty="0" err="1" smtClean="0">
                <a:solidFill>
                  <a:srgbClr val="000000"/>
                </a:solidFill>
              </a:rPr>
              <a:t>feeding</a:t>
            </a:r>
            <a:r>
              <a:rPr lang="de-DE" sz="1600" dirty="0" smtClean="0">
                <a:solidFill>
                  <a:srgbClr val="000000"/>
                </a:solidFill>
              </a:rPr>
              <a:t> </a:t>
            </a:r>
            <a:r>
              <a:rPr lang="de-DE" sz="1600" dirty="0" err="1" smtClean="0">
                <a:solidFill>
                  <a:srgbClr val="000000"/>
                </a:solidFill>
              </a:rPr>
              <a:t>excess</a:t>
            </a:r>
            <a:r>
              <a:rPr lang="de-DE" sz="1600" dirty="0" smtClean="0">
                <a:solidFill>
                  <a:srgbClr val="000000"/>
                </a:solidFill>
              </a:rPr>
              <a:t> PV </a:t>
            </a:r>
            <a:r>
              <a:rPr lang="de-DE" sz="1600" dirty="0" err="1" smtClean="0">
                <a:solidFill>
                  <a:srgbClr val="000000"/>
                </a:solidFill>
              </a:rPr>
              <a:t>generation</a:t>
            </a:r>
            <a:r>
              <a:rPr lang="de-DE" sz="1600" dirty="0" smtClean="0">
                <a:solidFill>
                  <a:srgbClr val="000000"/>
                </a:solidFill>
              </a:rPr>
              <a:t> </a:t>
            </a:r>
            <a:r>
              <a:rPr lang="de-DE" sz="1600" dirty="0" err="1" smtClean="0">
                <a:solidFill>
                  <a:srgbClr val="000000"/>
                </a:solidFill>
              </a:rPr>
              <a:t>into</a:t>
            </a:r>
            <a:r>
              <a:rPr lang="de-DE" sz="1600" dirty="0" smtClean="0">
                <a:solidFill>
                  <a:srgbClr val="000000"/>
                </a:solidFill>
              </a:rPr>
              <a:t> </a:t>
            </a:r>
            <a:r>
              <a:rPr lang="de-DE" sz="1600" dirty="0" err="1" smtClean="0">
                <a:solidFill>
                  <a:srgbClr val="000000"/>
                </a:solidFill>
              </a:rPr>
              <a:t>the</a:t>
            </a:r>
            <a:r>
              <a:rPr lang="de-DE" sz="1600" dirty="0" smtClean="0">
                <a:solidFill>
                  <a:srgbClr val="000000"/>
                </a:solidFill>
              </a:rPr>
              <a:t> </a:t>
            </a:r>
            <a:r>
              <a:rPr lang="de-DE" sz="1600" dirty="0" err="1" smtClean="0">
                <a:solidFill>
                  <a:srgbClr val="000000"/>
                </a:solidFill>
              </a:rPr>
              <a:t>grid</a:t>
            </a:r>
            <a:r>
              <a:rPr lang="de-DE" sz="1600" dirty="0" smtClean="0">
                <a:solidFill>
                  <a:srgbClr val="000000"/>
                </a:solidFill>
              </a:rPr>
              <a:t> (incl. </a:t>
            </a:r>
            <a:r>
              <a:rPr lang="de-DE" sz="1600" dirty="0" err="1" smtClean="0">
                <a:solidFill>
                  <a:srgbClr val="000000"/>
                </a:solidFill>
              </a:rPr>
              <a:t>corresponding</a:t>
            </a:r>
            <a:r>
              <a:rPr lang="de-DE" sz="1600" dirty="0" smtClean="0">
                <a:solidFill>
                  <a:srgbClr val="000000"/>
                </a:solidFill>
              </a:rPr>
              <a:t> </a:t>
            </a:r>
            <a:r>
              <a:rPr lang="de-DE" sz="1600" dirty="0" err="1" smtClean="0">
                <a:solidFill>
                  <a:srgbClr val="000000"/>
                </a:solidFill>
              </a:rPr>
              <a:t>economic</a:t>
            </a:r>
            <a:r>
              <a:rPr lang="de-DE" sz="1600" dirty="0" smtClean="0">
                <a:solidFill>
                  <a:srgbClr val="000000"/>
                </a:solidFill>
              </a:rPr>
              <a:t> trade-offs) </a:t>
            </a:r>
            <a:r>
              <a:rPr lang="de-DE" sz="1600" dirty="0" err="1" smtClean="0">
                <a:solidFill>
                  <a:srgbClr val="000000"/>
                </a:solidFill>
              </a:rPr>
              <a:t>to</a:t>
            </a:r>
            <a:r>
              <a:rPr lang="de-DE" sz="1600" dirty="0" smtClean="0">
                <a:solidFill>
                  <a:srgbClr val="000000"/>
                </a:solidFill>
              </a:rPr>
              <a:t> </a:t>
            </a:r>
            <a:r>
              <a:rPr lang="de-DE" sz="1600" dirty="0" err="1" smtClean="0">
                <a:solidFill>
                  <a:srgbClr val="000000"/>
                </a:solidFill>
              </a:rPr>
              <a:t>meet</a:t>
            </a:r>
            <a:r>
              <a:rPr lang="de-DE" sz="1600" dirty="0" smtClean="0">
                <a:solidFill>
                  <a:srgbClr val="000000"/>
                </a:solidFill>
              </a:rPr>
              <a:t> </a:t>
            </a:r>
            <a:r>
              <a:rPr lang="de-DE" sz="1600" dirty="0" err="1" smtClean="0">
                <a:solidFill>
                  <a:srgbClr val="000000"/>
                </a:solidFill>
              </a:rPr>
              <a:t>some</a:t>
            </a:r>
            <a:r>
              <a:rPr lang="de-DE" sz="1600" dirty="0" smtClean="0">
                <a:solidFill>
                  <a:srgbClr val="000000"/>
                </a:solidFill>
              </a:rPr>
              <a:t> </a:t>
            </a:r>
            <a:r>
              <a:rPr lang="de-DE" sz="1600" dirty="0" err="1" smtClean="0">
                <a:solidFill>
                  <a:srgbClr val="000000"/>
                </a:solidFill>
              </a:rPr>
              <a:t>predefined</a:t>
            </a:r>
            <a:r>
              <a:rPr lang="de-DE" sz="1600" dirty="0" smtClean="0">
                <a:solidFill>
                  <a:srgbClr val="000000"/>
                </a:solidFill>
              </a:rPr>
              <a:t> </a:t>
            </a:r>
            <a:r>
              <a:rPr lang="de-DE" sz="1600" dirty="0" err="1" smtClean="0">
                <a:solidFill>
                  <a:srgbClr val="000000"/>
                </a:solidFill>
              </a:rPr>
              <a:t>economic</a:t>
            </a:r>
            <a:r>
              <a:rPr lang="de-DE" sz="1600" dirty="0" smtClean="0">
                <a:solidFill>
                  <a:srgbClr val="000000"/>
                </a:solidFill>
              </a:rPr>
              <a:t> </a:t>
            </a:r>
            <a:r>
              <a:rPr lang="de-DE" sz="1600" dirty="0" err="1" smtClean="0">
                <a:solidFill>
                  <a:srgbClr val="000000"/>
                </a:solidFill>
              </a:rPr>
              <a:t>criteria</a:t>
            </a:r>
            <a:endParaRPr lang="de-DE" sz="1600" dirty="0" smtClean="0">
              <a:solidFill>
                <a:srgbClr val="000000"/>
              </a:solidFill>
            </a:endParaRPr>
          </a:p>
          <a:p>
            <a:pPr marL="342900" indent="-342900" fontAlgn="base">
              <a:spcBef>
                <a:spcPct val="50000"/>
              </a:spcBef>
              <a:spcAft>
                <a:spcPct val="0"/>
              </a:spcAft>
              <a:buFont typeface="Arial" panose="020B0604020202020204" pitchFamily="34" charset="0"/>
              <a:buChar char="•"/>
              <a:defRPr/>
            </a:pPr>
            <a:endParaRPr lang="de-AT" altLang="de-DE" sz="1600" dirty="0" smtClean="0">
              <a:solidFill>
                <a:srgbClr val="000000"/>
              </a:solidFill>
            </a:endParaRPr>
          </a:p>
          <a:p>
            <a:pPr marL="285750" indent="-285750" eaLnBrk="1" fontAlgn="base" hangingPunct="1">
              <a:spcBef>
                <a:spcPts val="600"/>
              </a:spcBef>
              <a:buFont typeface="Arial" panose="020B0604020202020204" pitchFamily="34" charset="0"/>
              <a:buChar char="•"/>
              <a:defRPr/>
            </a:pPr>
            <a:r>
              <a:rPr lang="de-AT" altLang="de-DE" sz="1600" dirty="0" err="1" smtClean="0">
                <a:solidFill>
                  <a:srgbClr val="000000"/>
                </a:solidFill>
              </a:rPr>
              <a:t>Developed</a:t>
            </a:r>
            <a:r>
              <a:rPr lang="de-AT" altLang="de-DE" sz="1600" dirty="0" smtClean="0">
                <a:solidFill>
                  <a:srgbClr val="000000"/>
                </a:solidFill>
              </a:rPr>
              <a:t> </a:t>
            </a:r>
            <a:r>
              <a:rPr lang="de-AT" altLang="de-DE" sz="1600" dirty="0" err="1" smtClean="0">
                <a:solidFill>
                  <a:srgbClr val="000000"/>
                </a:solidFill>
              </a:rPr>
              <a:t>within</a:t>
            </a:r>
            <a:r>
              <a:rPr lang="de-AT" altLang="de-DE" sz="1600" dirty="0" smtClean="0">
                <a:solidFill>
                  <a:srgbClr val="000000"/>
                </a:solidFill>
              </a:rPr>
              <a:t> </a:t>
            </a:r>
            <a:r>
              <a:rPr lang="de-AT" altLang="de-DE" sz="1600" dirty="0" err="1" smtClean="0">
                <a:solidFill>
                  <a:srgbClr val="000000"/>
                </a:solidFill>
              </a:rPr>
              <a:t>the</a:t>
            </a:r>
            <a:r>
              <a:rPr lang="de-AT" altLang="de-DE" sz="1600" dirty="0" smtClean="0">
                <a:solidFill>
                  <a:srgbClr val="000000"/>
                </a:solidFill>
              </a:rPr>
              <a:t> IEE </a:t>
            </a:r>
            <a:r>
              <a:rPr lang="de-AT" altLang="de-DE" sz="1600" dirty="0" err="1" smtClean="0">
                <a:solidFill>
                  <a:srgbClr val="000000"/>
                </a:solidFill>
              </a:rPr>
              <a:t>project</a:t>
            </a:r>
            <a:r>
              <a:rPr lang="de-AT" altLang="de-DE" sz="1600" dirty="0" smtClean="0">
                <a:solidFill>
                  <a:srgbClr val="000000"/>
                </a:solidFill>
              </a:rPr>
              <a:t> </a:t>
            </a:r>
            <a:r>
              <a:rPr lang="de-AT" altLang="de-DE" sz="1600" dirty="0" smtClean="0">
                <a:solidFill>
                  <a:srgbClr val="000000"/>
                </a:solidFill>
                <a:hlinkClick r:id="rId2"/>
              </a:rPr>
              <a:t>www.pvparity.eu</a:t>
            </a:r>
            <a:endParaRPr lang="de-AT" altLang="de-DE" sz="1600" dirty="0" smtClean="0">
              <a:solidFill>
                <a:srgbClr val="000000"/>
              </a:solidFill>
            </a:endParaRPr>
          </a:p>
          <a:p>
            <a:pPr marL="285750" indent="-285750" eaLnBrk="1" fontAlgn="base" hangingPunct="1">
              <a:spcBef>
                <a:spcPts val="600"/>
              </a:spcBef>
              <a:buFont typeface="Arial" panose="020B0604020202020204" pitchFamily="34" charset="0"/>
              <a:buChar char="•"/>
              <a:defRPr/>
            </a:pPr>
            <a:r>
              <a:rPr lang="de-AT" altLang="de-DE" sz="1600" dirty="0" err="1" smtClean="0">
                <a:solidFill>
                  <a:srgbClr val="000000"/>
                </a:solidFill>
              </a:rPr>
              <a:t>Application</a:t>
            </a:r>
            <a:r>
              <a:rPr lang="de-AT" altLang="de-DE" sz="1600" dirty="0" smtClean="0">
                <a:solidFill>
                  <a:srgbClr val="000000"/>
                </a:solidFill>
              </a:rPr>
              <a:t> so </a:t>
            </a:r>
            <a:r>
              <a:rPr lang="de-AT" altLang="de-DE" sz="1600" dirty="0" err="1" smtClean="0">
                <a:solidFill>
                  <a:srgbClr val="000000"/>
                </a:solidFill>
              </a:rPr>
              <a:t>far</a:t>
            </a:r>
            <a:r>
              <a:rPr lang="de-AT" altLang="de-DE" sz="1600" dirty="0" smtClean="0">
                <a:solidFill>
                  <a:srgbClr val="000000"/>
                </a:solidFill>
              </a:rPr>
              <a:t>: 12 European Countries (AT, BE, CZ, DE, EL, ES, FR, IT, NL, PT, UK)</a:t>
            </a:r>
          </a:p>
        </p:txBody>
      </p:sp>
    </p:spTree>
    <p:extLst>
      <p:ext uri="{BB962C8B-B14F-4D97-AF65-F5344CB8AC3E}">
        <p14:creationId xmlns:p14="http://schemas.microsoft.com/office/powerpoint/2010/main" val="2795726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Tools</a:t>
            </a:r>
            <a:endParaRPr lang="es-ES" dirty="0"/>
          </a:p>
        </p:txBody>
      </p:sp>
      <p:sp>
        <p:nvSpPr>
          <p:cNvPr id="3" name="2 Marcador de contenido"/>
          <p:cNvSpPr>
            <a:spLocks noGrp="1"/>
          </p:cNvSpPr>
          <p:nvPr>
            <p:ph idx="1"/>
          </p:nvPr>
        </p:nvSpPr>
        <p:spPr/>
        <p:txBody>
          <a:bodyPr/>
          <a:lstStyle/>
          <a:p>
            <a:r>
              <a:rPr lang="es-ES" sz="2000" b="1" dirty="0" smtClean="0"/>
              <a:t>CEO</a:t>
            </a:r>
          </a:p>
          <a:p>
            <a:pPr lvl="1"/>
            <a:r>
              <a:rPr lang="en-US" sz="1800" dirty="0" smtClean="0"/>
              <a:t>Role in Market4RES: computation of the optimal deployment of conventional generation given RES generation penetration objectives</a:t>
            </a:r>
          </a:p>
          <a:p>
            <a:pPr lvl="1"/>
            <a:r>
              <a:rPr lang="en-US" sz="1800" dirty="0" smtClean="0"/>
              <a:t>Input: installed capacity and tech. data, inv., fuel and CO2 costs, RES and demand growth scenarios</a:t>
            </a:r>
          </a:p>
          <a:p>
            <a:pPr lvl="1"/>
            <a:r>
              <a:rPr lang="en-US" sz="1800" dirty="0" smtClean="0"/>
              <a:t>Output: Newly installed thermal capacity, power generation by tech, CO2 emissions, system costs</a:t>
            </a:r>
          </a:p>
          <a:p>
            <a:pPr lvl="1"/>
            <a:r>
              <a:rPr lang="es-ES" sz="1800" dirty="0" err="1" smtClean="0"/>
              <a:t>Other</a:t>
            </a:r>
            <a:r>
              <a:rPr lang="es-ES" sz="1800" dirty="0" smtClean="0"/>
              <a:t> EU </a:t>
            </a:r>
            <a:r>
              <a:rPr lang="es-ES" sz="1800" dirty="0" err="1" smtClean="0"/>
              <a:t>projects</a:t>
            </a:r>
            <a:r>
              <a:rPr lang="es-ES" sz="1800" dirty="0" smtClean="0"/>
              <a:t>: SUSPLAN</a:t>
            </a:r>
          </a:p>
          <a:p>
            <a:pPr lvl="1"/>
            <a:r>
              <a:rPr lang="es-ES" sz="1800" dirty="0" err="1" smtClean="0"/>
              <a:t>National</a:t>
            </a:r>
            <a:r>
              <a:rPr lang="es-ES" sz="1800" dirty="0" smtClean="0"/>
              <a:t> </a:t>
            </a:r>
            <a:r>
              <a:rPr lang="es-ES" sz="1800" dirty="0" err="1" smtClean="0"/>
              <a:t>projects</a:t>
            </a:r>
            <a:r>
              <a:rPr lang="es-ES" sz="1800" dirty="0" smtClean="0"/>
              <a:t>: </a:t>
            </a:r>
          </a:p>
          <a:p>
            <a:pPr lvl="2"/>
            <a:r>
              <a:rPr lang="es-ES" sz="1700" dirty="0" smtClean="0"/>
              <a:t>CENIT-GAD: </a:t>
            </a:r>
            <a:r>
              <a:rPr lang="es-ES" sz="1700" dirty="0" err="1" smtClean="0"/>
              <a:t>economic</a:t>
            </a:r>
            <a:r>
              <a:rPr lang="es-ES" sz="1700" dirty="0" smtClean="0"/>
              <a:t> and </a:t>
            </a:r>
            <a:r>
              <a:rPr lang="es-ES" sz="1700" dirty="0" err="1" smtClean="0"/>
              <a:t>regulatory</a:t>
            </a:r>
            <a:r>
              <a:rPr lang="es-ES" sz="1700" dirty="0" smtClean="0"/>
              <a:t> </a:t>
            </a:r>
            <a:r>
              <a:rPr lang="es-ES" sz="1700" dirty="0" err="1" smtClean="0"/>
              <a:t>analysis</a:t>
            </a:r>
            <a:r>
              <a:rPr lang="es-ES" sz="1700" dirty="0" smtClean="0"/>
              <a:t> of DSM; </a:t>
            </a:r>
          </a:p>
          <a:p>
            <a:pPr lvl="2"/>
            <a:r>
              <a:rPr lang="es-ES" sz="1700" dirty="0" err="1" smtClean="0"/>
              <a:t>Prospective</a:t>
            </a:r>
            <a:r>
              <a:rPr lang="es-ES" sz="1700" dirty="0" smtClean="0"/>
              <a:t> </a:t>
            </a:r>
            <a:r>
              <a:rPr lang="es-ES" sz="1700" dirty="0" err="1" smtClean="0"/>
              <a:t>analysis</a:t>
            </a:r>
            <a:r>
              <a:rPr lang="es-ES" sz="1700" dirty="0" smtClean="0"/>
              <a:t> of RES </a:t>
            </a:r>
            <a:r>
              <a:rPr lang="es-ES" sz="1700" dirty="0" err="1" smtClean="0"/>
              <a:t>generation</a:t>
            </a:r>
            <a:endParaRPr lang="es-ES" sz="1700" dirty="0" smtClean="0"/>
          </a:p>
          <a:p>
            <a:pPr lvl="2"/>
            <a:r>
              <a:rPr lang="es-ES" sz="1700" dirty="0" smtClean="0"/>
              <a:t> </a:t>
            </a:r>
            <a:r>
              <a:rPr lang="en-US" sz="1700" dirty="0" smtClean="0"/>
              <a:t>Competitiveness of nuclear power plants (Energy Economics)</a:t>
            </a:r>
            <a:endParaRPr lang="es-ES" sz="1700" dirty="0" smtClean="0"/>
          </a:p>
          <a:p>
            <a:pPr lvl="1">
              <a:buNone/>
            </a:pPr>
            <a:endParaRPr lang="en-US" sz="2000" dirty="0" smtClean="0"/>
          </a:p>
          <a:p>
            <a:pPr lvl="1"/>
            <a:endParaRPr lang="en-US" sz="2000" dirty="0" smtClean="0"/>
          </a:p>
          <a:p>
            <a:pPr lvl="1"/>
            <a:endParaRPr lang="en-US" sz="2000" dirty="0" smtClean="0"/>
          </a:p>
          <a:p>
            <a:pPr lvl="1"/>
            <a:endParaRPr lang="en-US" dirty="0" smtClean="0"/>
          </a:p>
          <a:p>
            <a:pPr lvl="1"/>
            <a:endParaRPr lang="es-ES" dirty="0" smtClean="0"/>
          </a:p>
          <a:p>
            <a:pPr lvl="1"/>
            <a:endParaRPr lang="es-ES" dirty="0"/>
          </a:p>
        </p:txBody>
      </p:sp>
    </p:spTree>
    <p:extLst>
      <p:ext uri="{BB962C8B-B14F-4D97-AF65-F5344CB8AC3E}">
        <p14:creationId xmlns:p14="http://schemas.microsoft.com/office/powerpoint/2010/main" val="31875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txBox="1">
            <a:spLocks/>
          </p:cNvSpPr>
          <p:nvPr/>
        </p:nvSpPr>
        <p:spPr>
          <a:xfrm>
            <a:off x="357158" y="1268760"/>
            <a:ext cx="8429683" cy="4752528"/>
          </a:xfrm>
          <a:prstGeom prst="rect">
            <a:avLst/>
          </a:prstGeom>
        </p:spPr>
        <p:txBody>
          <a:bodyPr vert="horz" lIns="0" tIns="45720" rIns="91440" bIns="45720" rtlCol="0">
            <a:noAutofit/>
          </a:bodyPr>
          <a:lstStyle>
            <a:lvl1pPr marL="342900" indent="-342900" algn="l" defTabSz="914400" rtl="0" eaLnBrk="1" latinLnBrk="0" hangingPunct="1">
              <a:spcBef>
                <a:spcPct val="20000"/>
              </a:spcBef>
              <a:buClr>
                <a:schemeClr val="accent2"/>
              </a:buClr>
              <a:buFont typeface="Arial" pitchFamily="34" charset="0"/>
              <a:buChar char="•"/>
              <a:defRPr sz="1800" i="0" kern="1200">
                <a:solidFill>
                  <a:schemeClr val="accent3"/>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1800" i="0" kern="1200">
                <a:solidFill>
                  <a:schemeClr val="accent3"/>
                </a:solidFill>
                <a:latin typeface="+mn-lt"/>
                <a:ea typeface="+mn-ea"/>
                <a:cs typeface="+mn-cs"/>
              </a:defRPr>
            </a:lvl2pPr>
            <a:lvl3pPr marL="1143000" indent="-228600" algn="l" defTabSz="914400" rtl="0" eaLnBrk="1" latinLnBrk="0" hangingPunct="1">
              <a:spcBef>
                <a:spcPct val="20000"/>
              </a:spcBef>
              <a:buClr>
                <a:schemeClr val="accent2"/>
              </a:buClr>
              <a:buFont typeface="Arial" pitchFamily="34" charset="0"/>
              <a:buChar char="•"/>
              <a:defRPr sz="1800" i="0" kern="1200">
                <a:solidFill>
                  <a:schemeClr val="accent3"/>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1800" i="0" kern="1200">
                <a:solidFill>
                  <a:schemeClr val="accent3"/>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1800" i="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rgbClr val="C0504D"/>
              </a:buClr>
              <a:buSzTx/>
              <a:buFont typeface="Arial" pitchFamily="34" charset="0"/>
              <a:buNone/>
              <a:tabLst/>
              <a:defRPr/>
            </a:pPr>
            <a:r>
              <a:rPr kumimoji="0" lang="nb-NO" sz="2000" b="0" i="0" u="none" strike="noStrike" kern="1200" cap="none" spc="0" normalizeH="0" baseline="0" noProof="0" smtClean="0">
                <a:ln>
                  <a:noFill/>
                </a:ln>
                <a:solidFill>
                  <a:srgbClr val="1F497D"/>
                </a:solidFill>
                <a:effectLst/>
                <a:uLnTx/>
                <a:uFillTx/>
                <a:latin typeface="Calibri"/>
              </a:rPr>
              <a:t>As current RES support schemes are phased out after 2020 new kinds of market mechanisms will have to be implemented that will in accordance with the EU energy policy:</a:t>
            </a:r>
          </a:p>
          <a:p>
            <a:pPr marL="0" marR="0" lvl="0" indent="0" algn="l" defTabSz="914400" rtl="0" eaLnBrk="1" fontAlgn="auto" latinLnBrk="0" hangingPunct="1">
              <a:lnSpc>
                <a:spcPct val="100000"/>
              </a:lnSpc>
              <a:spcBef>
                <a:spcPct val="20000"/>
              </a:spcBef>
              <a:spcAft>
                <a:spcPts val="0"/>
              </a:spcAft>
              <a:buClr>
                <a:srgbClr val="C0504D"/>
              </a:buClr>
              <a:buSzTx/>
              <a:buFont typeface="Arial" pitchFamily="34" charset="0"/>
              <a:buNone/>
              <a:tabLst/>
              <a:defRPr/>
            </a:pPr>
            <a:endParaRPr kumimoji="0" lang="nb-NO" sz="2000" b="0" i="0" u="none" strike="noStrike" kern="1200" cap="none" spc="0" normalizeH="0" baseline="0" noProof="0" smtClean="0">
              <a:ln>
                <a:noFill/>
              </a:ln>
              <a:solidFill>
                <a:srgbClr val="1F497D"/>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
                <a:srgbClr val="1F497D"/>
              </a:buClr>
              <a:buSzTx/>
              <a:buFont typeface="Arial" pitchFamily="34" charset="0"/>
              <a:buChar char="•"/>
              <a:tabLst/>
              <a:defRPr/>
            </a:pPr>
            <a:r>
              <a:rPr kumimoji="0" lang="en-GB" sz="2000" b="0" i="0" u="none" strike="noStrike" kern="1200" cap="none" spc="0" normalizeH="0" baseline="0" noProof="0" smtClean="0">
                <a:ln>
                  <a:noFill/>
                </a:ln>
                <a:solidFill>
                  <a:srgbClr val="1F497D"/>
                </a:solidFill>
                <a:effectLst/>
                <a:uLnTx/>
                <a:uFillTx/>
                <a:latin typeface="Calibri"/>
              </a:rPr>
              <a:t>Promote a competitive market with large shares of renewables and without support mechanisms</a:t>
            </a:r>
          </a:p>
          <a:p>
            <a:pPr marL="342900" marR="0" lvl="0" indent="-342900" algn="l" defTabSz="914400" rtl="0" eaLnBrk="1" fontAlgn="auto" latinLnBrk="0" hangingPunct="1">
              <a:lnSpc>
                <a:spcPct val="100000"/>
              </a:lnSpc>
              <a:spcBef>
                <a:spcPct val="20000"/>
              </a:spcBef>
              <a:spcAft>
                <a:spcPts val="0"/>
              </a:spcAft>
              <a:buClr>
                <a:srgbClr val="1F497D"/>
              </a:buClr>
              <a:buSzTx/>
              <a:buFont typeface="Arial" pitchFamily="34" charset="0"/>
              <a:buChar char="•"/>
              <a:tabLst/>
              <a:defRPr/>
            </a:pPr>
            <a:r>
              <a:rPr kumimoji="0" lang="en-GB" sz="2000" b="0" i="0" u="none" strike="noStrike" kern="1200" cap="none" spc="0" normalizeH="0" baseline="0" noProof="0" smtClean="0">
                <a:ln>
                  <a:noFill/>
                </a:ln>
                <a:solidFill>
                  <a:srgbClr val="1F497D"/>
                </a:solidFill>
                <a:effectLst/>
                <a:uLnTx/>
                <a:uFillTx/>
                <a:latin typeface="Calibri"/>
              </a:rPr>
              <a:t>Guarantee security of supply by providing market incentives to invest in generation</a:t>
            </a:r>
          </a:p>
          <a:p>
            <a:pPr marL="342900" marR="0" lvl="0" indent="-342900" algn="l" defTabSz="914400" rtl="0" eaLnBrk="1" fontAlgn="auto" latinLnBrk="0" hangingPunct="1">
              <a:lnSpc>
                <a:spcPct val="100000"/>
              </a:lnSpc>
              <a:spcBef>
                <a:spcPct val="20000"/>
              </a:spcBef>
              <a:spcAft>
                <a:spcPts val="0"/>
              </a:spcAft>
              <a:buClr>
                <a:srgbClr val="C0504D"/>
              </a:buClr>
              <a:buSzTx/>
              <a:buFont typeface="+mj-lt"/>
              <a:buAutoNum type="arabicPeriod"/>
              <a:tabLst/>
              <a:defRPr/>
            </a:pPr>
            <a:endParaRPr kumimoji="0" lang="en-GB" sz="2000" b="0" i="0" u="none" strike="noStrike" kern="1200" cap="none" spc="0" normalizeH="0" baseline="0" noProof="0" smtClean="0">
              <a:ln>
                <a:noFill/>
              </a:ln>
              <a:solidFill>
                <a:srgbClr val="1F497D"/>
              </a:solidFill>
              <a:effectLst/>
              <a:uLnTx/>
              <a:uFillTx/>
              <a:latin typeface="Calibri"/>
            </a:endParaRPr>
          </a:p>
          <a:p>
            <a:pPr marL="0" marR="0" lvl="0" indent="0" algn="l" defTabSz="914400" rtl="0" eaLnBrk="1" fontAlgn="auto" latinLnBrk="0" hangingPunct="1">
              <a:lnSpc>
                <a:spcPct val="100000"/>
              </a:lnSpc>
              <a:spcBef>
                <a:spcPct val="20000"/>
              </a:spcBef>
              <a:spcAft>
                <a:spcPts val="0"/>
              </a:spcAft>
              <a:buClr>
                <a:srgbClr val="C0504D"/>
              </a:buClr>
              <a:buSzTx/>
              <a:buFont typeface="Arial" pitchFamily="34" charset="0"/>
              <a:buNone/>
              <a:tabLst/>
              <a:defRPr/>
            </a:pPr>
            <a:r>
              <a:rPr kumimoji="0" lang="en-GB" sz="2000" b="1" i="0" u="none" strike="noStrike" kern="1200" cap="none" spc="0" normalizeH="0" baseline="0" noProof="0" smtClean="0">
                <a:ln>
                  <a:noFill/>
                </a:ln>
                <a:solidFill>
                  <a:srgbClr val="1F497D"/>
                </a:solidFill>
                <a:effectLst/>
                <a:uLnTx/>
                <a:uFillTx/>
                <a:latin typeface="Calibri"/>
              </a:rPr>
              <a:t>WP5 will define a framework in which the effectiveness of market mechanisms  regarding the above goals can be studied and provide the first results.</a:t>
            </a:r>
          </a:p>
          <a:p>
            <a:pPr marL="342900" marR="0" lvl="0" indent="-342900" algn="l" defTabSz="914400" rtl="0" eaLnBrk="1" fontAlgn="auto" latinLnBrk="0" hangingPunct="1">
              <a:lnSpc>
                <a:spcPct val="100000"/>
              </a:lnSpc>
              <a:spcBef>
                <a:spcPct val="20000"/>
              </a:spcBef>
              <a:spcAft>
                <a:spcPts val="0"/>
              </a:spcAft>
              <a:buClr>
                <a:srgbClr val="C0504D"/>
              </a:buClr>
              <a:buSzTx/>
              <a:buFont typeface="Arial" pitchFamily="34" charset="0"/>
              <a:buChar char="•"/>
              <a:tabLst/>
              <a:defRPr/>
            </a:pPr>
            <a:endParaRPr kumimoji="0" lang="nb-NO" sz="1800" b="0" i="0" u="none" strike="noStrike" kern="1200" cap="none" spc="0" normalizeH="0" baseline="0" noProof="0" dirty="0">
              <a:ln>
                <a:noFill/>
              </a:ln>
              <a:solidFill>
                <a:srgbClr val="1F497D"/>
              </a:solidFill>
              <a:effectLst/>
              <a:uLnTx/>
              <a:uFillTx/>
              <a:latin typeface="Calibri"/>
            </a:endParaRPr>
          </a:p>
        </p:txBody>
      </p:sp>
      <p:sp>
        <p:nvSpPr>
          <p:cNvPr id="12" name="Text Placeholder 3"/>
          <p:cNvSpPr txBox="1">
            <a:spLocks/>
          </p:cNvSpPr>
          <p:nvPr/>
        </p:nvSpPr>
        <p:spPr>
          <a:xfrm>
            <a:off x="357158" y="481802"/>
            <a:ext cx="8429684" cy="642942"/>
          </a:xfrm>
          <a:prstGeom prst="rect">
            <a:avLst/>
          </a:prstGeom>
        </p:spPr>
        <p:txBody>
          <a:bodyPr vert="horz" wrap="square" lIns="0" tIns="46800" rIns="91440" bIns="45720" rtlCol="0" anchor="t" anchorCtr="0">
            <a:noAutofit/>
          </a:bodyPr>
          <a:lstStyle>
            <a:lvl1pPr marL="0" indent="0" algn="l" defTabSz="914400" rtl="0" eaLnBrk="1" latinLnBrk="0" hangingPunct="1">
              <a:spcBef>
                <a:spcPct val="20000"/>
              </a:spcBef>
              <a:buClr>
                <a:schemeClr val="accent2"/>
              </a:buClr>
              <a:buFont typeface="Arial" pitchFamily="34" charset="0"/>
              <a:buNone/>
              <a:defRPr sz="2800" b="0" kern="1200">
                <a:solidFill>
                  <a:srgbClr val="00447C"/>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800" kern="1200">
                <a:solidFill>
                  <a:schemeClr val="accent3"/>
                </a:solidFill>
                <a:latin typeface="+mn-lt"/>
                <a:ea typeface="+mn-ea"/>
                <a:cs typeface="+mn-cs"/>
              </a:defRPr>
            </a:lvl2pPr>
            <a:lvl3pPr marL="914400" indent="0" algn="l" defTabSz="914400" rtl="0" eaLnBrk="1" latinLnBrk="0" hangingPunct="1">
              <a:spcBef>
                <a:spcPct val="20000"/>
              </a:spcBef>
              <a:buClr>
                <a:schemeClr val="accent2"/>
              </a:buClr>
              <a:buFont typeface="Arial" pitchFamily="34" charset="0"/>
              <a:buNone/>
              <a:defRPr sz="1600" kern="1200">
                <a:solidFill>
                  <a:schemeClr val="accent3"/>
                </a:solidFill>
                <a:latin typeface="+mn-lt"/>
                <a:ea typeface="+mn-ea"/>
                <a:cs typeface="+mn-cs"/>
              </a:defRPr>
            </a:lvl3pPr>
            <a:lvl4pPr marL="1371600" indent="0" algn="l" defTabSz="914400" rtl="0" eaLnBrk="1" latinLnBrk="0" hangingPunct="1">
              <a:spcBef>
                <a:spcPct val="20000"/>
              </a:spcBef>
              <a:buClr>
                <a:schemeClr val="accent2"/>
              </a:buClr>
              <a:buFont typeface="Arial" pitchFamily="34" charset="0"/>
              <a:buNone/>
              <a:defRPr sz="1400" kern="1200">
                <a:solidFill>
                  <a:schemeClr val="accent3"/>
                </a:solidFill>
                <a:latin typeface="+mn-lt"/>
                <a:ea typeface="+mn-ea"/>
                <a:cs typeface="+mn-cs"/>
              </a:defRPr>
            </a:lvl4pPr>
            <a:lvl5pPr marL="1828800" indent="0" algn="l" defTabSz="914400" rtl="0" eaLnBrk="1" latinLnBrk="0" hangingPunct="1">
              <a:spcBef>
                <a:spcPct val="20000"/>
              </a:spcBef>
              <a:buClr>
                <a:schemeClr val="accent2"/>
              </a:buClr>
              <a:buFont typeface="Arial" pitchFamily="34" charset="0"/>
              <a:buNone/>
              <a:defRPr sz="1400" kern="1200">
                <a:solidFill>
                  <a:schemeClr val="accent3"/>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rgbClr val="C0504D"/>
              </a:buClr>
              <a:buSzTx/>
              <a:buFont typeface="Arial" pitchFamily="34" charset="0"/>
              <a:buNone/>
              <a:tabLst/>
              <a:defRPr/>
            </a:pPr>
            <a:r>
              <a:rPr kumimoji="0" lang="nb-NO" sz="2800" b="1" i="0" u="none" strike="noStrike" kern="1200" cap="none" spc="0" normalizeH="0" baseline="0" noProof="0" smtClean="0">
                <a:ln>
                  <a:noFill/>
                </a:ln>
                <a:solidFill>
                  <a:srgbClr val="00447C"/>
                </a:solidFill>
                <a:effectLst/>
                <a:uLnTx/>
                <a:uFillTx/>
                <a:latin typeface="Calibri"/>
              </a:rPr>
              <a:t>WP5 objective</a:t>
            </a:r>
            <a:endParaRPr kumimoji="0" lang="nb-NO" sz="2800" b="0" i="0" u="none" strike="noStrike" kern="1200" cap="none" spc="0" normalizeH="0" baseline="0" noProof="0" smtClean="0">
              <a:ln>
                <a:noFill/>
              </a:ln>
              <a:solidFill>
                <a:srgbClr val="00447C"/>
              </a:solidFill>
              <a:effectLst/>
              <a:uLnTx/>
              <a:uFillTx/>
              <a:latin typeface="Calibri"/>
            </a:endParaRPr>
          </a:p>
          <a:p>
            <a:pPr marL="0" marR="0" lvl="0" indent="0" algn="l" defTabSz="914400" rtl="0" eaLnBrk="1" fontAlgn="auto" latinLnBrk="0" hangingPunct="1">
              <a:lnSpc>
                <a:spcPct val="100000"/>
              </a:lnSpc>
              <a:spcBef>
                <a:spcPct val="20000"/>
              </a:spcBef>
              <a:spcAft>
                <a:spcPts val="0"/>
              </a:spcAft>
              <a:buClr>
                <a:srgbClr val="C0504D"/>
              </a:buClr>
              <a:buSzTx/>
              <a:buFont typeface="Arial" pitchFamily="34" charset="0"/>
              <a:buNone/>
              <a:tabLst/>
              <a:defRPr/>
            </a:pPr>
            <a:endParaRPr kumimoji="0" lang="nb-NO" sz="2800" b="0" i="0" u="none" strike="noStrike" kern="1200" cap="none" spc="0" normalizeH="0" baseline="0" noProof="0" dirty="0">
              <a:ln>
                <a:noFill/>
              </a:ln>
              <a:solidFill>
                <a:srgbClr val="00447C"/>
              </a:solidFill>
              <a:effectLst/>
              <a:uLnTx/>
              <a:uFillTx/>
              <a:latin typeface="Calibri"/>
            </a:endParaRPr>
          </a:p>
        </p:txBody>
      </p:sp>
    </p:spTree>
    <p:extLst>
      <p:ext uri="{BB962C8B-B14F-4D97-AF65-F5344CB8AC3E}">
        <p14:creationId xmlns:p14="http://schemas.microsoft.com/office/powerpoint/2010/main" val="34322077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Tools</a:t>
            </a:r>
            <a:endParaRPr lang="es-ES" dirty="0"/>
          </a:p>
        </p:txBody>
      </p:sp>
      <p:sp>
        <p:nvSpPr>
          <p:cNvPr id="3" name="2 Marcador de contenido"/>
          <p:cNvSpPr>
            <a:spLocks noGrp="1"/>
          </p:cNvSpPr>
          <p:nvPr>
            <p:ph idx="1"/>
          </p:nvPr>
        </p:nvSpPr>
        <p:spPr/>
        <p:txBody>
          <a:bodyPr/>
          <a:lstStyle/>
          <a:p>
            <a:r>
              <a:rPr lang="es-ES" sz="1800" b="1" dirty="0" smtClean="0"/>
              <a:t>MILLA-RES</a:t>
            </a:r>
          </a:p>
          <a:p>
            <a:pPr lvl="1"/>
            <a:r>
              <a:rPr lang="en-US" sz="1800" dirty="0" smtClean="0"/>
              <a:t>Role in Market4RES: Evaluate short-term (intraday and balancing) market designs on integration of intermittent generation</a:t>
            </a:r>
          </a:p>
          <a:p>
            <a:pPr lvl="1"/>
            <a:r>
              <a:rPr lang="en-US" sz="1800" dirty="0" smtClean="0"/>
              <a:t>Input: Hourly RES forecasts, thermal gen, capacity, hydro inflows, hourly demand</a:t>
            </a:r>
          </a:p>
          <a:p>
            <a:pPr lvl="1"/>
            <a:r>
              <a:rPr lang="en-US" sz="1800" dirty="0" smtClean="0"/>
              <a:t>Output: generation by tech., RES curtailment, use of balancing, operation costs</a:t>
            </a:r>
          </a:p>
          <a:p>
            <a:pPr lvl="1"/>
            <a:r>
              <a:rPr lang="en-US" sz="1800" dirty="0" smtClean="0"/>
              <a:t>New model: no previous experience with it</a:t>
            </a:r>
          </a:p>
          <a:p>
            <a:pPr lvl="1"/>
            <a:endParaRPr lang="en-US" sz="1800" dirty="0" smtClean="0"/>
          </a:p>
          <a:p>
            <a:pPr lvl="1"/>
            <a:endParaRPr lang="en-US" sz="2000" dirty="0" smtClean="0"/>
          </a:p>
          <a:p>
            <a:pPr lvl="1"/>
            <a:endParaRPr lang="en-US" sz="2000" dirty="0" smtClean="0"/>
          </a:p>
          <a:p>
            <a:pPr lvl="1"/>
            <a:endParaRPr lang="en-US" sz="2000" dirty="0" smtClean="0"/>
          </a:p>
          <a:p>
            <a:pPr lvl="1"/>
            <a:endParaRPr lang="en-US" dirty="0" smtClean="0"/>
          </a:p>
          <a:p>
            <a:pPr lvl="1"/>
            <a:endParaRPr lang="es-ES" dirty="0" smtClean="0"/>
          </a:p>
          <a:p>
            <a:pPr lvl="1"/>
            <a:endParaRPr lang="es-ES" dirty="0"/>
          </a:p>
        </p:txBody>
      </p:sp>
    </p:spTree>
    <p:extLst>
      <p:ext uri="{BB962C8B-B14F-4D97-AF65-F5344CB8AC3E}">
        <p14:creationId xmlns:p14="http://schemas.microsoft.com/office/powerpoint/2010/main" val="1855354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Tools</a:t>
            </a:r>
            <a:endParaRPr lang="es-ES" dirty="0"/>
          </a:p>
        </p:txBody>
      </p:sp>
      <p:sp>
        <p:nvSpPr>
          <p:cNvPr id="3" name="2 Marcador de contenido"/>
          <p:cNvSpPr>
            <a:spLocks noGrp="1"/>
          </p:cNvSpPr>
          <p:nvPr>
            <p:ph idx="1"/>
          </p:nvPr>
        </p:nvSpPr>
        <p:spPr/>
        <p:txBody>
          <a:bodyPr/>
          <a:lstStyle/>
          <a:p>
            <a:r>
              <a:rPr lang="es-ES" sz="1800" b="1" dirty="0" smtClean="0"/>
              <a:t>ROM</a:t>
            </a:r>
          </a:p>
          <a:p>
            <a:pPr lvl="1"/>
            <a:r>
              <a:rPr lang="en-US" sz="1800" dirty="0" smtClean="0"/>
              <a:t>Role in Market4RES: simulation of the short-term operation of a system, possibly considering several network areas</a:t>
            </a:r>
          </a:p>
          <a:p>
            <a:pPr lvl="1"/>
            <a:r>
              <a:rPr lang="en-US" sz="1800" dirty="0" smtClean="0"/>
              <a:t>Input: Hourly RES output and demand time series, weekly hydro output time series, thermal gen. capacity, unit production costs, technical features of units</a:t>
            </a:r>
          </a:p>
          <a:p>
            <a:pPr lvl="1"/>
            <a:r>
              <a:rPr lang="en-US" sz="1800" dirty="0" smtClean="0"/>
              <a:t>Output: operation costs, generation by each unit, RES curtailment, market prices, use of balancing reserves</a:t>
            </a:r>
          </a:p>
          <a:p>
            <a:pPr lvl="1"/>
            <a:r>
              <a:rPr lang="es-ES" sz="1800" dirty="0" err="1" smtClean="0"/>
              <a:t>Other</a:t>
            </a:r>
            <a:r>
              <a:rPr lang="es-ES" sz="1800" dirty="0" smtClean="0"/>
              <a:t> EU </a:t>
            </a:r>
            <a:r>
              <a:rPr lang="es-ES" sz="1800" dirty="0" err="1" smtClean="0"/>
              <a:t>projects</a:t>
            </a:r>
            <a:r>
              <a:rPr lang="es-ES" sz="1800" dirty="0" smtClean="0"/>
              <a:t>:</a:t>
            </a:r>
            <a:r>
              <a:rPr lang="en-US" sz="1800" dirty="0" smtClean="0"/>
              <a:t> SUSPLAN, TWENTIES, MERGE, GRIDTECH</a:t>
            </a:r>
          </a:p>
          <a:p>
            <a:pPr lvl="1"/>
            <a:r>
              <a:rPr lang="en-US" sz="1800" dirty="0" smtClean="0"/>
              <a:t>National projects: CENIT-VERDE</a:t>
            </a:r>
          </a:p>
          <a:p>
            <a:pPr lvl="1"/>
            <a:endParaRPr lang="en-US" sz="1800" dirty="0" smtClean="0"/>
          </a:p>
          <a:p>
            <a:pPr lvl="1"/>
            <a:endParaRPr lang="en-US" sz="2000" dirty="0" smtClean="0"/>
          </a:p>
          <a:p>
            <a:pPr lvl="1"/>
            <a:endParaRPr lang="en-US" sz="2000" dirty="0" smtClean="0"/>
          </a:p>
          <a:p>
            <a:pPr lvl="1"/>
            <a:endParaRPr lang="en-US" sz="2000" dirty="0" smtClean="0"/>
          </a:p>
          <a:p>
            <a:pPr lvl="1"/>
            <a:endParaRPr lang="en-US" dirty="0" smtClean="0"/>
          </a:p>
          <a:p>
            <a:pPr lvl="1"/>
            <a:endParaRPr lang="es-ES" dirty="0" smtClean="0"/>
          </a:p>
          <a:p>
            <a:pPr lvl="1"/>
            <a:endParaRPr lang="es-ES" dirty="0"/>
          </a:p>
        </p:txBody>
      </p:sp>
    </p:spTree>
    <p:extLst>
      <p:ext uri="{BB962C8B-B14F-4D97-AF65-F5344CB8AC3E}">
        <p14:creationId xmlns:p14="http://schemas.microsoft.com/office/powerpoint/2010/main" val="317017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p:cNvSpPr txBox="1">
            <a:spLocks/>
          </p:cNvSpPr>
          <p:nvPr/>
        </p:nvSpPr>
        <p:spPr>
          <a:xfrm>
            <a:off x="357158" y="481802"/>
            <a:ext cx="8429684" cy="642942"/>
          </a:xfrm>
          <a:prstGeom prst="rect">
            <a:avLst/>
          </a:prstGeom>
        </p:spPr>
        <p:txBody>
          <a:bodyPr/>
          <a:lstStyle>
            <a:lvl1pPr marL="342900" indent="-342900" algn="l" defTabSz="914400" rtl="0" eaLnBrk="1" latinLnBrk="0" hangingPunct="1">
              <a:spcBef>
                <a:spcPct val="20000"/>
              </a:spcBef>
              <a:buClr>
                <a:schemeClr val="accent2"/>
              </a:buClr>
              <a:buFont typeface="Arial" pitchFamily="34" charset="0"/>
              <a:buChar char="•"/>
              <a:defRPr sz="1800" kern="1200">
                <a:solidFill>
                  <a:schemeClr val="accent3"/>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accent3"/>
                </a:solidFill>
                <a:latin typeface="+mn-lt"/>
                <a:ea typeface="+mn-ea"/>
                <a:cs typeface="+mn-cs"/>
              </a:defRPr>
            </a:lvl2pPr>
            <a:lvl3pPr marL="1143000" indent="-228600" algn="l" defTabSz="914400" rtl="0" eaLnBrk="1" latinLnBrk="0" hangingPunct="1">
              <a:spcBef>
                <a:spcPct val="20000"/>
              </a:spcBef>
              <a:buClr>
                <a:schemeClr val="accent2"/>
              </a:buClr>
              <a:buFont typeface="Arial" pitchFamily="34" charset="0"/>
              <a:buChar char="•"/>
              <a:defRPr sz="1400" kern="1200">
                <a:solidFill>
                  <a:schemeClr val="accent3"/>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b-NO" sz="2800" b="1" dirty="0" smtClean="0"/>
              <a:t>WP5 </a:t>
            </a:r>
            <a:r>
              <a:rPr lang="nb-NO" sz="2800" b="1" dirty="0" err="1" smtClean="0"/>
              <a:t>task</a:t>
            </a:r>
            <a:r>
              <a:rPr lang="nb-NO" sz="2800" b="1" dirty="0" smtClean="0"/>
              <a:t> </a:t>
            </a:r>
            <a:r>
              <a:rPr lang="nb-NO" sz="2800" b="1" dirty="0" err="1" smtClean="0"/>
              <a:t>description</a:t>
            </a:r>
            <a:endParaRPr lang="nb-NO" sz="2800" b="1" dirty="0"/>
          </a:p>
        </p:txBody>
      </p:sp>
      <p:graphicFrame>
        <p:nvGraphicFramePr>
          <p:cNvPr id="14" name="Table 13"/>
          <p:cNvGraphicFramePr>
            <a:graphicFrameLocks noGrp="1"/>
          </p:cNvGraphicFramePr>
          <p:nvPr>
            <p:extLst>
              <p:ext uri="{D42A27DB-BD31-4B8C-83A1-F6EECF244321}">
                <p14:modId xmlns:p14="http://schemas.microsoft.com/office/powerpoint/2010/main" val="1580763680"/>
              </p:ext>
            </p:extLst>
          </p:nvPr>
        </p:nvGraphicFramePr>
        <p:xfrm>
          <a:off x="357158" y="1196752"/>
          <a:ext cx="8319298" cy="5059680"/>
        </p:xfrm>
        <a:graphic>
          <a:graphicData uri="http://schemas.openxmlformats.org/drawingml/2006/table">
            <a:tbl>
              <a:tblPr firstRow="1" bandRow="1">
                <a:tableStyleId>{72833802-FEF1-4C79-8D5D-14CF1EAF98D9}</a:tableStyleId>
              </a:tblPr>
              <a:tblGrid>
                <a:gridCol w="8319298"/>
              </a:tblGrid>
              <a:tr h="1283608">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nb-NO" sz="2000" dirty="0" err="1" smtClean="0"/>
                        <a:t>Task</a:t>
                      </a:r>
                      <a:r>
                        <a:rPr lang="nb-NO" sz="2000" dirty="0" smtClean="0"/>
                        <a:t> 5.1 (RTE, </a:t>
                      </a:r>
                      <a:r>
                        <a:rPr lang="nb-NO" sz="2000" b="0" dirty="0" smtClean="0"/>
                        <a:t>SINTEF, IIT-COMILLAS</a:t>
                      </a:r>
                      <a:r>
                        <a:rPr lang="nb-NO" sz="2000" dirty="0" smtClean="0"/>
                        <a:t>)</a:t>
                      </a:r>
                    </a:p>
                    <a:p>
                      <a:pPr marL="0" indent="0" algn="l">
                        <a:buFont typeface="Arial" pitchFamily="34" charset="0"/>
                        <a:buNone/>
                      </a:pPr>
                      <a:endParaRPr lang="nb-NO" sz="2000" dirty="0" smtClean="0"/>
                    </a:p>
                    <a:p>
                      <a:pPr marL="0" indent="0" algn="l">
                        <a:buFont typeface="Arial" pitchFamily="34" charset="0"/>
                        <a:buNone/>
                      </a:pPr>
                      <a:r>
                        <a:rPr lang="nb-NO" sz="2000" dirty="0" err="1" smtClean="0"/>
                        <a:t>Assumptions</a:t>
                      </a:r>
                      <a:r>
                        <a:rPr lang="nb-NO" sz="2000" dirty="0" smtClean="0"/>
                        <a:t> for </a:t>
                      </a:r>
                      <a:r>
                        <a:rPr lang="nb-NO" sz="2000" dirty="0" err="1" smtClean="0"/>
                        <a:t>the</a:t>
                      </a:r>
                      <a:r>
                        <a:rPr lang="nb-NO" sz="2000" dirty="0" smtClean="0"/>
                        <a:t> </a:t>
                      </a:r>
                      <a:r>
                        <a:rPr lang="nb-NO" sz="2000" dirty="0" err="1" smtClean="0"/>
                        <a:t>defined</a:t>
                      </a:r>
                      <a:r>
                        <a:rPr lang="nb-NO" sz="2000" dirty="0" smtClean="0"/>
                        <a:t> </a:t>
                      </a:r>
                      <a:r>
                        <a:rPr lang="nb-NO" sz="2000" dirty="0" err="1" smtClean="0"/>
                        <a:t>market</a:t>
                      </a:r>
                      <a:r>
                        <a:rPr lang="nb-NO" sz="2000" dirty="0" smtClean="0"/>
                        <a:t> design elements to be </a:t>
                      </a:r>
                      <a:r>
                        <a:rPr lang="nb-NO" sz="2000" dirty="0" err="1" smtClean="0"/>
                        <a:t>taken</a:t>
                      </a:r>
                      <a:r>
                        <a:rPr lang="nb-NO" sz="2000" dirty="0" smtClean="0"/>
                        <a:t> </a:t>
                      </a:r>
                      <a:r>
                        <a:rPr lang="nb-NO" sz="2000" dirty="0" err="1" smtClean="0"/>
                        <a:t>into</a:t>
                      </a:r>
                      <a:r>
                        <a:rPr lang="nb-NO" sz="2000" dirty="0" smtClean="0"/>
                        <a:t> </a:t>
                      </a:r>
                      <a:r>
                        <a:rPr lang="nb-NO" sz="2000" dirty="0" err="1" smtClean="0"/>
                        <a:t>account</a:t>
                      </a:r>
                      <a:r>
                        <a:rPr lang="nb-NO" sz="2000" dirty="0" smtClean="0"/>
                        <a:t> for </a:t>
                      </a:r>
                      <a:r>
                        <a:rPr lang="nb-NO" sz="2000" dirty="0" err="1" smtClean="0"/>
                        <a:t>the</a:t>
                      </a:r>
                      <a:r>
                        <a:rPr lang="nb-NO" sz="2000" dirty="0" smtClean="0"/>
                        <a:t> </a:t>
                      </a:r>
                      <a:r>
                        <a:rPr lang="nb-NO" sz="2000" dirty="0" err="1" smtClean="0"/>
                        <a:t>techno-economic</a:t>
                      </a:r>
                      <a:r>
                        <a:rPr lang="nb-NO" sz="2000" dirty="0" smtClean="0"/>
                        <a:t> analyses </a:t>
                      </a:r>
                      <a:r>
                        <a:rPr lang="nb-NO" sz="2000" dirty="0" err="1" smtClean="0"/>
                        <a:t>of</a:t>
                      </a:r>
                      <a:r>
                        <a:rPr lang="nb-NO" sz="2000" dirty="0" smtClean="0"/>
                        <a:t> </a:t>
                      </a:r>
                      <a:r>
                        <a:rPr lang="nb-NO" sz="2000" dirty="0" err="1" smtClean="0"/>
                        <a:t>new</a:t>
                      </a:r>
                      <a:r>
                        <a:rPr lang="nb-NO" sz="2000" dirty="0" smtClean="0"/>
                        <a:t> </a:t>
                      </a:r>
                      <a:r>
                        <a:rPr lang="nb-NO" sz="2000" dirty="0" err="1" smtClean="0"/>
                        <a:t>policies</a:t>
                      </a:r>
                      <a:r>
                        <a:rPr lang="nb-NO" sz="2000" dirty="0" smtClean="0"/>
                        <a:t> </a:t>
                      </a:r>
                    </a:p>
                    <a:p>
                      <a:endParaRPr lang="nb-NO" sz="2000" b="0" dirty="0"/>
                    </a:p>
                  </a:txBody>
                  <a:tcPr/>
                </a:tc>
              </a:tr>
              <a:tr h="1511514">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285750" indent="-285750">
                        <a:buFont typeface="Arial" panose="020B0604020202020204" pitchFamily="34" charset="0"/>
                        <a:buChar char="•"/>
                      </a:pPr>
                      <a:endParaRPr lang="en-GB" sz="2000" dirty="0" smtClean="0">
                        <a:solidFill>
                          <a:schemeClr val="accent3"/>
                        </a:solidFill>
                      </a:endParaRPr>
                    </a:p>
                    <a:p>
                      <a:pPr marL="285750" indent="-285750">
                        <a:buFont typeface="Arial" panose="020B0604020202020204" pitchFamily="34" charset="0"/>
                        <a:buChar char="•"/>
                      </a:pPr>
                      <a:r>
                        <a:rPr lang="en-GB" sz="2000" dirty="0" smtClean="0">
                          <a:solidFill>
                            <a:schemeClr val="accent3"/>
                          </a:solidFill>
                        </a:rPr>
                        <a:t>Regulatory provisions pertaining</a:t>
                      </a:r>
                      <a:r>
                        <a:rPr lang="en-GB" sz="2000" baseline="0" dirty="0" smtClean="0">
                          <a:solidFill>
                            <a:schemeClr val="accent3"/>
                          </a:solidFill>
                        </a:rPr>
                        <a:t> to the energy transition</a:t>
                      </a:r>
                      <a:endParaRPr lang="en-GB" sz="2000" dirty="0" smtClean="0">
                        <a:solidFill>
                          <a:schemeClr val="accent3"/>
                        </a:solidFill>
                      </a:endParaRPr>
                    </a:p>
                    <a:p>
                      <a:pPr marL="742950" lvl="1" indent="-285750">
                        <a:buFontTx/>
                        <a:buChar char="-"/>
                      </a:pPr>
                      <a:r>
                        <a:rPr lang="en-GB" sz="2000" dirty="0" smtClean="0">
                          <a:solidFill>
                            <a:schemeClr val="accent3"/>
                          </a:solidFill>
                        </a:rPr>
                        <a:t>Describe</a:t>
                      </a:r>
                      <a:r>
                        <a:rPr lang="en-GB" sz="2000" baseline="0" dirty="0" smtClean="0">
                          <a:solidFill>
                            <a:schemeClr val="accent3"/>
                          </a:solidFill>
                        </a:rPr>
                        <a:t> support schemes for RES from WP2&amp;WP3</a:t>
                      </a:r>
                    </a:p>
                    <a:p>
                      <a:pPr marL="742950" lvl="1" indent="-285750">
                        <a:buFontTx/>
                        <a:buChar char="-"/>
                      </a:pPr>
                      <a:r>
                        <a:rPr lang="en-GB" sz="2000" baseline="0" dirty="0" smtClean="0">
                          <a:solidFill>
                            <a:schemeClr val="accent3"/>
                          </a:solidFill>
                        </a:rPr>
                        <a:t>Determining relevant incentives for low carbon non-RES technologies</a:t>
                      </a:r>
                      <a:endParaRPr lang="en-GB" sz="2000" dirty="0" smtClean="0">
                        <a:solidFill>
                          <a:schemeClr val="accent3"/>
                        </a:solidFill>
                      </a:endParaRPr>
                    </a:p>
                    <a:p>
                      <a:pPr marL="285750" indent="-285750">
                        <a:buFont typeface="Arial" panose="020B0604020202020204" pitchFamily="34" charset="0"/>
                        <a:buChar char="•"/>
                      </a:pPr>
                      <a:r>
                        <a:rPr lang="nb-NO" sz="2000" dirty="0" err="1" smtClean="0">
                          <a:solidFill>
                            <a:schemeClr val="accent3"/>
                          </a:solidFill>
                        </a:rPr>
                        <a:t>Capacity</a:t>
                      </a:r>
                      <a:r>
                        <a:rPr lang="nb-NO" sz="2000" dirty="0" smtClean="0">
                          <a:solidFill>
                            <a:schemeClr val="accent3"/>
                          </a:solidFill>
                        </a:rPr>
                        <a:t> </a:t>
                      </a:r>
                      <a:r>
                        <a:rPr lang="nb-NO" sz="2000" dirty="0" err="1" smtClean="0">
                          <a:solidFill>
                            <a:schemeClr val="accent3"/>
                          </a:solidFill>
                        </a:rPr>
                        <a:t>markets</a:t>
                      </a:r>
                      <a:endParaRPr lang="nb-NO" sz="2000" dirty="0" smtClean="0">
                        <a:solidFill>
                          <a:schemeClr val="accent3"/>
                        </a:solidFill>
                      </a:endParaRP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lang="en-GB" sz="2000" dirty="0" smtClean="0">
                          <a:solidFill>
                            <a:schemeClr val="accent3"/>
                          </a:solidFill>
                        </a:rPr>
                        <a:t>Cross-border</a:t>
                      </a:r>
                      <a:r>
                        <a:rPr lang="en-GB" sz="2000" baseline="0" dirty="0" smtClean="0">
                          <a:solidFill>
                            <a:schemeClr val="accent3"/>
                          </a:solidFill>
                        </a:rPr>
                        <a:t> or national</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lang="en-GB" sz="2000" baseline="0" dirty="0" smtClean="0">
                          <a:solidFill>
                            <a:schemeClr val="accent3"/>
                          </a:solidFill>
                        </a:rPr>
                        <a:t>Technology specific or neutral</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lang="en-GB" sz="2000" baseline="0" dirty="0" smtClean="0">
                          <a:solidFill>
                            <a:schemeClr val="accent3"/>
                          </a:solidFill>
                        </a:rPr>
                        <a:t>Tender based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aseline="0" dirty="0" smtClean="0">
                          <a:solidFill>
                            <a:schemeClr val="accent3"/>
                          </a:solidFill>
                        </a:rPr>
                        <a:t>Regulatory provisions for demand side management</a:t>
                      </a:r>
                    </a:p>
                    <a:p>
                      <a:pPr marL="457200" lvl="1" indent="0">
                        <a:buFont typeface="Arial" panose="020B0604020202020204" pitchFamily="34" charset="0"/>
                        <a:buNone/>
                      </a:pPr>
                      <a:endParaRPr lang="nb-NO" sz="2000" dirty="0" smtClean="0">
                        <a:solidFill>
                          <a:schemeClr val="accent3"/>
                        </a:solidFill>
                      </a:endParaRPr>
                    </a:p>
                    <a:p>
                      <a:endParaRPr lang="nb-NO" sz="2000" b="0" dirty="0"/>
                    </a:p>
                  </a:txBody>
                  <a:tcPr/>
                </a:tc>
              </a:tr>
            </a:tbl>
          </a:graphicData>
        </a:graphic>
      </p:graphicFrame>
    </p:spTree>
    <p:extLst>
      <p:ext uri="{BB962C8B-B14F-4D97-AF65-F5344CB8AC3E}">
        <p14:creationId xmlns:p14="http://schemas.microsoft.com/office/powerpoint/2010/main" val="1814755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p:cNvSpPr txBox="1">
            <a:spLocks/>
          </p:cNvSpPr>
          <p:nvPr/>
        </p:nvSpPr>
        <p:spPr>
          <a:xfrm>
            <a:off x="357158" y="481802"/>
            <a:ext cx="8429684" cy="642942"/>
          </a:xfrm>
          <a:prstGeom prst="rect">
            <a:avLst/>
          </a:prstGeom>
        </p:spPr>
        <p:txBody>
          <a:bodyPr/>
          <a:lstStyle>
            <a:lvl1pPr marL="342900" indent="-342900" algn="l" defTabSz="914400" rtl="0" eaLnBrk="1" latinLnBrk="0" hangingPunct="1">
              <a:spcBef>
                <a:spcPct val="20000"/>
              </a:spcBef>
              <a:buClr>
                <a:schemeClr val="accent2"/>
              </a:buClr>
              <a:buFont typeface="Arial" pitchFamily="34" charset="0"/>
              <a:buChar char="•"/>
              <a:defRPr sz="1800" kern="1200">
                <a:solidFill>
                  <a:schemeClr val="accent3"/>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accent3"/>
                </a:solidFill>
                <a:latin typeface="+mn-lt"/>
                <a:ea typeface="+mn-ea"/>
                <a:cs typeface="+mn-cs"/>
              </a:defRPr>
            </a:lvl2pPr>
            <a:lvl3pPr marL="1143000" indent="-228600" algn="l" defTabSz="914400" rtl="0" eaLnBrk="1" latinLnBrk="0" hangingPunct="1">
              <a:spcBef>
                <a:spcPct val="20000"/>
              </a:spcBef>
              <a:buClr>
                <a:schemeClr val="accent2"/>
              </a:buClr>
              <a:buFont typeface="Arial" pitchFamily="34" charset="0"/>
              <a:buChar char="•"/>
              <a:defRPr sz="1400" kern="1200">
                <a:solidFill>
                  <a:schemeClr val="accent3"/>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b-NO" sz="2800" b="1" dirty="0" smtClean="0"/>
              <a:t>WP5 </a:t>
            </a:r>
            <a:r>
              <a:rPr lang="nb-NO" sz="2800" b="1" dirty="0" err="1" smtClean="0"/>
              <a:t>task</a:t>
            </a:r>
            <a:r>
              <a:rPr lang="nb-NO" sz="2800" b="1" dirty="0" smtClean="0"/>
              <a:t> </a:t>
            </a:r>
            <a:r>
              <a:rPr lang="nb-NO" sz="2800" b="1" dirty="0" err="1" smtClean="0"/>
              <a:t>description</a:t>
            </a:r>
            <a:endParaRPr lang="nb-NO" sz="2800" b="1" dirty="0"/>
          </a:p>
        </p:txBody>
      </p:sp>
      <p:graphicFrame>
        <p:nvGraphicFramePr>
          <p:cNvPr id="14" name="Table 13"/>
          <p:cNvGraphicFramePr>
            <a:graphicFrameLocks noGrp="1"/>
          </p:cNvGraphicFramePr>
          <p:nvPr>
            <p:extLst>
              <p:ext uri="{D42A27DB-BD31-4B8C-83A1-F6EECF244321}">
                <p14:modId xmlns:p14="http://schemas.microsoft.com/office/powerpoint/2010/main" val="1249289439"/>
              </p:ext>
            </p:extLst>
          </p:nvPr>
        </p:nvGraphicFramePr>
        <p:xfrm>
          <a:off x="357158" y="1196752"/>
          <a:ext cx="8319298" cy="4145280"/>
        </p:xfrm>
        <a:graphic>
          <a:graphicData uri="http://schemas.openxmlformats.org/drawingml/2006/table">
            <a:tbl>
              <a:tblPr firstRow="1" bandRow="1">
                <a:tableStyleId>{72833802-FEF1-4C79-8D5D-14CF1EAF98D9}</a:tableStyleId>
              </a:tblPr>
              <a:tblGrid>
                <a:gridCol w="8319298"/>
              </a:tblGrid>
              <a:tr h="1283608">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nb-NO" sz="2000" dirty="0" err="1" smtClean="0"/>
                        <a:t>Task</a:t>
                      </a:r>
                      <a:r>
                        <a:rPr lang="nb-NO" sz="2000" dirty="0" smtClean="0"/>
                        <a:t> 5.2 (RTE, </a:t>
                      </a:r>
                      <a:r>
                        <a:rPr lang="nb-NO" sz="2000" b="0" dirty="0" smtClean="0"/>
                        <a:t>SINTEF, TECHNOFI</a:t>
                      </a:r>
                      <a:r>
                        <a:rPr lang="nb-NO" sz="2000" dirty="0" smtClean="0"/>
                        <a:t>)</a:t>
                      </a:r>
                    </a:p>
                    <a:p>
                      <a:pPr marL="0" indent="0" algn="l">
                        <a:buFont typeface="Arial" pitchFamily="34" charset="0"/>
                        <a:buNone/>
                      </a:pPr>
                      <a:endParaRPr lang="nb-NO" sz="2000" dirty="0" smtClean="0"/>
                    </a:p>
                    <a:p>
                      <a:pPr marL="0" indent="0" algn="l">
                        <a:buFont typeface="Arial" pitchFamily="34" charset="0"/>
                        <a:buNone/>
                      </a:pPr>
                      <a:r>
                        <a:rPr lang="nb-NO" sz="2000" dirty="0" err="1" smtClean="0"/>
                        <a:t>Identification</a:t>
                      </a:r>
                      <a:r>
                        <a:rPr lang="nb-NO" sz="2000" dirty="0" smtClean="0"/>
                        <a:t> </a:t>
                      </a:r>
                      <a:r>
                        <a:rPr lang="nb-NO" sz="2000" dirty="0" err="1" smtClean="0"/>
                        <a:t>of</a:t>
                      </a:r>
                      <a:r>
                        <a:rPr lang="nb-NO" sz="2000" dirty="0" smtClean="0"/>
                        <a:t> scenarios to be</a:t>
                      </a:r>
                      <a:r>
                        <a:rPr lang="nb-NO" sz="2000" baseline="0" dirty="0" smtClean="0"/>
                        <a:t> </a:t>
                      </a:r>
                      <a:r>
                        <a:rPr lang="nb-NO" sz="2000" baseline="0" dirty="0" err="1" smtClean="0"/>
                        <a:t>tested</a:t>
                      </a:r>
                      <a:r>
                        <a:rPr lang="nb-NO" sz="2000" baseline="0" dirty="0" smtClean="0"/>
                        <a:t> for </a:t>
                      </a:r>
                      <a:r>
                        <a:rPr lang="nb-NO" sz="2000" baseline="0" dirty="0" err="1" smtClean="0"/>
                        <a:t>the</a:t>
                      </a:r>
                      <a:r>
                        <a:rPr lang="nb-NO" sz="2000" baseline="0" dirty="0" smtClean="0"/>
                        <a:t> </a:t>
                      </a:r>
                      <a:r>
                        <a:rPr lang="nb-NO" sz="2000" baseline="0" dirty="0" err="1" smtClean="0"/>
                        <a:t>techno-economic</a:t>
                      </a:r>
                      <a:r>
                        <a:rPr lang="nb-NO" sz="2000" baseline="0" dirty="0" smtClean="0"/>
                        <a:t> analyses </a:t>
                      </a:r>
                      <a:r>
                        <a:rPr lang="nb-NO" sz="2000" baseline="0" dirty="0" err="1" smtClean="0"/>
                        <a:t>of</a:t>
                      </a:r>
                      <a:r>
                        <a:rPr lang="nb-NO" sz="2000" baseline="0" dirty="0" smtClean="0"/>
                        <a:t> </a:t>
                      </a:r>
                      <a:r>
                        <a:rPr lang="nb-NO" sz="2000" baseline="0" dirty="0" err="1" smtClean="0"/>
                        <a:t>new</a:t>
                      </a:r>
                      <a:r>
                        <a:rPr lang="nb-NO" sz="2000" baseline="0" dirty="0" smtClean="0"/>
                        <a:t> </a:t>
                      </a:r>
                      <a:r>
                        <a:rPr lang="nb-NO" sz="2000" baseline="0" dirty="0" err="1" smtClean="0"/>
                        <a:t>policies</a:t>
                      </a:r>
                      <a:endParaRPr lang="nb-NO" sz="2000" dirty="0" smtClean="0"/>
                    </a:p>
                    <a:p>
                      <a:endParaRPr lang="nb-NO" sz="2000" b="0" dirty="0"/>
                    </a:p>
                  </a:txBody>
                  <a:tcPr/>
                </a:tc>
              </a:tr>
              <a:tr h="1511514">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285750" indent="-285750">
                        <a:buFont typeface="Arial" panose="020B0604020202020204" pitchFamily="34" charset="0"/>
                        <a:buChar char="•"/>
                      </a:pPr>
                      <a:r>
                        <a:rPr lang="en-GB" sz="2000" baseline="0" dirty="0" smtClean="0">
                          <a:solidFill>
                            <a:schemeClr val="accent3"/>
                          </a:solidFill>
                        </a:rPr>
                        <a:t>Defining (limiting) the scope of economic studies to be performed </a:t>
                      </a:r>
                      <a:endParaRPr lang="en-GB" sz="2000" dirty="0" smtClean="0">
                        <a:solidFill>
                          <a:schemeClr val="accent3"/>
                        </a:solidFill>
                      </a:endParaRPr>
                    </a:p>
                    <a:p>
                      <a:pPr marL="285750" indent="-285750">
                        <a:buFont typeface="Arial" panose="020B0604020202020204" pitchFamily="34" charset="0"/>
                        <a:buChar char="•"/>
                      </a:pPr>
                      <a:r>
                        <a:rPr lang="en-GB" sz="2000" dirty="0" smtClean="0">
                          <a:solidFill>
                            <a:schemeClr val="accent3"/>
                          </a:solidFill>
                        </a:rPr>
                        <a:t>Coordination</a:t>
                      </a:r>
                      <a:r>
                        <a:rPr lang="en-GB" sz="2000" baseline="0" dirty="0" smtClean="0">
                          <a:solidFill>
                            <a:schemeClr val="accent3"/>
                          </a:solidFill>
                        </a:rPr>
                        <a:t> with WP3 to define the research questions for techno-economic analyses and </a:t>
                      </a:r>
                      <a:r>
                        <a:rPr lang="en-GB" sz="2000" baseline="0" dirty="0" err="1" smtClean="0">
                          <a:solidFill>
                            <a:schemeClr val="accent3"/>
                          </a:solidFill>
                        </a:rPr>
                        <a:t>modeling</a:t>
                      </a:r>
                      <a:endParaRPr lang="en-GB" sz="2000" baseline="0" dirty="0" smtClean="0">
                        <a:solidFill>
                          <a:schemeClr val="accent3"/>
                        </a:solidFill>
                      </a:endParaRPr>
                    </a:p>
                    <a:p>
                      <a:pPr marL="285750" indent="-285750">
                        <a:buFont typeface="Arial" panose="020B0604020202020204" pitchFamily="34" charset="0"/>
                        <a:buChar char="•"/>
                      </a:pPr>
                      <a:r>
                        <a:rPr lang="en-GB" sz="2000" baseline="0" dirty="0" smtClean="0">
                          <a:solidFill>
                            <a:schemeClr val="accent3"/>
                          </a:solidFill>
                        </a:rPr>
                        <a:t>Select the relevant regulatory provisions</a:t>
                      </a:r>
                      <a:endParaRPr lang="en-GB" sz="2000" dirty="0" smtClean="0">
                        <a:solidFill>
                          <a:schemeClr val="accent3"/>
                        </a:solidFill>
                      </a:endParaRPr>
                    </a:p>
                    <a:p>
                      <a:pPr marL="285750" indent="-285750">
                        <a:buFont typeface="Arial" panose="020B0604020202020204" pitchFamily="34" charset="0"/>
                        <a:buChar char="•"/>
                      </a:pPr>
                      <a:r>
                        <a:rPr lang="nb-NO" sz="2000" dirty="0" err="1" smtClean="0">
                          <a:solidFill>
                            <a:schemeClr val="accent3"/>
                          </a:solidFill>
                        </a:rPr>
                        <a:t>Establishing</a:t>
                      </a:r>
                      <a:r>
                        <a:rPr lang="nb-NO" sz="2000" dirty="0" smtClean="0">
                          <a:solidFill>
                            <a:schemeClr val="accent3"/>
                          </a:solidFill>
                        </a:rPr>
                        <a:t> base cases (</a:t>
                      </a:r>
                      <a:r>
                        <a:rPr lang="nb-NO" sz="2000" dirty="0" err="1" smtClean="0">
                          <a:solidFill>
                            <a:schemeClr val="accent3"/>
                          </a:solidFill>
                        </a:rPr>
                        <a:t>coupled</a:t>
                      </a:r>
                      <a:r>
                        <a:rPr lang="nb-NO" sz="2000" dirty="0" smtClean="0">
                          <a:solidFill>
                            <a:schemeClr val="accent3"/>
                          </a:solidFill>
                        </a:rPr>
                        <a:t> </a:t>
                      </a:r>
                      <a:r>
                        <a:rPr lang="nb-NO" sz="2000" dirty="0" err="1" smtClean="0">
                          <a:solidFill>
                            <a:schemeClr val="accent3"/>
                          </a:solidFill>
                        </a:rPr>
                        <a:t>day-ahead</a:t>
                      </a:r>
                      <a:r>
                        <a:rPr lang="nb-NO" sz="2000" dirty="0" smtClean="0">
                          <a:solidFill>
                            <a:schemeClr val="accent3"/>
                          </a:solidFill>
                        </a:rPr>
                        <a:t> </a:t>
                      </a:r>
                      <a:r>
                        <a:rPr lang="nb-NO" sz="2000" dirty="0" err="1" smtClean="0">
                          <a:solidFill>
                            <a:schemeClr val="accent3"/>
                          </a:solidFill>
                        </a:rPr>
                        <a:t>markets</a:t>
                      </a:r>
                      <a:r>
                        <a:rPr lang="nb-NO" sz="2000" dirty="0" smtClean="0">
                          <a:solidFill>
                            <a:schemeClr val="accent3"/>
                          </a:solidFill>
                        </a:rPr>
                        <a:t>,</a:t>
                      </a:r>
                      <a:r>
                        <a:rPr lang="nb-NO" sz="2000" baseline="0" dirty="0" smtClean="0">
                          <a:solidFill>
                            <a:schemeClr val="accent3"/>
                          </a:solidFill>
                        </a:rPr>
                        <a:t> </a:t>
                      </a:r>
                      <a:r>
                        <a:rPr lang="nb-NO" sz="2000" baseline="0" dirty="0" err="1" smtClean="0">
                          <a:solidFill>
                            <a:schemeClr val="accent3"/>
                          </a:solidFill>
                        </a:rPr>
                        <a:t>but</a:t>
                      </a:r>
                      <a:r>
                        <a:rPr lang="nb-NO" sz="2000" baseline="0" dirty="0" smtClean="0">
                          <a:solidFill>
                            <a:schemeClr val="accent3"/>
                          </a:solidFill>
                        </a:rPr>
                        <a:t> different </a:t>
                      </a:r>
                      <a:r>
                        <a:rPr lang="nb-NO" sz="2000" baseline="0" dirty="0" err="1" smtClean="0">
                          <a:solidFill>
                            <a:schemeClr val="accent3"/>
                          </a:solidFill>
                        </a:rPr>
                        <a:t>capacity</a:t>
                      </a:r>
                      <a:r>
                        <a:rPr lang="nb-NO" sz="2000" baseline="0" dirty="0" smtClean="0">
                          <a:solidFill>
                            <a:schemeClr val="accent3"/>
                          </a:solidFill>
                        </a:rPr>
                        <a:t> </a:t>
                      </a:r>
                      <a:r>
                        <a:rPr lang="nb-NO" sz="2000" baseline="0" dirty="0" err="1" smtClean="0">
                          <a:solidFill>
                            <a:schemeClr val="accent3"/>
                          </a:solidFill>
                        </a:rPr>
                        <a:t>markets</a:t>
                      </a:r>
                      <a:r>
                        <a:rPr lang="nb-NO" sz="2000" dirty="0" smtClean="0">
                          <a:solidFill>
                            <a:schemeClr val="accent3"/>
                          </a:solidFill>
                        </a:rPr>
                        <a:t>)</a:t>
                      </a:r>
                    </a:p>
                    <a:p>
                      <a:pPr marL="285750" indent="-285750">
                        <a:buFont typeface="Arial" panose="020B0604020202020204" pitchFamily="34" charset="0"/>
                        <a:buChar char="•"/>
                      </a:pPr>
                      <a:r>
                        <a:rPr lang="nb-NO" sz="2000" dirty="0" err="1" smtClean="0">
                          <a:solidFill>
                            <a:schemeClr val="accent3"/>
                          </a:solidFill>
                        </a:rPr>
                        <a:t>Identifying</a:t>
                      </a:r>
                      <a:r>
                        <a:rPr lang="nb-NO" sz="2000" dirty="0" smtClean="0">
                          <a:solidFill>
                            <a:schemeClr val="accent3"/>
                          </a:solidFill>
                        </a:rPr>
                        <a:t> </a:t>
                      </a:r>
                      <a:r>
                        <a:rPr lang="nb-NO" sz="2000" dirty="0" err="1" smtClean="0">
                          <a:solidFill>
                            <a:schemeClr val="accent3"/>
                          </a:solidFill>
                        </a:rPr>
                        <a:t>the</a:t>
                      </a:r>
                      <a:r>
                        <a:rPr lang="nb-NO" sz="2000" dirty="0" smtClean="0">
                          <a:solidFill>
                            <a:schemeClr val="accent3"/>
                          </a:solidFill>
                        </a:rPr>
                        <a:t> </a:t>
                      </a:r>
                      <a:r>
                        <a:rPr lang="nb-NO" sz="2000" dirty="0" err="1" smtClean="0">
                          <a:solidFill>
                            <a:schemeClr val="accent3"/>
                          </a:solidFill>
                        </a:rPr>
                        <a:t>required</a:t>
                      </a:r>
                      <a:r>
                        <a:rPr lang="nb-NO" sz="2000" dirty="0" smtClean="0">
                          <a:solidFill>
                            <a:schemeClr val="accent3"/>
                          </a:solidFill>
                        </a:rPr>
                        <a:t> data to </a:t>
                      </a:r>
                      <a:r>
                        <a:rPr lang="nb-NO" sz="2000" dirty="0" err="1" smtClean="0">
                          <a:solidFill>
                            <a:schemeClr val="accent3"/>
                          </a:solidFill>
                        </a:rPr>
                        <a:t>perform</a:t>
                      </a:r>
                      <a:r>
                        <a:rPr lang="nb-NO" sz="2000" dirty="0" smtClean="0">
                          <a:solidFill>
                            <a:schemeClr val="accent3"/>
                          </a:solidFill>
                        </a:rPr>
                        <a:t> </a:t>
                      </a:r>
                      <a:r>
                        <a:rPr lang="nb-NO" sz="2000" dirty="0" err="1" smtClean="0">
                          <a:solidFill>
                            <a:schemeClr val="accent3"/>
                          </a:solidFill>
                        </a:rPr>
                        <a:t>numerical</a:t>
                      </a:r>
                      <a:r>
                        <a:rPr lang="nb-NO" sz="2000" dirty="0" smtClean="0">
                          <a:solidFill>
                            <a:schemeClr val="accent3"/>
                          </a:solidFill>
                        </a:rPr>
                        <a:t> </a:t>
                      </a:r>
                      <a:r>
                        <a:rPr lang="nb-NO" sz="2000" dirty="0" err="1" smtClean="0">
                          <a:solidFill>
                            <a:schemeClr val="accent3"/>
                          </a:solidFill>
                        </a:rPr>
                        <a:t>simulations</a:t>
                      </a:r>
                      <a:r>
                        <a:rPr lang="nb-NO" sz="2000" dirty="0" smtClean="0">
                          <a:solidFill>
                            <a:schemeClr val="accent3"/>
                          </a:solidFill>
                        </a:rPr>
                        <a:t> </a:t>
                      </a:r>
                      <a:r>
                        <a:rPr lang="nb-NO" sz="2000" dirty="0" smtClean="0">
                          <a:solidFill>
                            <a:schemeClr val="accent3"/>
                          </a:solidFill>
                        </a:rPr>
                        <a:t> and data </a:t>
                      </a:r>
                      <a:r>
                        <a:rPr lang="nb-NO" sz="2000" dirty="0" err="1" smtClean="0">
                          <a:solidFill>
                            <a:schemeClr val="accent3"/>
                          </a:solidFill>
                        </a:rPr>
                        <a:t>sharing</a:t>
                      </a:r>
                      <a:r>
                        <a:rPr lang="nb-NO" sz="2000" dirty="0" smtClean="0">
                          <a:solidFill>
                            <a:schemeClr val="accent3"/>
                          </a:solidFill>
                        </a:rPr>
                        <a:t> regimes</a:t>
                      </a:r>
                      <a:endParaRPr lang="nb-NO" sz="2000" b="0" dirty="0"/>
                    </a:p>
                  </a:txBody>
                  <a:tcPr/>
                </a:tc>
              </a:tr>
            </a:tbl>
          </a:graphicData>
        </a:graphic>
      </p:graphicFrame>
    </p:spTree>
    <p:extLst>
      <p:ext uri="{BB962C8B-B14F-4D97-AF65-F5344CB8AC3E}">
        <p14:creationId xmlns:p14="http://schemas.microsoft.com/office/powerpoint/2010/main" val="53217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p:cNvSpPr txBox="1">
            <a:spLocks/>
          </p:cNvSpPr>
          <p:nvPr/>
        </p:nvSpPr>
        <p:spPr>
          <a:xfrm>
            <a:off x="357158" y="481802"/>
            <a:ext cx="8429684" cy="642942"/>
          </a:xfrm>
          <a:prstGeom prst="rect">
            <a:avLst/>
          </a:prstGeom>
        </p:spPr>
        <p:txBody>
          <a:bodyPr/>
          <a:lstStyle>
            <a:lvl1pPr marL="342900" indent="-342900" algn="l" defTabSz="914400" rtl="0" eaLnBrk="1" latinLnBrk="0" hangingPunct="1">
              <a:spcBef>
                <a:spcPct val="20000"/>
              </a:spcBef>
              <a:buClr>
                <a:schemeClr val="accent2"/>
              </a:buClr>
              <a:buFont typeface="Arial" pitchFamily="34" charset="0"/>
              <a:buChar char="•"/>
              <a:defRPr sz="1800" kern="1200">
                <a:solidFill>
                  <a:schemeClr val="accent3"/>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accent3"/>
                </a:solidFill>
                <a:latin typeface="+mn-lt"/>
                <a:ea typeface="+mn-ea"/>
                <a:cs typeface="+mn-cs"/>
              </a:defRPr>
            </a:lvl2pPr>
            <a:lvl3pPr marL="1143000" indent="-228600" algn="l" defTabSz="914400" rtl="0" eaLnBrk="1" latinLnBrk="0" hangingPunct="1">
              <a:spcBef>
                <a:spcPct val="20000"/>
              </a:spcBef>
              <a:buClr>
                <a:schemeClr val="accent2"/>
              </a:buClr>
              <a:buFont typeface="Arial" pitchFamily="34" charset="0"/>
              <a:buChar char="•"/>
              <a:defRPr sz="1400" kern="1200">
                <a:solidFill>
                  <a:schemeClr val="accent3"/>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12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b-NO" sz="2800" b="1" dirty="0" smtClean="0"/>
              <a:t>WP5 </a:t>
            </a:r>
            <a:r>
              <a:rPr lang="nb-NO" sz="2800" b="1" dirty="0" err="1" smtClean="0"/>
              <a:t>task</a:t>
            </a:r>
            <a:r>
              <a:rPr lang="nb-NO" sz="2800" b="1" dirty="0" smtClean="0"/>
              <a:t> </a:t>
            </a:r>
            <a:r>
              <a:rPr lang="nb-NO" sz="2800" b="1" dirty="0" err="1" smtClean="0"/>
              <a:t>description</a:t>
            </a:r>
            <a:endParaRPr lang="nb-NO" sz="2800" b="1" dirty="0"/>
          </a:p>
        </p:txBody>
      </p:sp>
      <p:graphicFrame>
        <p:nvGraphicFramePr>
          <p:cNvPr id="14" name="Table 13"/>
          <p:cNvGraphicFramePr>
            <a:graphicFrameLocks noGrp="1"/>
          </p:cNvGraphicFramePr>
          <p:nvPr>
            <p:extLst>
              <p:ext uri="{D42A27DB-BD31-4B8C-83A1-F6EECF244321}">
                <p14:modId xmlns:p14="http://schemas.microsoft.com/office/powerpoint/2010/main" val="870368258"/>
              </p:ext>
            </p:extLst>
          </p:nvPr>
        </p:nvGraphicFramePr>
        <p:xfrm>
          <a:off x="357158" y="1196752"/>
          <a:ext cx="8319298" cy="3535680"/>
        </p:xfrm>
        <a:graphic>
          <a:graphicData uri="http://schemas.openxmlformats.org/drawingml/2006/table">
            <a:tbl>
              <a:tblPr firstRow="1" bandRow="1">
                <a:tableStyleId>{72833802-FEF1-4C79-8D5D-14CF1EAF98D9}</a:tableStyleId>
              </a:tblPr>
              <a:tblGrid>
                <a:gridCol w="8319298"/>
              </a:tblGrid>
              <a:tr h="1283608">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nb-NO" sz="2000" dirty="0" err="1" smtClean="0"/>
                        <a:t>Task</a:t>
                      </a:r>
                      <a:r>
                        <a:rPr lang="nb-NO" sz="2000" dirty="0" smtClean="0"/>
                        <a:t> 5.3 (SINTEF,</a:t>
                      </a:r>
                      <a:r>
                        <a:rPr lang="nb-NO" sz="2000" baseline="0" dirty="0" smtClean="0"/>
                        <a:t> </a:t>
                      </a:r>
                      <a:r>
                        <a:rPr lang="nb-NO" sz="2000" b="0" dirty="0" smtClean="0"/>
                        <a:t>RTE, IIT-COMILLAS, EEG</a:t>
                      </a:r>
                      <a:r>
                        <a:rPr lang="nb-NO" sz="2000" dirty="0" smtClean="0"/>
                        <a:t>)</a:t>
                      </a:r>
                    </a:p>
                    <a:p>
                      <a:pPr marL="0" indent="0" algn="l">
                        <a:buFont typeface="Arial" pitchFamily="34" charset="0"/>
                        <a:buNone/>
                      </a:pPr>
                      <a:endParaRPr lang="nb-NO" sz="2000" dirty="0" smtClean="0"/>
                    </a:p>
                    <a:p>
                      <a:pPr marL="0" indent="0" algn="l">
                        <a:buFont typeface="Arial" pitchFamily="34" charset="0"/>
                        <a:buNone/>
                      </a:pPr>
                      <a:r>
                        <a:rPr lang="nb-NO" sz="2000" dirty="0" err="1" smtClean="0"/>
                        <a:t>Identification</a:t>
                      </a:r>
                      <a:r>
                        <a:rPr lang="nb-NO" sz="2000" dirty="0" smtClean="0"/>
                        <a:t> </a:t>
                      </a:r>
                      <a:r>
                        <a:rPr lang="nb-NO" sz="2000" dirty="0" err="1" smtClean="0"/>
                        <a:t>of</a:t>
                      </a:r>
                      <a:r>
                        <a:rPr lang="nb-NO" sz="2000" dirty="0" smtClean="0"/>
                        <a:t> </a:t>
                      </a:r>
                      <a:r>
                        <a:rPr lang="nb-NO" sz="2000" dirty="0" err="1" smtClean="0"/>
                        <a:t>models</a:t>
                      </a:r>
                      <a:r>
                        <a:rPr lang="nb-NO" sz="2000" dirty="0" smtClean="0"/>
                        <a:t> used for </a:t>
                      </a:r>
                      <a:r>
                        <a:rPr lang="nb-NO" sz="2000" dirty="0" err="1" smtClean="0"/>
                        <a:t>quantification</a:t>
                      </a:r>
                      <a:endParaRPr lang="nb-NO" sz="2000" dirty="0" smtClean="0"/>
                    </a:p>
                    <a:p>
                      <a:endParaRPr lang="nb-NO" sz="2000" b="0" dirty="0"/>
                    </a:p>
                  </a:txBody>
                  <a:tcPr/>
                </a:tc>
              </a:tr>
              <a:tr h="1511514">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285750" indent="-285750">
                        <a:buFont typeface="Arial" panose="020B0604020202020204" pitchFamily="34" charset="0"/>
                        <a:buChar char="•"/>
                      </a:pPr>
                      <a:r>
                        <a:rPr lang="en-GB" sz="2000" dirty="0" smtClean="0">
                          <a:solidFill>
                            <a:schemeClr val="accent3"/>
                          </a:solidFill>
                        </a:rPr>
                        <a:t>Discussion</a:t>
                      </a:r>
                      <a:r>
                        <a:rPr lang="en-GB" sz="2000" baseline="0" dirty="0" smtClean="0">
                          <a:solidFill>
                            <a:schemeClr val="accent3"/>
                          </a:solidFill>
                        </a:rPr>
                        <a:t> of</a:t>
                      </a:r>
                      <a:r>
                        <a:rPr lang="en-GB" sz="2000" dirty="0" smtClean="0">
                          <a:solidFill>
                            <a:schemeClr val="accent3"/>
                          </a:solidFill>
                        </a:rPr>
                        <a:t> all participants'</a:t>
                      </a:r>
                      <a:r>
                        <a:rPr lang="en-GB" sz="2000" baseline="0" dirty="0" smtClean="0">
                          <a:solidFill>
                            <a:schemeClr val="accent3"/>
                          </a:solidFill>
                        </a:rPr>
                        <a:t> models; will require long term investment models or long term load-supply models.</a:t>
                      </a:r>
                      <a:endParaRPr lang="en-GB" sz="2000" dirty="0" smtClean="0">
                        <a:solidFill>
                          <a:schemeClr val="accent3"/>
                        </a:solidFill>
                      </a:endParaRPr>
                    </a:p>
                    <a:p>
                      <a:pPr marL="285750" indent="-285750">
                        <a:buFont typeface="Arial" panose="020B0604020202020204" pitchFamily="34" charset="0"/>
                        <a:buChar char="•"/>
                      </a:pPr>
                      <a:r>
                        <a:rPr lang="en-GB" sz="2000" dirty="0" smtClean="0">
                          <a:solidFill>
                            <a:schemeClr val="accent3"/>
                          </a:solidFill>
                        </a:rPr>
                        <a:t>Discussion</a:t>
                      </a:r>
                      <a:r>
                        <a:rPr lang="en-GB" sz="2000" baseline="0" dirty="0" smtClean="0">
                          <a:solidFill>
                            <a:schemeClr val="accent3"/>
                          </a:solidFill>
                        </a:rPr>
                        <a:t> on which models should be used to study which policies.</a:t>
                      </a:r>
                    </a:p>
                    <a:p>
                      <a:pPr marL="285750" indent="-285750">
                        <a:buFont typeface="Arial" panose="020B0604020202020204" pitchFamily="34" charset="0"/>
                        <a:buChar char="•"/>
                      </a:pPr>
                      <a:r>
                        <a:rPr lang="en-GB" sz="2000" baseline="0" dirty="0" smtClean="0">
                          <a:solidFill>
                            <a:schemeClr val="accent3"/>
                          </a:solidFill>
                        </a:rPr>
                        <a:t>Will include tools used in WP4</a:t>
                      </a:r>
                    </a:p>
                    <a:p>
                      <a:pPr marL="285750" indent="-285750">
                        <a:buFont typeface="Arial" panose="020B0604020202020204" pitchFamily="34" charset="0"/>
                        <a:buChar char="•"/>
                      </a:pPr>
                      <a:r>
                        <a:rPr lang="en-GB" sz="2000" b="1" baseline="0" dirty="0" smtClean="0">
                          <a:solidFill>
                            <a:schemeClr val="accent3"/>
                          </a:solidFill>
                        </a:rPr>
                        <a:t>Intense interaction with WP3 to determine how different policies can be studied with the use of available models</a:t>
                      </a:r>
                    </a:p>
                    <a:p>
                      <a:pPr marL="285750" indent="-285750">
                        <a:buFont typeface="Arial" panose="020B0604020202020204" pitchFamily="34" charset="0"/>
                        <a:buChar char="•"/>
                      </a:pPr>
                      <a:r>
                        <a:rPr lang="en-GB" sz="2000" baseline="0" dirty="0" smtClean="0">
                          <a:solidFill>
                            <a:schemeClr val="accent3"/>
                          </a:solidFill>
                        </a:rPr>
                        <a:t>If no model is available  simple models will be developed.</a:t>
                      </a:r>
                      <a:endParaRPr lang="en-GB" sz="2000" dirty="0" smtClean="0">
                        <a:solidFill>
                          <a:schemeClr val="accent3"/>
                        </a:solidFill>
                      </a:endParaRPr>
                    </a:p>
                  </a:txBody>
                  <a:tcPr/>
                </a:tc>
              </a:tr>
            </a:tbl>
          </a:graphicData>
        </a:graphic>
      </p:graphicFrame>
    </p:spTree>
    <p:extLst>
      <p:ext uri="{BB962C8B-B14F-4D97-AF65-F5344CB8AC3E}">
        <p14:creationId xmlns:p14="http://schemas.microsoft.com/office/powerpoint/2010/main" val="1226360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268760"/>
            <a:ext cx="8429683" cy="4752528"/>
          </a:xfrm>
        </p:spPr>
        <p:txBody>
          <a:bodyPr/>
          <a:lstStyle/>
          <a:p>
            <a:pPr>
              <a:lnSpc>
                <a:spcPct val="200000"/>
              </a:lnSpc>
              <a:buClr>
                <a:schemeClr val="bg2"/>
              </a:buClr>
            </a:pPr>
            <a:r>
              <a:rPr lang="en-US" sz="2000" b="1" i="1" u="sng" dirty="0">
                <a:solidFill>
                  <a:srgbClr val="002060"/>
                </a:solidFill>
              </a:rPr>
              <a:t>EMPS model </a:t>
            </a:r>
            <a:r>
              <a:rPr lang="en-US" sz="2000" b="1" i="1" dirty="0">
                <a:solidFill>
                  <a:srgbClr val="002060"/>
                </a:solidFill>
              </a:rPr>
              <a:t>(SINTEF Energy Research)</a:t>
            </a:r>
          </a:p>
          <a:p>
            <a:pPr>
              <a:lnSpc>
                <a:spcPct val="200000"/>
              </a:lnSpc>
              <a:buClr>
                <a:schemeClr val="bg2"/>
              </a:buClr>
            </a:pPr>
            <a:r>
              <a:rPr lang="en-US" sz="2000" i="1" u="sng" dirty="0">
                <a:solidFill>
                  <a:schemeClr val="bg2"/>
                </a:solidFill>
              </a:rPr>
              <a:t>CEO Model</a:t>
            </a:r>
            <a:r>
              <a:rPr lang="en-US" sz="2000" i="1" dirty="0">
                <a:solidFill>
                  <a:schemeClr val="bg2"/>
                </a:solidFill>
              </a:rPr>
              <a:t> (IIT-COMILLAS)</a:t>
            </a:r>
          </a:p>
          <a:p>
            <a:pPr>
              <a:lnSpc>
                <a:spcPct val="200000"/>
              </a:lnSpc>
              <a:buClr>
                <a:schemeClr val="bg2"/>
              </a:buClr>
            </a:pPr>
            <a:r>
              <a:rPr lang="en-US" sz="2000" i="1" u="sng" dirty="0">
                <a:solidFill>
                  <a:schemeClr val="bg2"/>
                </a:solidFill>
              </a:rPr>
              <a:t>ROM</a:t>
            </a:r>
            <a:r>
              <a:rPr lang="en-US" sz="2000" i="1" dirty="0">
                <a:solidFill>
                  <a:schemeClr val="bg2"/>
                </a:solidFill>
              </a:rPr>
              <a:t> (IIT-COMILLAS)</a:t>
            </a:r>
          </a:p>
          <a:p>
            <a:pPr>
              <a:lnSpc>
                <a:spcPct val="200000"/>
              </a:lnSpc>
              <a:buClr>
                <a:schemeClr val="bg2"/>
              </a:buClr>
            </a:pPr>
            <a:r>
              <a:rPr lang="en-US" sz="2000" i="1" u="sng" dirty="0" smtClean="0">
                <a:solidFill>
                  <a:schemeClr val="bg2"/>
                </a:solidFill>
              </a:rPr>
              <a:t>MILLA-RES</a:t>
            </a:r>
            <a:r>
              <a:rPr lang="en-US" sz="2000" i="1" dirty="0" smtClean="0">
                <a:solidFill>
                  <a:schemeClr val="bg2"/>
                </a:solidFill>
              </a:rPr>
              <a:t> </a:t>
            </a:r>
            <a:r>
              <a:rPr lang="en-US" sz="2000" i="1" dirty="0">
                <a:solidFill>
                  <a:schemeClr val="bg2"/>
                </a:solidFill>
              </a:rPr>
              <a:t>(IIT-COMILLAS)</a:t>
            </a:r>
          </a:p>
          <a:p>
            <a:pPr>
              <a:lnSpc>
                <a:spcPct val="200000"/>
              </a:lnSpc>
              <a:buClr>
                <a:schemeClr val="bg2"/>
              </a:buClr>
            </a:pPr>
            <a:r>
              <a:rPr lang="en-US" sz="2000" i="1" u="sng" dirty="0">
                <a:solidFill>
                  <a:schemeClr val="bg2"/>
                </a:solidFill>
              </a:rPr>
              <a:t>MITHRAS</a:t>
            </a:r>
            <a:r>
              <a:rPr lang="en-US" sz="2000" i="1" dirty="0">
                <a:solidFill>
                  <a:schemeClr val="bg2"/>
                </a:solidFill>
              </a:rPr>
              <a:t> (EEG) </a:t>
            </a:r>
          </a:p>
          <a:p>
            <a:pPr lvl="0">
              <a:lnSpc>
                <a:spcPct val="200000"/>
              </a:lnSpc>
              <a:buClr>
                <a:schemeClr val="bg2"/>
              </a:buClr>
            </a:pPr>
            <a:r>
              <a:rPr lang="en-US" sz="2000" i="1" u="sng" dirty="0">
                <a:solidFill>
                  <a:schemeClr val="bg2"/>
                </a:solidFill>
              </a:rPr>
              <a:t>RTE MODELS</a:t>
            </a:r>
            <a:r>
              <a:rPr lang="en-US" sz="2000" i="1" dirty="0">
                <a:solidFill>
                  <a:schemeClr val="bg2"/>
                </a:solidFill>
              </a:rPr>
              <a:t> (RTE) </a:t>
            </a: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6</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en-US" b="1" dirty="0"/>
              <a:t>Available </a:t>
            </a:r>
            <a:r>
              <a:rPr lang="en-US" b="1" dirty="0" smtClean="0"/>
              <a:t>models</a:t>
            </a:r>
            <a:r>
              <a:rPr lang="en-US" b="1" i="1" dirty="0" smtClean="0"/>
              <a:t>  </a:t>
            </a:r>
            <a:endParaRPr lang="nb-NO" dirty="0"/>
          </a:p>
          <a:p>
            <a:endParaRPr lang="nb-NO" dirty="0"/>
          </a:p>
        </p:txBody>
      </p:sp>
      <p:graphicFrame>
        <p:nvGraphicFramePr>
          <p:cNvPr id="6" name="Diagram 5"/>
          <p:cNvGraphicFramePr/>
          <p:nvPr>
            <p:extLst>
              <p:ext uri="{D42A27DB-BD31-4B8C-83A1-F6EECF244321}">
                <p14:modId xmlns:p14="http://schemas.microsoft.com/office/powerpoint/2010/main" val="280630078"/>
              </p:ext>
            </p:extLst>
          </p:nvPr>
        </p:nvGraphicFramePr>
        <p:xfrm>
          <a:off x="4860032" y="1440000"/>
          <a:ext cx="4104456" cy="4048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9914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268760"/>
            <a:ext cx="8429683" cy="4752528"/>
          </a:xfrm>
        </p:spPr>
        <p:txBody>
          <a:bodyPr/>
          <a:lstStyle/>
          <a:p>
            <a:pPr>
              <a:lnSpc>
                <a:spcPct val="200000"/>
              </a:lnSpc>
              <a:buClr>
                <a:schemeClr val="bg2"/>
              </a:buClr>
            </a:pPr>
            <a:r>
              <a:rPr lang="en-US" sz="2000" i="1" u="sng" dirty="0">
                <a:solidFill>
                  <a:schemeClr val="bg2"/>
                </a:solidFill>
              </a:rPr>
              <a:t>EMPS model </a:t>
            </a:r>
            <a:r>
              <a:rPr lang="en-US" sz="2000" i="1" dirty="0">
                <a:solidFill>
                  <a:schemeClr val="bg2"/>
                </a:solidFill>
              </a:rPr>
              <a:t>(SINTEF Energy Research)</a:t>
            </a:r>
          </a:p>
          <a:p>
            <a:pPr>
              <a:lnSpc>
                <a:spcPct val="200000"/>
              </a:lnSpc>
              <a:buClr>
                <a:schemeClr val="bg2"/>
              </a:buClr>
            </a:pPr>
            <a:r>
              <a:rPr lang="en-US" sz="2000" b="1" i="1" u="sng" dirty="0">
                <a:solidFill>
                  <a:srgbClr val="002060"/>
                </a:solidFill>
              </a:rPr>
              <a:t>CEO Model</a:t>
            </a:r>
            <a:r>
              <a:rPr lang="en-US" sz="2000" b="1" i="1" dirty="0">
                <a:solidFill>
                  <a:srgbClr val="002060"/>
                </a:solidFill>
              </a:rPr>
              <a:t> (IIT-COMILLAS)</a:t>
            </a:r>
          </a:p>
          <a:p>
            <a:pPr>
              <a:lnSpc>
                <a:spcPct val="200000"/>
              </a:lnSpc>
              <a:buClr>
                <a:schemeClr val="bg2"/>
              </a:buClr>
            </a:pPr>
            <a:r>
              <a:rPr lang="en-US" sz="2000" i="1" u="sng" dirty="0">
                <a:solidFill>
                  <a:schemeClr val="bg2"/>
                </a:solidFill>
              </a:rPr>
              <a:t>ROM</a:t>
            </a:r>
            <a:r>
              <a:rPr lang="en-US" sz="2000" i="1" dirty="0">
                <a:solidFill>
                  <a:schemeClr val="bg2"/>
                </a:solidFill>
              </a:rPr>
              <a:t> (IIT-COMILLAS)</a:t>
            </a:r>
          </a:p>
          <a:p>
            <a:pPr>
              <a:lnSpc>
                <a:spcPct val="200000"/>
              </a:lnSpc>
              <a:buClr>
                <a:schemeClr val="bg2"/>
              </a:buClr>
            </a:pPr>
            <a:r>
              <a:rPr lang="en-US" sz="2000" i="1" u="sng" dirty="0" smtClean="0">
                <a:solidFill>
                  <a:schemeClr val="bg2"/>
                </a:solidFill>
              </a:rPr>
              <a:t>MILLA-RES</a:t>
            </a:r>
            <a:r>
              <a:rPr lang="en-US" sz="2000" i="1" dirty="0" smtClean="0">
                <a:solidFill>
                  <a:schemeClr val="bg2"/>
                </a:solidFill>
              </a:rPr>
              <a:t> </a:t>
            </a:r>
            <a:r>
              <a:rPr lang="en-US" sz="2000" i="1" dirty="0">
                <a:solidFill>
                  <a:schemeClr val="bg2"/>
                </a:solidFill>
              </a:rPr>
              <a:t>(IIT-COMILLAS)</a:t>
            </a:r>
          </a:p>
          <a:p>
            <a:pPr>
              <a:lnSpc>
                <a:spcPct val="200000"/>
              </a:lnSpc>
              <a:buClr>
                <a:schemeClr val="bg2"/>
              </a:buClr>
            </a:pPr>
            <a:r>
              <a:rPr lang="en-US" sz="2000" i="1" u="sng" dirty="0">
                <a:solidFill>
                  <a:schemeClr val="bg2"/>
                </a:solidFill>
              </a:rPr>
              <a:t>MITHRAS</a:t>
            </a:r>
            <a:r>
              <a:rPr lang="en-US" sz="2000" i="1" dirty="0">
                <a:solidFill>
                  <a:schemeClr val="bg2"/>
                </a:solidFill>
              </a:rPr>
              <a:t> (EEG) </a:t>
            </a:r>
          </a:p>
          <a:p>
            <a:pPr>
              <a:lnSpc>
                <a:spcPct val="200000"/>
              </a:lnSpc>
              <a:buClr>
                <a:schemeClr val="bg2"/>
              </a:buClr>
            </a:pPr>
            <a:r>
              <a:rPr lang="en-US" sz="2000" i="1" u="sng" dirty="0">
                <a:solidFill>
                  <a:schemeClr val="bg2"/>
                </a:solidFill>
              </a:rPr>
              <a:t>RTE MODELS</a:t>
            </a:r>
            <a:r>
              <a:rPr lang="en-US" sz="2000" i="1" dirty="0">
                <a:solidFill>
                  <a:schemeClr val="bg2"/>
                </a:solidFill>
              </a:rPr>
              <a:t> (RTE) </a:t>
            </a: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7</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en-US" b="1" dirty="0"/>
              <a:t>Available </a:t>
            </a:r>
            <a:r>
              <a:rPr lang="en-US" b="1" dirty="0" smtClean="0"/>
              <a:t>models</a:t>
            </a:r>
            <a:r>
              <a:rPr lang="en-US" b="1" i="1" dirty="0" smtClean="0"/>
              <a:t>  </a:t>
            </a:r>
            <a:endParaRPr lang="nb-NO" dirty="0"/>
          </a:p>
          <a:p>
            <a:endParaRPr lang="nb-NO" dirty="0"/>
          </a:p>
        </p:txBody>
      </p:sp>
      <p:graphicFrame>
        <p:nvGraphicFramePr>
          <p:cNvPr id="6" name="Diagram 5"/>
          <p:cNvGraphicFramePr/>
          <p:nvPr>
            <p:extLst>
              <p:ext uri="{D42A27DB-BD31-4B8C-83A1-F6EECF244321}">
                <p14:modId xmlns:p14="http://schemas.microsoft.com/office/powerpoint/2010/main" val="839273415"/>
              </p:ext>
            </p:extLst>
          </p:nvPr>
        </p:nvGraphicFramePr>
        <p:xfrm>
          <a:off x="4860032" y="1440000"/>
          <a:ext cx="4104456" cy="4048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755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268760"/>
            <a:ext cx="8429683" cy="4752528"/>
          </a:xfrm>
        </p:spPr>
        <p:txBody>
          <a:bodyPr/>
          <a:lstStyle/>
          <a:p>
            <a:pPr>
              <a:lnSpc>
                <a:spcPct val="200000"/>
              </a:lnSpc>
              <a:buClr>
                <a:schemeClr val="bg2"/>
              </a:buClr>
            </a:pPr>
            <a:r>
              <a:rPr lang="en-US" sz="2000" i="1" u="sng" dirty="0">
                <a:solidFill>
                  <a:schemeClr val="bg2"/>
                </a:solidFill>
              </a:rPr>
              <a:t>EMPS model </a:t>
            </a:r>
            <a:r>
              <a:rPr lang="en-US" sz="2000" i="1" dirty="0">
                <a:solidFill>
                  <a:schemeClr val="bg2"/>
                </a:solidFill>
              </a:rPr>
              <a:t>(SINTEF Energy Research)</a:t>
            </a:r>
          </a:p>
          <a:p>
            <a:pPr>
              <a:lnSpc>
                <a:spcPct val="200000"/>
              </a:lnSpc>
              <a:buClr>
                <a:schemeClr val="bg2"/>
              </a:buClr>
            </a:pPr>
            <a:r>
              <a:rPr lang="en-US" sz="2000" i="1" u="sng" dirty="0">
                <a:solidFill>
                  <a:schemeClr val="bg2"/>
                </a:solidFill>
              </a:rPr>
              <a:t>CEO Model</a:t>
            </a:r>
            <a:r>
              <a:rPr lang="en-US" sz="2000" i="1" dirty="0">
                <a:solidFill>
                  <a:schemeClr val="bg2"/>
                </a:solidFill>
              </a:rPr>
              <a:t> (IIT-COMILLAS</a:t>
            </a:r>
            <a:r>
              <a:rPr lang="en-US" sz="2000" i="1" dirty="0" smtClean="0">
                <a:solidFill>
                  <a:schemeClr val="bg2"/>
                </a:solidFill>
              </a:rPr>
              <a:t>)</a:t>
            </a:r>
          </a:p>
          <a:p>
            <a:pPr>
              <a:lnSpc>
                <a:spcPct val="200000"/>
              </a:lnSpc>
              <a:buClr>
                <a:schemeClr val="bg2"/>
              </a:buClr>
            </a:pPr>
            <a:r>
              <a:rPr lang="en-US" sz="2000" b="1" i="1" u="sng" dirty="0" smtClean="0">
                <a:solidFill>
                  <a:srgbClr val="002060"/>
                </a:solidFill>
              </a:rPr>
              <a:t>ROM</a:t>
            </a:r>
            <a:r>
              <a:rPr lang="en-US" sz="2000" b="1" i="1" dirty="0" smtClean="0">
                <a:solidFill>
                  <a:srgbClr val="002060"/>
                </a:solidFill>
              </a:rPr>
              <a:t> (IIT-COMILLAS)</a:t>
            </a:r>
            <a:endParaRPr lang="en-US" sz="2000" b="1" i="1" dirty="0">
              <a:solidFill>
                <a:srgbClr val="002060"/>
              </a:solidFill>
            </a:endParaRPr>
          </a:p>
          <a:p>
            <a:pPr>
              <a:lnSpc>
                <a:spcPct val="200000"/>
              </a:lnSpc>
              <a:buClr>
                <a:schemeClr val="bg2"/>
              </a:buClr>
            </a:pPr>
            <a:r>
              <a:rPr lang="en-US" sz="2000" i="1" u="sng" dirty="0">
                <a:solidFill>
                  <a:schemeClr val="bg2"/>
                </a:solidFill>
              </a:rPr>
              <a:t>MILLA-RES</a:t>
            </a:r>
            <a:r>
              <a:rPr lang="en-US" sz="2000" i="1" dirty="0">
                <a:solidFill>
                  <a:schemeClr val="bg2"/>
                </a:solidFill>
              </a:rPr>
              <a:t> (IIT-COMILLAS)</a:t>
            </a:r>
          </a:p>
          <a:p>
            <a:pPr>
              <a:lnSpc>
                <a:spcPct val="200000"/>
              </a:lnSpc>
              <a:buClr>
                <a:schemeClr val="bg2"/>
              </a:buClr>
            </a:pPr>
            <a:r>
              <a:rPr lang="en-US" sz="2000" i="1" u="sng" dirty="0">
                <a:solidFill>
                  <a:schemeClr val="bg2"/>
                </a:solidFill>
              </a:rPr>
              <a:t>MITHRAS</a:t>
            </a:r>
            <a:r>
              <a:rPr lang="en-US" sz="2000" i="1" dirty="0">
                <a:solidFill>
                  <a:schemeClr val="bg2"/>
                </a:solidFill>
              </a:rPr>
              <a:t> (EEG) </a:t>
            </a:r>
          </a:p>
          <a:p>
            <a:pPr lvl="0">
              <a:lnSpc>
                <a:spcPct val="200000"/>
              </a:lnSpc>
              <a:buClr>
                <a:schemeClr val="bg2"/>
              </a:buClr>
            </a:pPr>
            <a:r>
              <a:rPr lang="en-US" sz="2000" i="1" u="sng" dirty="0">
                <a:solidFill>
                  <a:schemeClr val="bg2"/>
                </a:solidFill>
              </a:rPr>
              <a:t>RTE MODELS</a:t>
            </a:r>
            <a:r>
              <a:rPr lang="en-US" sz="2000" i="1" dirty="0">
                <a:solidFill>
                  <a:schemeClr val="bg2"/>
                </a:solidFill>
              </a:rPr>
              <a:t> (RTE) </a:t>
            </a:r>
          </a:p>
          <a:p>
            <a:endParaRPr lang="nb-NO" dirty="0"/>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8</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en-US" b="1" dirty="0"/>
              <a:t>Available </a:t>
            </a:r>
            <a:r>
              <a:rPr lang="en-US" b="1" dirty="0" smtClean="0"/>
              <a:t>models</a:t>
            </a:r>
            <a:r>
              <a:rPr lang="en-US" b="1" i="1" dirty="0" smtClean="0"/>
              <a:t>  </a:t>
            </a:r>
            <a:endParaRPr lang="nb-NO" dirty="0"/>
          </a:p>
          <a:p>
            <a:endParaRPr lang="nb-NO" dirty="0"/>
          </a:p>
        </p:txBody>
      </p:sp>
      <p:graphicFrame>
        <p:nvGraphicFramePr>
          <p:cNvPr id="5" name="Diagram 4"/>
          <p:cNvGraphicFramePr/>
          <p:nvPr>
            <p:extLst>
              <p:ext uri="{D42A27DB-BD31-4B8C-83A1-F6EECF244321}">
                <p14:modId xmlns:p14="http://schemas.microsoft.com/office/powerpoint/2010/main" val="3714810214"/>
              </p:ext>
            </p:extLst>
          </p:nvPr>
        </p:nvGraphicFramePr>
        <p:xfrm>
          <a:off x="4860032" y="1440000"/>
          <a:ext cx="4104456" cy="405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7964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57158" y="1268760"/>
            <a:ext cx="8429683" cy="4752528"/>
          </a:xfrm>
        </p:spPr>
        <p:txBody>
          <a:bodyPr/>
          <a:lstStyle/>
          <a:p>
            <a:pPr>
              <a:lnSpc>
                <a:spcPct val="200000"/>
              </a:lnSpc>
              <a:buClr>
                <a:schemeClr val="bg2"/>
              </a:buClr>
            </a:pPr>
            <a:r>
              <a:rPr lang="en-US" sz="2000" i="1" u="sng" dirty="0">
                <a:solidFill>
                  <a:schemeClr val="bg2"/>
                </a:solidFill>
              </a:rPr>
              <a:t>EMPS model </a:t>
            </a:r>
            <a:r>
              <a:rPr lang="en-US" sz="2000" i="1" dirty="0">
                <a:solidFill>
                  <a:schemeClr val="bg2"/>
                </a:solidFill>
              </a:rPr>
              <a:t>(SINTEF Energy Research)</a:t>
            </a:r>
          </a:p>
          <a:p>
            <a:pPr>
              <a:lnSpc>
                <a:spcPct val="200000"/>
              </a:lnSpc>
              <a:buClr>
                <a:schemeClr val="bg2"/>
              </a:buClr>
            </a:pPr>
            <a:r>
              <a:rPr lang="en-US" sz="2000" i="1" u="sng" dirty="0">
                <a:solidFill>
                  <a:schemeClr val="bg2"/>
                </a:solidFill>
              </a:rPr>
              <a:t>CEO Model</a:t>
            </a:r>
            <a:r>
              <a:rPr lang="en-US" sz="2000" i="1" dirty="0">
                <a:solidFill>
                  <a:schemeClr val="bg2"/>
                </a:solidFill>
              </a:rPr>
              <a:t> (IIT-COMILLAS</a:t>
            </a:r>
            <a:r>
              <a:rPr lang="en-US" sz="2000" i="1" dirty="0" smtClean="0">
                <a:solidFill>
                  <a:schemeClr val="bg2"/>
                </a:solidFill>
              </a:rPr>
              <a:t>)</a:t>
            </a:r>
          </a:p>
          <a:p>
            <a:pPr>
              <a:lnSpc>
                <a:spcPct val="200000"/>
              </a:lnSpc>
              <a:buClr>
                <a:schemeClr val="bg2"/>
              </a:buClr>
            </a:pPr>
            <a:r>
              <a:rPr lang="en-US" sz="2000" i="1" u="sng" dirty="0">
                <a:solidFill>
                  <a:schemeClr val="bg2"/>
                </a:solidFill>
              </a:rPr>
              <a:t>ROM</a:t>
            </a:r>
            <a:r>
              <a:rPr lang="en-US" sz="2000" i="1" dirty="0">
                <a:solidFill>
                  <a:schemeClr val="bg2"/>
                </a:solidFill>
              </a:rPr>
              <a:t> (IIT-COMILLAS)</a:t>
            </a:r>
          </a:p>
          <a:p>
            <a:pPr>
              <a:lnSpc>
                <a:spcPct val="200000"/>
              </a:lnSpc>
              <a:buClr>
                <a:schemeClr val="bg2"/>
              </a:buClr>
            </a:pPr>
            <a:r>
              <a:rPr lang="en-US" sz="2000" b="1" i="1" u="sng" dirty="0" smtClean="0">
                <a:solidFill>
                  <a:srgbClr val="002060"/>
                </a:solidFill>
              </a:rPr>
              <a:t>MILLA-RES</a:t>
            </a:r>
            <a:r>
              <a:rPr lang="en-US" sz="2000" b="1" i="1" dirty="0" smtClean="0">
                <a:solidFill>
                  <a:srgbClr val="002060"/>
                </a:solidFill>
              </a:rPr>
              <a:t> </a:t>
            </a:r>
            <a:r>
              <a:rPr lang="en-US" sz="2000" b="1" i="1" dirty="0">
                <a:solidFill>
                  <a:srgbClr val="002060"/>
                </a:solidFill>
              </a:rPr>
              <a:t>(IIT-COMILLAS)</a:t>
            </a:r>
          </a:p>
          <a:p>
            <a:pPr>
              <a:lnSpc>
                <a:spcPct val="200000"/>
              </a:lnSpc>
              <a:buClr>
                <a:schemeClr val="bg2"/>
              </a:buClr>
            </a:pPr>
            <a:r>
              <a:rPr lang="en-US" sz="2000" i="1" u="sng" dirty="0">
                <a:solidFill>
                  <a:schemeClr val="bg2"/>
                </a:solidFill>
              </a:rPr>
              <a:t>MITHRAS</a:t>
            </a:r>
            <a:r>
              <a:rPr lang="en-US" sz="2000" i="1" dirty="0">
                <a:solidFill>
                  <a:schemeClr val="bg2"/>
                </a:solidFill>
              </a:rPr>
              <a:t> (EEG) </a:t>
            </a:r>
          </a:p>
          <a:p>
            <a:pPr lvl="0">
              <a:lnSpc>
                <a:spcPct val="200000"/>
              </a:lnSpc>
              <a:buClr>
                <a:schemeClr val="bg2"/>
              </a:buClr>
            </a:pPr>
            <a:r>
              <a:rPr lang="en-US" sz="2000" i="1" u="sng" dirty="0">
                <a:solidFill>
                  <a:schemeClr val="bg2"/>
                </a:solidFill>
              </a:rPr>
              <a:t>RTE MODELS</a:t>
            </a:r>
            <a:r>
              <a:rPr lang="en-US" sz="2000" i="1" dirty="0">
                <a:solidFill>
                  <a:schemeClr val="bg2"/>
                </a:solidFill>
              </a:rPr>
              <a:t> (RTE) </a:t>
            </a:r>
          </a:p>
        </p:txBody>
      </p:sp>
      <p:sp>
        <p:nvSpPr>
          <p:cNvPr id="3" name="Slide Number Placeholder 2"/>
          <p:cNvSpPr>
            <a:spLocks noGrp="1"/>
          </p:cNvSpPr>
          <p:nvPr>
            <p:ph type="sldNum" sz="quarter" idx="21"/>
          </p:nvPr>
        </p:nvSpPr>
        <p:spPr/>
        <p:txBody>
          <a:bodyPr/>
          <a:lstStyle/>
          <a:p>
            <a:fld id="{17A9B3F3-0CDD-4032-910D-70E772557002}" type="slidenum">
              <a:rPr lang="en-GB" noProof="0" smtClean="0"/>
              <a:pPr/>
              <a:t>9</a:t>
            </a:fld>
            <a:endParaRPr lang="en-GB" noProof="0"/>
          </a:p>
        </p:txBody>
      </p:sp>
      <p:sp>
        <p:nvSpPr>
          <p:cNvPr id="4" name="Text Placeholder 3"/>
          <p:cNvSpPr>
            <a:spLocks noGrp="1"/>
          </p:cNvSpPr>
          <p:nvPr>
            <p:ph type="body" idx="22"/>
          </p:nvPr>
        </p:nvSpPr>
        <p:spPr>
          <a:xfrm>
            <a:off x="357158" y="481802"/>
            <a:ext cx="8429684" cy="642942"/>
          </a:xfrm>
        </p:spPr>
        <p:txBody>
          <a:bodyPr/>
          <a:lstStyle/>
          <a:p>
            <a:r>
              <a:rPr lang="en-US" b="1" dirty="0"/>
              <a:t>Available </a:t>
            </a:r>
            <a:r>
              <a:rPr lang="en-US" b="1" dirty="0" smtClean="0"/>
              <a:t>models</a:t>
            </a:r>
            <a:r>
              <a:rPr lang="en-US" b="1" i="1" dirty="0" smtClean="0"/>
              <a:t>  </a:t>
            </a:r>
            <a:endParaRPr lang="nb-NO" dirty="0"/>
          </a:p>
          <a:p>
            <a:endParaRPr lang="nb-NO" dirty="0"/>
          </a:p>
        </p:txBody>
      </p:sp>
      <p:graphicFrame>
        <p:nvGraphicFramePr>
          <p:cNvPr id="5" name="Diagram 4"/>
          <p:cNvGraphicFramePr/>
          <p:nvPr>
            <p:extLst>
              <p:ext uri="{D42A27DB-BD31-4B8C-83A1-F6EECF244321}">
                <p14:modId xmlns:p14="http://schemas.microsoft.com/office/powerpoint/2010/main" val="3988285630"/>
              </p:ext>
            </p:extLst>
          </p:nvPr>
        </p:nvGraphicFramePr>
        <p:xfrm>
          <a:off x="4860032" y="1440000"/>
          <a:ext cx="4104456" cy="405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1208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INTEF-Standard_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a:majorFont>
        <a:latin typeface="Calibri"/>
        <a:ea typeface=""/>
        <a:cs typeface=""/>
      </a:majorFont>
      <a:minorFont>
        <a:latin typeface="Calibri"/>
        <a:ea typeface=""/>
        <a:cs typeface=""/>
      </a:minorFont>
    </a:fontScheme>
    <a:fmtScheme name="SINTEF Standard">
      <a:fillStyleLst>
        <a:solidFill>
          <a:schemeClr val="phClr"/>
        </a:solidFill>
        <a:solidFill>
          <a:schemeClr val="phClr"/>
        </a:solidFill>
        <a:solidFill>
          <a:schemeClr val="phClr"/>
        </a:solidFill>
      </a:fillStyleLst>
      <a:lnStyleLst>
        <a:ln w="3175" cap="rnd" cmpd="sng" algn="ctr">
          <a:solidFill>
            <a:schemeClr val="phClr"/>
          </a:solidFill>
          <a:prstDash val="solid"/>
        </a:ln>
        <a:ln w="6350" cap="rnd" cmpd="sng" algn="ctr">
          <a:solidFill>
            <a:schemeClr val="phClr"/>
          </a:solidFill>
          <a:prstDash val="solid"/>
        </a:ln>
        <a:ln w="1270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custClrLst>
    <a:custClr name="SINTEF Light Gray">
      <a:srgbClr val="D8D0C7"/>
    </a:custClr>
    <a:custClr name="SINTEF Gray">
      <a:srgbClr val="A19589"/>
    </a:custClr>
    <a:custClr name="SINTEF Light Blue">
      <a:srgbClr val="A1DEE9"/>
    </a:custClr>
    <a:custClr name="SINTEF Cyan">
      <a:srgbClr val="00ADEF"/>
    </a:custClr>
    <a:custClr name="SINTEF Blue">
      <a:srgbClr val="00447C"/>
    </a:custClr>
    <a:custClr name="SINTEF Light Green">
      <a:srgbClr val="7AC142"/>
    </a:custClr>
    <a:custClr name="SINTEF Green">
      <a:srgbClr val="00853F"/>
    </a:custClr>
    <a:custClr name="SINTEF Yellow">
      <a:srgbClr val="F3EA00"/>
    </a:custClr>
    <a:custClr name="SINTEF Red">
      <a:srgbClr val="E31836"/>
    </a:custClr>
    <a:custClr name="SINTEF Magenta">
      <a:srgbClr val="EC008C"/>
    </a:custClr>
    <a:custClr name="SINTEF Brown">
      <a:srgbClr val="5A471C"/>
    </a:custClr>
  </a:custClrLst>
</a:theme>
</file>

<file path=ppt/theme/theme2.xml><?xml version="1.0" encoding="utf-8"?>
<a:theme xmlns:a="http://schemas.openxmlformats.org/drawingml/2006/main" name="1_SINTEF-Standard_EN">
  <a:themeElements>
    <a:clrScheme name="SINTEF Standard">
      <a:dk1>
        <a:srgbClr val="FFFFFF"/>
      </a:dk1>
      <a:lt1>
        <a:srgbClr val="000000"/>
      </a:lt1>
      <a:dk2>
        <a:srgbClr val="FFFFFF"/>
      </a:dk2>
      <a:lt2>
        <a:srgbClr val="000000"/>
      </a:lt2>
      <a:accent1>
        <a:srgbClr val="A1DEE9"/>
      </a:accent1>
      <a:accent2>
        <a:srgbClr val="00ADEF"/>
      </a:accent2>
      <a:accent3>
        <a:srgbClr val="00447C"/>
      </a:accent3>
      <a:accent4>
        <a:srgbClr val="A19589"/>
      </a:accent4>
      <a:accent5>
        <a:srgbClr val="D8D0C7"/>
      </a:accent5>
      <a:accent6>
        <a:srgbClr val="A1DEE9"/>
      </a:accent6>
      <a:hlink>
        <a:srgbClr val="00ADEF"/>
      </a:hlink>
      <a:folHlink>
        <a:srgbClr val="00447C"/>
      </a:folHlink>
    </a:clrScheme>
    <a:fontScheme name="Standard">
      <a:majorFont>
        <a:latin typeface="Calibri"/>
        <a:ea typeface=""/>
        <a:cs typeface=""/>
      </a:majorFont>
      <a:minorFont>
        <a:latin typeface="Calibri"/>
        <a:ea typeface=""/>
        <a:cs typeface=""/>
      </a:minorFont>
    </a:fontScheme>
    <a:fmtScheme name="SINTEF Standard">
      <a:fillStyleLst>
        <a:solidFill>
          <a:schemeClr val="phClr"/>
        </a:solidFill>
        <a:solidFill>
          <a:schemeClr val="phClr"/>
        </a:solidFill>
        <a:solidFill>
          <a:schemeClr val="phClr"/>
        </a:solidFill>
      </a:fillStyleLst>
      <a:lnStyleLst>
        <a:ln w="3175" cap="rnd" cmpd="sng" algn="ctr">
          <a:solidFill>
            <a:schemeClr val="phClr"/>
          </a:solidFill>
          <a:prstDash val="solid"/>
        </a:ln>
        <a:ln w="6350" cap="rnd" cmpd="sng" algn="ctr">
          <a:solidFill>
            <a:schemeClr val="phClr"/>
          </a:solidFill>
          <a:prstDash val="solid"/>
        </a:ln>
        <a:ln w="1270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custClrLst>
    <a:custClr name="SINTEF Light Gray">
      <a:srgbClr val="D8D0C7"/>
    </a:custClr>
    <a:custClr name="SINTEF Gray">
      <a:srgbClr val="A19589"/>
    </a:custClr>
    <a:custClr name="SINTEF Light Blue">
      <a:srgbClr val="A1DEE9"/>
    </a:custClr>
    <a:custClr name="SINTEF Cyan">
      <a:srgbClr val="00ADEF"/>
    </a:custClr>
    <a:custClr name="SINTEF Blue">
      <a:srgbClr val="00447C"/>
    </a:custClr>
    <a:custClr name="SINTEF Light Green">
      <a:srgbClr val="7AC142"/>
    </a:custClr>
    <a:custClr name="SINTEF Green">
      <a:srgbClr val="00853F"/>
    </a:custClr>
    <a:custClr name="SINTEF Yellow">
      <a:srgbClr val="F3EA00"/>
    </a:custClr>
    <a:custClr name="SINTEF Red">
      <a:srgbClr val="E31836"/>
    </a:custClr>
    <a:custClr name="SINTEF Magenta">
      <a:srgbClr val="EC008C"/>
    </a:custClr>
    <a:custClr name="SINTEF Brown">
      <a:srgbClr val="5A471C"/>
    </a:custClr>
  </a:custClr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resentacion_IIT">
  <a:themeElements>
    <a:clrScheme name="Diseño predeterminado 13">
      <a:dk1>
        <a:srgbClr val="000000"/>
      </a:dk1>
      <a:lt1>
        <a:srgbClr val="FFFFFF"/>
      </a:lt1>
      <a:dk2>
        <a:srgbClr val="000000"/>
      </a:dk2>
      <a:lt2>
        <a:srgbClr val="969696"/>
      </a:lt2>
      <a:accent1>
        <a:srgbClr val="EFAC00"/>
      </a:accent1>
      <a:accent2>
        <a:srgbClr val="FF9966"/>
      </a:accent2>
      <a:accent3>
        <a:srgbClr val="FFFFFF"/>
      </a:accent3>
      <a:accent4>
        <a:srgbClr val="000000"/>
      </a:accent4>
      <a:accent5>
        <a:srgbClr val="F6D2AA"/>
      </a:accent5>
      <a:accent6>
        <a:srgbClr val="E78A5C"/>
      </a:accent6>
      <a:hlink>
        <a:srgbClr val="CC3300"/>
      </a:hlink>
      <a:folHlink>
        <a:srgbClr val="996600"/>
      </a:folHlink>
    </a:clrScheme>
    <a:fontScheme name="Diseño predeterminado">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FAD00"/>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Optima" pitchFamily="2" charset="0"/>
          </a:defRPr>
        </a:defPPr>
      </a:lstStyle>
    </a:spDef>
    <a:lnDef>
      <a:spPr bwMode="auto">
        <a:xfrm>
          <a:off x="0" y="0"/>
          <a:ext cx="1" cy="1"/>
        </a:xfrm>
        <a:custGeom>
          <a:avLst/>
          <a:gdLst/>
          <a:ahLst/>
          <a:cxnLst/>
          <a:rect l="0" t="0" r="0" b="0"/>
          <a:pathLst/>
        </a:custGeom>
        <a:solidFill>
          <a:srgbClr val="EFAD00"/>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Optima" pitchFamily="2"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seño predeterminado 13">
        <a:dk1>
          <a:srgbClr val="000000"/>
        </a:dk1>
        <a:lt1>
          <a:srgbClr val="FFFFFF"/>
        </a:lt1>
        <a:dk2>
          <a:srgbClr val="000000"/>
        </a:dk2>
        <a:lt2>
          <a:srgbClr val="969696"/>
        </a:lt2>
        <a:accent1>
          <a:srgbClr val="EFAC00"/>
        </a:accent1>
        <a:accent2>
          <a:srgbClr val="FF9966"/>
        </a:accent2>
        <a:accent3>
          <a:srgbClr val="FFFFFF"/>
        </a:accent3>
        <a:accent4>
          <a:srgbClr val="000000"/>
        </a:accent4>
        <a:accent5>
          <a:srgbClr val="F6D2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SINTEF-Standard_EN</Template>
  <TotalTime>2015</TotalTime>
  <Words>1724</Words>
  <Application>Microsoft Office PowerPoint</Application>
  <PresentationFormat>On-screen Show (4:3)</PresentationFormat>
  <Paragraphs>211</Paragraphs>
  <Slides>21</Slides>
  <Notes>8</Notes>
  <HiddenSlides>0</HiddenSlides>
  <MMClips>0</MMClips>
  <ScaleCrop>false</ScaleCrop>
  <HeadingPairs>
    <vt:vector size="4" baseType="variant">
      <vt:variant>
        <vt:lpstr>Theme</vt:lpstr>
      </vt:variant>
      <vt:variant>
        <vt:i4>4</vt:i4>
      </vt:variant>
      <vt:variant>
        <vt:lpstr>Slide Titles</vt:lpstr>
      </vt:variant>
      <vt:variant>
        <vt:i4>21</vt:i4>
      </vt:variant>
    </vt:vector>
  </HeadingPairs>
  <TitlesOfParts>
    <vt:vector size="25" baseType="lpstr">
      <vt:lpstr>SINTEF-Standard_EN</vt:lpstr>
      <vt:lpstr>1_SINTEF-Standard_EN</vt:lpstr>
      <vt:lpstr>Standarddesign</vt:lpstr>
      <vt:lpstr>Presentacion_IIT</vt:lpstr>
      <vt:lpstr>Market4RES WP5:  Modelling of electricity market design &amp; Quantitative evaluation of policies for post 2020 RES-E targets   Peter Ahcin peter.ahcin@sintef.no www.sintef.no/energy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Tools</vt:lpstr>
      <vt:lpstr>Tools</vt:lpstr>
      <vt:lpstr>Tools</vt:lpstr>
    </vt:vector>
  </TitlesOfParts>
  <Company>SINTEF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Huertas Hernando</dc:creator>
  <cp:lastModifiedBy>Ahcin Peter</cp:lastModifiedBy>
  <cp:revision>109</cp:revision>
  <dcterms:created xsi:type="dcterms:W3CDTF">2014-04-09T12:23:45Z</dcterms:created>
  <dcterms:modified xsi:type="dcterms:W3CDTF">2014-04-28T08:33:10Z</dcterms:modified>
</cp:coreProperties>
</file>