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7" r:id="rId1"/>
  </p:sldMasterIdLst>
  <p:notesMasterIdLst>
    <p:notesMasterId r:id="rId5"/>
  </p:notesMasterIdLst>
  <p:handoutMasterIdLst>
    <p:handoutMasterId r:id="rId6"/>
  </p:handoutMasterIdLst>
  <p:sldIdLst>
    <p:sldId id="426" r:id="rId2"/>
    <p:sldId id="427" r:id="rId3"/>
    <p:sldId id="428" r:id="rId4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Godfried (ACER)" initials="MG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098"/>
    <a:srgbClr val="87AF2D"/>
    <a:srgbClr val="2953DB"/>
    <a:srgbClr val="FF6600"/>
    <a:srgbClr val="1797B1"/>
    <a:srgbClr val="FF7979"/>
    <a:srgbClr val="DACF46"/>
    <a:srgbClr val="7EB5D6"/>
    <a:srgbClr val="E0D766"/>
    <a:srgbClr val="00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80197" autoAdjust="0"/>
  </p:normalViewPr>
  <p:slideViewPr>
    <p:cSldViewPr snapToGrid="0" snapToObjects="1">
      <p:cViewPr varScale="1">
        <p:scale>
          <a:sx n="51" d="100"/>
          <a:sy n="51" d="100"/>
        </p:scale>
        <p:origin x="-118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6008"/>
    </p:cViewPr>
  </p:sorterViewPr>
  <p:notesViewPr>
    <p:cSldViewPr snapToGrid="0" snapToObjects="1">
      <p:cViewPr>
        <p:scale>
          <a:sx n="100" d="100"/>
          <a:sy n="100" d="100"/>
        </p:scale>
        <p:origin x="-1986" y="-61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755" cy="4652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22" y="1"/>
            <a:ext cx="3043755" cy="4652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1B25C7-2849-41B8-B905-5A5F34A22D2A}" type="datetimeFigureOut">
              <a:rPr lang="en-US"/>
              <a:pPr>
                <a:defRPr/>
              </a:pPr>
              <a:t>4/27/2014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689"/>
            <a:ext cx="3043755" cy="4652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22" y="8841689"/>
            <a:ext cx="3043755" cy="4652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701BCB4-731F-46E9-8EAC-F7FAFF9EA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57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755" cy="4652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22" y="1"/>
            <a:ext cx="3043755" cy="4652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32209B-F6ED-43A8-A948-2D773EAD5BF4}" type="datetimeFigureOut">
              <a:rPr lang="en-US"/>
              <a:pPr>
                <a:defRPr/>
              </a:pPr>
              <a:t>4/27/2014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74" y="4421932"/>
            <a:ext cx="5619154" cy="4189313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0"/>
            <a:r>
              <a:rPr lang="nl-BE" noProof="0" smtClean="0"/>
              <a:t>Second level</a:t>
            </a:r>
          </a:p>
          <a:p>
            <a:pPr lvl="0"/>
            <a:r>
              <a:rPr lang="nl-BE" noProof="0" smtClean="0"/>
              <a:t>Third level</a:t>
            </a:r>
          </a:p>
          <a:p>
            <a:pPr lvl="0"/>
            <a:r>
              <a:rPr lang="nl-BE" noProof="0" smtClean="0"/>
              <a:t>Fourth level</a:t>
            </a:r>
          </a:p>
          <a:p>
            <a:pPr lvl="0"/>
            <a:r>
              <a:rPr lang="nl-B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689"/>
            <a:ext cx="3043755" cy="4652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22" y="8841689"/>
            <a:ext cx="3043755" cy="4652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AEEF90-16EB-4C5C-AABB-3609AEF4E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AEEF90-16EB-4C5C-AABB-3609AEF4EB2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1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AEEF90-16EB-4C5C-AABB-3609AEF4EB2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1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AEEF90-16EB-4C5C-AABB-3609AEF4EB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1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sl-SI" sz="1400" b="1" dirty="0" smtClean="0">
                <a:solidFill>
                  <a:srgbClr val="FFFFFF"/>
                </a:solidFill>
              </a:rPr>
              <a:t>       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5" name="Round Single Corner Rectangle 7"/>
          <p:cNvSpPr/>
          <p:nvPr userDrawn="1"/>
        </p:nvSpPr>
        <p:spPr>
          <a:xfrm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kern="1200" dirty="0">
              <a:solidFill>
                <a:schemeClr val="bg1"/>
              </a:solidFill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6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0109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7" name="Round Single Corner Rectangle 7"/>
          <p:cNvSpPr/>
          <p:nvPr userDrawn="1"/>
        </p:nvSpPr>
        <p:spPr>
          <a:xfrm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040276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Arial" charset="0"/>
          <a:ea typeface="+mn-ea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Arial" charset="0"/>
          <a:ea typeface="+mn-ea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Arial" charset="0"/>
          <a:ea typeface="+mn-ea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Arial" charset="0"/>
          <a:ea typeface="+mn-ea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2"/>
          <p:cNvSpPr>
            <a:spLocks noGrp="1"/>
          </p:cNvSpPr>
          <p:nvPr>
            <p:ph sz="quarter" idx="4294967295"/>
          </p:nvPr>
        </p:nvSpPr>
        <p:spPr>
          <a:xfrm>
            <a:off x="145730" y="989709"/>
            <a:ext cx="8998270" cy="533613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307098"/>
              </a:buClr>
              <a:buSzPct val="100000"/>
              <a:buNone/>
              <a:defRPr/>
            </a:pPr>
            <a:r>
              <a:rPr lang="en-GB" sz="2400" b="1" u="sng" dirty="0" smtClean="0">
                <a:solidFill>
                  <a:srgbClr val="307098"/>
                </a:solidFill>
              </a:rPr>
              <a:t>Q1: N</a:t>
            </a:r>
            <a:r>
              <a:rPr lang="sl-SI" sz="2400" b="1" u="sng" dirty="0" smtClean="0">
                <a:solidFill>
                  <a:srgbClr val="307098"/>
                </a:solidFill>
              </a:rPr>
              <a:t>O</a:t>
            </a:r>
            <a:r>
              <a:rPr lang="en-GB" sz="2400" b="1" u="sng" dirty="0" smtClean="0">
                <a:solidFill>
                  <a:srgbClr val="307098"/>
                </a:solidFill>
              </a:rPr>
              <a:t>, because: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307098"/>
                </a:solidFill>
              </a:rPr>
              <a:t>TM only focuses on cross-border market/competition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307098"/>
                </a:solidFill>
              </a:rPr>
              <a:t>TM does not address harmonisation of national markets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307098"/>
                </a:solidFill>
              </a:rPr>
              <a:t>State interventions often distort and hinder market functioning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307098"/>
                </a:solidFill>
              </a:rPr>
              <a:t>Support schemes, priority dispatching, capacity remuneration mech</a:t>
            </a:r>
            <a:r>
              <a:rPr lang="en-GB" sz="2200" b="1" dirty="0" smtClean="0">
                <a:solidFill>
                  <a:srgbClr val="307098"/>
                </a:solidFill>
              </a:rPr>
              <a:t>anisms (CRMs)</a:t>
            </a:r>
            <a:endParaRPr lang="en-GB" sz="2200" b="1" dirty="0" smtClean="0">
              <a:solidFill>
                <a:srgbClr val="307098"/>
              </a:solidFill>
            </a:endParaRPr>
          </a:p>
          <a:p>
            <a:pPr marL="0" indent="0">
              <a:spcBef>
                <a:spcPts val="1800"/>
              </a:spcBef>
              <a:spcAft>
                <a:spcPts val="600"/>
              </a:spcAft>
              <a:buClr>
                <a:srgbClr val="307098"/>
              </a:buClr>
              <a:buSzPct val="100000"/>
              <a:buNone/>
              <a:defRPr/>
            </a:pPr>
            <a:r>
              <a:rPr lang="en-GB" sz="2400" b="1" u="sng" dirty="0" smtClean="0">
                <a:solidFill>
                  <a:srgbClr val="307098"/>
                </a:solidFill>
              </a:rPr>
              <a:t>Q2: It </a:t>
            </a:r>
            <a:r>
              <a:rPr lang="sl-SI" sz="2400" b="1" u="sng" dirty="0" err="1" smtClean="0">
                <a:solidFill>
                  <a:srgbClr val="307098"/>
                </a:solidFill>
              </a:rPr>
              <a:t>has</a:t>
            </a:r>
            <a:r>
              <a:rPr lang="sl-SI" sz="2400" b="1" u="sng" dirty="0" smtClean="0">
                <a:solidFill>
                  <a:srgbClr val="307098"/>
                </a:solidFill>
              </a:rPr>
              <a:t> </a:t>
            </a:r>
            <a:r>
              <a:rPr lang="sl-SI" sz="2400" b="1" u="sng" dirty="0" err="1" smtClean="0">
                <a:solidFill>
                  <a:srgbClr val="307098"/>
                </a:solidFill>
              </a:rPr>
              <a:t>the</a:t>
            </a:r>
            <a:r>
              <a:rPr lang="sl-SI" sz="2400" b="1" u="sng" dirty="0" smtClean="0">
                <a:solidFill>
                  <a:srgbClr val="307098"/>
                </a:solidFill>
              </a:rPr>
              <a:t> </a:t>
            </a:r>
            <a:r>
              <a:rPr lang="sl-SI" sz="2400" b="1" u="sng" dirty="0" err="1" smtClean="0">
                <a:solidFill>
                  <a:srgbClr val="307098"/>
                </a:solidFill>
              </a:rPr>
              <a:t>potential</a:t>
            </a:r>
            <a:r>
              <a:rPr lang="sl-SI" sz="2400" b="1" u="sng" dirty="0" smtClean="0">
                <a:solidFill>
                  <a:srgbClr val="307098"/>
                </a:solidFill>
              </a:rPr>
              <a:t> to </a:t>
            </a:r>
            <a:r>
              <a:rPr lang="sl-SI" sz="2400" b="1" u="sng" dirty="0" err="1" smtClean="0">
                <a:solidFill>
                  <a:srgbClr val="307098"/>
                </a:solidFill>
              </a:rPr>
              <a:t>become</a:t>
            </a:r>
            <a:r>
              <a:rPr lang="en-GB" sz="2400" b="1" u="sng" dirty="0" smtClean="0">
                <a:solidFill>
                  <a:srgbClr val="307098"/>
                </a:solidFill>
              </a:rPr>
              <a:t>, provided that: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National markets are </a:t>
            </a:r>
            <a:r>
              <a:rPr lang="sl-SI" sz="2400" b="1" dirty="0" smtClean="0">
                <a:solidFill>
                  <a:srgbClr val="307098"/>
                </a:solidFill>
              </a:rPr>
              <a:t> </a:t>
            </a:r>
            <a:r>
              <a:rPr lang="en-GB" sz="2400" b="1" dirty="0" smtClean="0">
                <a:solidFill>
                  <a:srgbClr val="307098"/>
                </a:solidFill>
              </a:rPr>
              <a:t>harmonised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State interventions are coordinated at EU level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TM properly addresses flexibility/scarcity pricing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EU ETS system would work as designed</a:t>
            </a:r>
          </a:p>
          <a:p>
            <a:pPr marL="790575" indent="-342900">
              <a:spcBef>
                <a:spcPts val="600"/>
              </a:spcBef>
              <a:spcAft>
                <a:spcPts val="600"/>
              </a:spcAft>
              <a:buClr>
                <a:srgbClr val="307098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GB" sz="2000" b="1" dirty="0" smtClean="0">
              <a:solidFill>
                <a:srgbClr val="307098"/>
              </a:solidFill>
            </a:endParaRPr>
          </a:p>
        </p:txBody>
      </p:sp>
      <p:sp>
        <p:nvSpPr>
          <p:cNvPr id="7172" name="Rectangle 84"/>
          <p:cNvSpPr txBox="1">
            <a:spLocks/>
          </p:cNvSpPr>
          <p:nvPr/>
        </p:nvSpPr>
        <p:spPr bwMode="gray">
          <a:xfrm>
            <a:off x="8388350" y="6435724"/>
            <a:ext cx="466725" cy="38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005BAB"/>
              </a:buClr>
              <a:buSzPct val="400000"/>
            </a:pPr>
            <a:fld id="{E628AD37-BB0B-4194-AED4-9128499B48C1}" type="slidenum">
              <a:rPr lang="en-US" sz="1200" smtClean="0">
                <a:latin typeface="Arial" charset="0"/>
              </a:rPr>
              <a:pPr eaLnBrk="1" hangingPunct="1">
                <a:buClr>
                  <a:srgbClr val="005BAB"/>
                </a:buClr>
                <a:buSzPct val="400000"/>
              </a:pPr>
              <a:t>1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751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2"/>
          <p:cNvSpPr>
            <a:spLocks noGrp="1"/>
          </p:cNvSpPr>
          <p:nvPr>
            <p:ph sz="quarter" idx="4294967295"/>
          </p:nvPr>
        </p:nvSpPr>
        <p:spPr>
          <a:xfrm>
            <a:off x="145730" y="989709"/>
            <a:ext cx="8998269" cy="533613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rgbClr val="307098"/>
              </a:buClr>
              <a:buSzPct val="100000"/>
              <a:buNone/>
              <a:defRPr/>
            </a:pPr>
            <a:r>
              <a:rPr lang="en-GB" sz="2400" b="1" u="sng" dirty="0" smtClean="0">
                <a:solidFill>
                  <a:srgbClr val="307098"/>
                </a:solidFill>
              </a:rPr>
              <a:t>Q3: Most likely, YES: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Past experience shows current governance is inefficient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Implementation of NC brings improvements and clarifications, but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Concerns on the efficiency of governance remain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EU or regional decision making process still too complex</a:t>
            </a:r>
          </a:p>
          <a:p>
            <a:pPr marL="0" indent="0">
              <a:spcBef>
                <a:spcPts val="1800"/>
              </a:spcBef>
              <a:spcAft>
                <a:spcPts val="0"/>
              </a:spcAft>
              <a:buClr>
                <a:srgbClr val="307098"/>
              </a:buClr>
              <a:buSzPct val="100000"/>
              <a:buNone/>
              <a:defRPr/>
            </a:pPr>
            <a:r>
              <a:rPr lang="en-GB" sz="2400" b="1" u="sng" dirty="0" smtClean="0">
                <a:solidFill>
                  <a:srgbClr val="307098"/>
                </a:solidFill>
              </a:rPr>
              <a:t>Expectations for Market4RES: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Is marginal cost pricing still fit for high RES market?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What are the alternative ways to price energy?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Can CRMs be avoided?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What would be the alternative market design?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None/>
              <a:defRPr/>
            </a:pPr>
            <a:endParaRPr lang="en-GB" sz="2000" b="1" dirty="0" smtClean="0">
              <a:solidFill>
                <a:srgbClr val="307098"/>
              </a:solidFill>
            </a:endParaRPr>
          </a:p>
        </p:txBody>
      </p:sp>
      <p:sp>
        <p:nvSpPr>
          <p:cNvPr id="7172" name="Rectangle 84"/>
          <p:cNvSpPr txBox="1">
            <a:spLocks/>
          </p:cNvSpPr>
          <p:nvPr/>
        </p:nvSpPr>
        <p:spPr bwMode="gray">
          <a:xfrm>
            <a:off x="8388350" y="6435724"/>
            <a:ext cx="466725" cy="38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005BAB"/>
              </a:buClr>
              <a:buSzPct val="400000"/>
            </a:pPr>
            <a:fld id="{E628AD37-BB0B-4194-AED4-9128499B48C1}" type="slidenum">
              <a:rPr lang="en-GB" sz="1200" smtClean="0">
                <a:latin typeface="Arial" charset="0"/>
              </a:rPr>
              <a:pPr eaLnBrk="1" hangingPunct="1">
                <a:buClr>
                  <a:srgbClr val="005BAB"/>
                </a:buClr>
                <a:buSzPct val="400000"/>
              </a:pPr>
              <a:t>2</a:t>
            </a:fld>
            <a:endParaRPr lang="en-GB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5020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2"/>
          <p:cNvSpPr>
            <a:spLocks noGrp="1"/>
          </p:cNvSpPr>
          <p:nvPr>
            <p:ph sz="quarter" idx="4294967295"/>
          </p:nvPr>
        </p:nvSpPr>
        <p:spPr>
          <a:xfrm>
            <a:off x="145730" y="989709"/>
            <a:ext cx="8998269" cy="533613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307098"/>
              </a:buClr>
              <a:buSzPct val="100000"/>
              <a:buNone/>
              <a:defRPr/>
            </a:pPr>
            <a:r>
              <a:rPr lang="en-GB" sz="2400" b="1" u="sng" dirty="0" smtClean="0">
                <a:solidFill>
                  <a:srgbClr val="307098"/>
                </a:solidFill>
              </a:rPr>
              <a:t>How can the current "EU-Target Model" provide efficient investment signals to reach the 2030 RES/GHG goals at acceptable socio-economic costs?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AutoNum type="arabicPeriod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Implementation of all network codes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Trebuchet MS" pitchFamily="34" charset="0"/>
              <a:buAutoNum type="arabicPeriod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Coordination/harmonisation of state interventions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AutoNum type="arabicPeriod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Focus on flexibility and scarcity pricing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AutoNum type="arabicPeriod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Higher involvement of consumers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AutoNum type="arabicPeriod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Reform of EU ETS scheme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Trebuchet MS" pitchFamily="34" charset="0"/>
              <a:buAutoNum type="arabicPeriod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Monitoring of the market (network codes)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Trebuchet MS" pitchFamily="34" charset="0"/>
              <a:buAutoNum type="arabicPeriod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Improvements on governance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Trebuchet MS" pitchFamily="34" charset="0"/>
              <a:buAutoNum type="arabicPeriod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Improvements to the market design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Font typeface="Trebuchet MS" pitchFamily="34" charset="0"/>
              <a:buAutoNum type="arabicPeriod"/>
              <a:defRPr/>
            </a:pPr>
            <a:r>
              <a:rPr lang="en-GB" sz="2400" b="1" dirty="0" smtClean="0">
                <a:solidFill>
                  <a:srgbClr val="307098"/>
                </a:solidFill>
              </a:rPr>
              <a:t>Coordinated approach to </a:t>
            </a:r>
            <a:r>
              <a:rPr lang="en-GB" sz="2400" b="1" dirty="0" err="1" smtClean="0">
                <a:solidFill>
                  <a:srgbClr val="307098"/>
                </a:solidFill>
              </a:rPr>
              <a:t>adequancy</a:t>
            </a:r>
            <a:r>
              <a:rPr lang="en-GB" sz="2400" b="1" dirty="0" smtClean="0">
                <a:solidFill>
                  <a:srgbClr val="307098"/>
                </a:solidFill>
              </a:rPr>
              <a:t> and CRM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AutoNum type="arabicPeriod"/>
              <a:defRPr/>
            </a:pPr>
            <a:endParaRPr lang="en-GB" sz="2400" b="1" dirty="0" smtClean="0">
              <a:solidFill>
                <a:srgbClr val="307098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AutoNum type="arabicPeriod"/>
              <a:defRPr/>
            </a:pPr>
            <a:endParaRPr lang="en-GB" sz="2400" b="1" dirty="0" smtClean="0">
              <a:solidFill>
                <a:srgbClr val="307098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rgbClr val="307098"/>
              </a:buClr>
              <a:buSzPct val="100000"/>
              <a:buAutoNum type="arabicPeriod"/>
              <a:defRPr/>
            </a:pPr>
            <a:endParaRPr lang="en-GB" sz="2000" b="1" dirty="0" smtClean="0">
              <a:solidFill>
                <a:srgbClr val="307098"/>
              </a:solidFill>
            </a:endParaRPr>
          </a:p>
        </p:txBody>
      </p:sp>
      <p:sp>
        <p:nvSpPr>
          <p:cNvPr id="7172" name="Rectangle 84"/>
          <p:cNvSpPr txBox="1">
            <a:spLocks/>
          </p:cNvSpPr>
          <p:nvPr/>
        </p:nvSpPr>
        <p:spPr bwMode="gray">
          <a:xfrm>
            <a:off x="8388350" y="6435724"/>
            <a:ext cx="466725" cy="38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005BAB"/>
              </a:buClr>
              <a:buSzPct val="400000"/>
            </a:pPr>
            <a:fld id="{E628AD37-BB0B-4194-AED4-9128499B48C1}" type="slidenum">
              <a:rPr lang="en-GB" sz="1200" smtClean="0">
                <a:latin typeface="Arial" charset="0"/>
              </a:rPr>
              <a:pPr eaLnBrk="1" hangingPunct="1">
                <a:buClr>
                  <a:srgbClr val="005BAB"/>
                </a:buClr>
                <a:buSzPct val="400000"/>
              </a:pPr>
              <a:t>3</a:t>
            </a:fld>
            <a:endParaRPr lang="en-GB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609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10_ACER new presentation templat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19036</TotalTime>
  <Words>227</Words>
  <Application>Microsoft Office PowerPoint</Application>
  <PresentationFormat>Diaprojekcija na zaslonu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10_ACER new presentation template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Martin POVH (ACER)</dc:creator>
  <cp:lastModifiedBy>Miloš Pantoš</cp:lastModifiedBy>
  <cp:revision>366</cp:revision>
  <cp:lastPrinted>2013-06-20T14:36:19Z</cp:lastPrinted>
  <dcterms:created xsi:type="dcterms:W3CDTF">2011-11-28T15:46:36Z</dcterms:created>
  <dcterms:modified xsi:type="dcterms:W3CDTF">2014-04-28T12:18:08Z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0x010100EA15BA3AB23120488825171892123927</vt:lpwstr>
  </property>
</Properties>
</file>