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7" r:id="rId2"/>
    <p:sldId id="373" r:id="rId3"/>
    <p:sldId id="375" r:id="rId4"/>
    <p:sldId id="378" r:id="rId5"/>
  </p:sldIdLst>
  <p:sldSz cx="9906000" cy="6858000" type="A4"/>
  <p:notesSz cx="6669088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-Malorie GERON" initials="AG" lastIdx="6" clrIdx="0"/>
  <p:cmAuthor id="1" name="Paulo LOPES" initials="P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3399"/>
    <a:srgbClr val="005DA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5314" autoAdjust="0"/>
  </p:normalViewPr>
  <p:slideViewPr>
    <p:cSldViewPr showGuides="1">
      <p:cViewPr>
        <p:scale>
          <a:sx n="100" d="100"/>
          <a:sy n="100" d="100"/>
        </p:scale>
        <p:origin x="-1902" y="-3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74" y="1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7F597951-2F50-4A77-85DB-485725414EBF}" type="datetimeFigureOut">
              <a:rPr lang="en-GB" smtClean="0"/>
              <a:t>18/04/2014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91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74" y="942991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C43A7F5F-FA2D-4487-AEC9-8B4381D4A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429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74" y="1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C721A149-60B5-4B24-B369-98C22F7D13C4}" type="datetimeFigureOut">
              <a:rPr lang="en-GB" smtClean="0"/>
              <a:t>18/04/2014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6" tIns="45368" rIns="90736" bIns="45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6542"/>
            <a:ext cx="5335270" cy="4467384"/>
          </a:xfrm>
          <a:prstGeom prst="rect">
            <a:avLst/>
          </a:prstGeom>
        </p:spPr>
        <p:txBody>
          <a:bodyPr vert="horz" lIns="90736" tIns="45368" rIns="90736" bIns="453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91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74" y="942991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2797EC3E-86EB-412C-9394-3C554308B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7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EC3E-86EB-412C-9394-3C554308B8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0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7229" indent="-2835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4199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7878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1558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95238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48917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02597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6276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0A69C4F-5ABA-494D-8AEF-208B9064169C}" type="slidenum">
              <a:rPr lang="en-GB" altLang="en-US" smtClean="0">
                <a:solidFill>
                  <a:prstClr val="black"/>
                </a:solidFill>
                <a:cs typeface="Arial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7229" indent="-2835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4199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7878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1558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95238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48917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02597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6276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0A69C4F-5ABA-494D-8AEF-208B9064169C}" type="slidenum">
              <a:rPr lang="en-GB" altLang="en-US" smtClean="0">
                <a:cs typeface="Arial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 smtClean="0">
              <a:cs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7229" indent="-2835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4199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7878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1558" indent="-2268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95238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48917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02597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6276" indent="-2268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0A69C4F-5ABA-494D-8AEF-208B9064169C}" type="slidenum">
              <a:rPr lang="en-GB" altLang="en-US" smtClean="0">
                <a:cs typeface="Arial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 smtClean="0">
              <a:cs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2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3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1052513"/>
            <a:ext cx="210502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1052513"/>
            <a:ext cx="616267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20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684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23479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3479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8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06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4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31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23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58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1052513"/>
            <a:ext cx="84201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347913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51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4163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000099"/>
          </a:solidFill>
          <a:latin typeface="+mn-lt"/>
        </a:defRPr>
      </a:lvl3pPr>
      <a:lvl4pPr marL="1598613" indent="-225425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1559242" y="5360931"/>
            <a:ext cx="6696075" cy="140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172" tIns="55087" rIns="110172" bIns="55087">
            <a:spAutoFit/>
          </a:bodyPr>
          <a:lstStyle/>
          <a:p>
            <a:pPr marL="473075" indent="-473075" algn="ctr" defTabSz="806450" eaLnBrk="0" hangingPunct="0">
              <a:spcBef>
                <a:spcPts val="0"/>
              </a:spcBef>
              <a:buSzPct val="130000"/>
              <a:defRPr/>
            </a:pPr>
            <a:endParaRPr lang="en-US" sz="12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+mn-cs"/>
            </a:endParaRPr>
          </a:p>
          <a:p>
            <a:pPr marL="473075" indent="-473075" algn="ctr" defTabSz="806450" eaLnBrk="0" hangingPunct="0">
              <a:spcBef>
                <a:spcPts val="0"/>
              </a:spcBef>
              <a:buSzPct val="130000"/>
              <a:defRPr/>
            </a:pPr>
            <a:r>
              <a:rPr lang="en-GB" sz="1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Kick-off </a:t>
            </a:r>
            <a:r>
              <a:rPr lang="en-GB" sz="1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Stakeholder Workshop </a:t>
            </a:r>
          </a:p>
          <a:p>
            <a:pPr algn="ctr">
              <a:defRPr/>
            </a:pPr>
            <a:r>
              <a:rPr lang="en-GB" sz="18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"Post 2020 framework in a liberalised electricity market with large share of Renewable Energy Sources"</a:t>
            </a:r>
          </a:p>
          <a:p>
            <a:pPr marL="473075" indent="-473075" algn="ctr" defTabSz="806450" eaLnBrk="0" hangingPunct="0">
              <a:spcBef>
                <a:spcPts val="0"/>
              </a:spcBef>
              <a:buSzPct val="130000"/>
              <a:defRPr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+mn-cs"/>
              </a:rPr>
              <a:t> 28 April 2014, Brussels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0" y="1268413"/>
            <a:ext cx="9906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/>
          <a:lstStyle/>
          <a:p>
            <a:r>
              <a:rPr lang="en-GB" sz="3200" b="1" dirty="0"/>
              <a:t> </a:t>
            </a:r>
            <a:endParaRPr lang="en-GB" sz="3200" dirty="0"/>
          </a:p>
          <a:p>
            <a:r>
              <a:rPr lang="en-US" sz="3200" b="1" dirty="0"/>
              <a:t> 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090855" y="1211836"/>
            <a:ext cx="7632848" cy="41549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2800" b="1" i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28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PANEL </a:t>
            </a:r>
            <a:r>
              <a:rPr lang="en-GB" sz="28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DISCUSSION</a:t>
            </a:r>
          </a:p>
          <a:p>
            <a:pPr algn="ctr"/>
            <a:endParaRPr lang="en-GB" sz="2800" b="1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28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"Implementation of the Internal Electricity Market &amp; Climate – Energy Targets 2030" </a:t>
            </a:r>
          </a:p>
          <a:p>
            <a:pPr algn="ctr"/>
            <a:r>
              <a:rPr lang="en-GB" sz="28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(How) Should the Target Model evolve post -2020? </a:t>
            </a:r>
          </a:p>
          <a:p>
            <a:pPr algn="ctr">
              <a:defRPr/>
            </a:pPr>
            <a:endParaRPr lang="en-GB" sz="2400" b="1" dirty="0" smtClean="0"/>
          </a:p>
          <a:p>
            <a:pPr algn="ctr">
              <a:defRPr/>
            </a:pPr>
            <a:endParaRPr lang="en-GB" sz="2400" b="1" dirty="0" smtClean="0"/>
          </a:p>
          <a:p>
            <a:pPr algn="ctr">
              <a:defRPr/>
            </a:pPr>
            <a:endParaRPr lang="en-GB" sz="2400" b="1" dirty="0" smtClean="0"/>
          </a:p>
          <a:p>
            <a:pPr algn="ctr">
              <a:defRPr/>
            </a:pPr>
            <a:endParaRPr lang="en-GB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981033" y="764704"/>
            <a:ext cx="62742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6500" y="4654877"/>
            <a:ext cx="4953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Volker </a:t>
            </a:r>
            <a:r>
              <a:rPr lang="en-GB" sz="2000" b="1" i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Stehmann</a:t>
            </a:r>
            <a:endParaRPr lang="en-GB" sz="2000" b="1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GB" sz="20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EURELECTRIC</a:t>
            </a:r>
            <a:endParaRPr lang="en-GB" sz="2000" b="1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64951" y="764704"/>
            <a:ext cx="9993560" cy="992187"/>
          </a:xfrm>
        </p:spPr>
        <p:txBody>
          <a:bodyPr/>
          <a:lstStyle/>
          <a:p>
            <a:r>
              <a:rPr lang="en-US" sz="2800" dirty="0" smtClean="0">
                <a:solidFill>
                  <a:srgbClr val="005DAA"/>
                </a:solidFill>
                <a:latin typeface="Calibri" panose="020F0502020204030204" pitchFamily="34" charset="0"/>
              </a:rPr>
              <a:t>The energy-only market was meant to deliver on the energy policy triangle, but </a:t>
            </a:r>
            <a:r>
              <a:rPr lang="en-US" sz="2800" dirty="0">
                <a:solidFill>
                  <a:srgbClr val="005DAA"/>
                </a:solidFill>
                <a:latin typeface="Calibri" panose="020F0502020204030204" pitchFamily="34" charset="0"/>
              </a:rPr>
              <a:t>competitiveness and security of </a:t>
            </a:r>
            <a:r>
              <a:rPr lang="en-US" sz="2800" dirty="0" smtClean="0">
                <a:solidFill>
                  <a:srgbClr val="005DAA"/>
                </a:solidFill>
                <a:latin typeface="Calibri" panose="020F0502020204030204" pitchFamily="34" charset="0"/>
              </a:rPr>
              <a:t>supply are now being challenged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42109"/>
              </p:ext>
            </p:extLst>
          </p:nvPr>
        </p:nvGraphicFramePr>
        <p:xfrm>
          <a:off x="128464" y="2283765"/>
          <a:ext cx="5406906" cy="4166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691"/>
                <a:gridCol w="208280"/>
                <a:gridCol w="4028935"/>
              </a:tblGrid>
              <a:tr h="31664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T</a:t>
                      </a:r>
                      <a:r>
                        <a:rPr lang="en-GB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 3</a:t>
                      </a:r>
                      <a:r>
                        <a:rPr lang="en-GB" sz="1600" b="1" kern="1200" baseline="30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Energy Package</a:t>
                      </a:r>
                      <a:endParaRPr lang="en-GB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620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Internal Energy Market should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stimulate fair</a:t>
                      </a: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and competitive energy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prices as well as necessary investments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49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Interconnected</a:t>
                      </a: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networks and the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Energy-Only Market (EOM) delivering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investments should guarantee security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of supply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97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incorporation of the CO</a:t>
                      </a:r>
                      <a:r>
                        <a:rPr kumimoji="0" lang="en-GB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price 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EOM should be the main driver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 decarbonisation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464" y="2497558"/>
            <a:ext cx="1656184" cy="11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00CC99">
                    <a:lumMod val="50000"/>
                  </a:srgbClr>
                </a:solidFill>
                <a:latin typeface="Calibri" pitchFamily="34" charset="0"/>
                <a:ea typeface="+mj-ea"/>
                <a:cs typeface="+mj-cs"/>
              </a:rPr>
              <a:t>Competitiveness</a:t>
            </a:r>
            <a:endParaRPr lang="en-GB" sz="1600" b="1" dirty="0">
              <a:solidFill>
                <a:srgbClr val="00CC99">
                  <a:lumMod val="50000"/>
                </a:srgb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464" y="3812639"/>
            <a:ext cx="1656184" cy="11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00CC99">
                    <a:lumMod val="50000"/>
                  </a:srgbClr>
                </a:solidFill>
                <a:latin typeface="Calibri" pitchFamily="34" charset="0"/>
                <a:ea typeface="+mj-ea"/>
                <a:cs typeface="+mj-cs"/>
              </a:rPr>
              <a:t>Security of Supply</a:t>
            </a:r>
            <a:endParaRPr lang="en-GB" sz="1600" b="1" dirty="0">
              <a:solidFill>
                <a:srgbClr val="00CC99">
                  <a:lumMod val="50000"/>
                </a:srgb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464" y="5108783"/>
            <a:ext cx="1584176" cy="11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00CC99">
                    <a:lumMod val="50000"/>
                  </a:srgbClr>
                </a:solidFill>
                <a:latin typeface="Calibri" pitchFamily="34" charset="0"/>
                <a:ea typeface="+mj-ea"/>
                <a:cs typeface="+mj-cs"/>
              </a:rPr>
              <a:t>Sustainability</a:t>
            </a:r>
            <a:endParaRPr lang="en-GB" sz="1600" b="1" dirty="0">
              <a:solidFill>
                <a:srgbClr val="00CC99">
                  <a:lumMod val="50000"/>
                </a:srgb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Pladsholder til diasnummer 149"/>
          <p:cNvSpPr txBox="1">
            <a:spLocks/>
          </p:cNvSpPr>
          <p:nvPr/>
        </p:nvSpPr>
        <p:spPr bwMode="auto">
          <a:xfrm>
            <a:off x="9624642" y="6500192"/>
            <a:ext cx="2724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4FC625-2F98-49B5-B05F-EBCAB71C58ED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7578"/>
              </p:ext>
            </p:extLst>
          </p:nvPr>
        </p:nvGraphicFramePr>
        <p:xfrm>
          <a:off x="5673080" y="2274759"/>
          <a:ext cx="4104456" cy="4194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4456"/>
              </a:tblGrid>
              <a:tr h="342725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Current status</a:t>
                      </a:r>
                      <a:endParaRPr lang="en-GB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7864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Customers</a:t>
                      </a: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across the EU are faced with rising energy bills;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 support costs have escalated in some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countries due to inefficient design mechanisms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37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Rising variable generation </a:t>
                      </a:r>
                      <a:r>
                        <a:rPr lang="en-GB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 displacing</a:t>
                      </a: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conventional generation which is needed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 generation adequacy but is being forced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 shut down (economic factors)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EU is so far on track to meet its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emissions reductions and RES targets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 to 2020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3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176370" y="1855400"/>
            <a:ext cx="2448272" cy="4722695"/>
          </a:xfrm>
          <a:prstGeom prst="roundRect">
            <a:avLst>
              <a:gd name="adj" fmla="val 17266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defRPr/>
            </a:pPr>
            <a:endParaRPr lang="en-GB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80" y="1855400"/>
            <a:ext cx="4968552" cy="4722695"/>
          </a:xfrm>
          <a:prstGeom prst="roundRect">
            <a:avLst>
              <a:gd name="adj" fmla="val 17266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defRPr/>
            </a:pPr>
            <a:endParaRPr lang="en-GB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906000" cy="992187"/>
          </a:xfrm>
        </p:spPr>
        <p:txBody>
          <a:bodyPr/>
          <a:lstStyle/>
          <a:p>
            <a:r>
              <a:rPr lang="en-US" sz="2800" dirty="0" smtClean="0">
                <a:solidFill>
                  <a:srgbClr val="005DAA"/>
                </a:solidFill>
                <a:latin typeface="Calibri" panose="020F0502020204030204" pitchFamily="34" charset="0"/>
              </a:rPr>
              <a:t>To address this challenge, different elements of market design have to work together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81001"/>
              </p:ext>
            </p:extLst>
          </p:nvPr>
        </p:nvGraphicFramePr>
        <p:xfrm>
          <a:off x="344488" y="2060848"/>
          <a:ext cx="9235392" cy="4386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6"/>
                <a:gridCol w="216024"/>
                <a:gridCol w="2304256"/>
                <a:gridCol w="216024"/>
                <a:gridCol w="2376264"/>
                <a:gridCol w="216024"/>
                <a:gridCol w="2322624"/>
              </a:tblGrid>
              <a:tr h="37729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Energy</a:t>
                      </a:r>
                      <a:endParaRPr lang="en-GB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Flexibility</a:t>
                      </a:r>
                      <a:endParaRPr lang="en-GB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Capacity</a:t>
                      </a:r>
                      <a:r>
                        <a:rPr lang="en-GB" sz="2000" b="1" kern="1200" baseline="30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GB" sz="2000" b="1" kern="1200" baseline="30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191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Efficient dispatch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Short term system adequacy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Long term system adequacy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389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Delivers energy in the most cost-efficient way by having the market define the system’s merit order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Enables the system to respond to short-term variations in the supply/demand balance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Ensures long-term system adequacy e.g., in the case of extreme load peaks or backup intermittent renewable generation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899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45719" marB="45719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Forward, day-ahead and intraday markets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Day ahead, intraday and balancing markets, ancillary services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Market-based capacity remuneration mechanisms</a:t>
                      </a:r>
                    </a:p>
                  </a:txBody>
                  <a:tcPr marT="45719" marB="45719" anchor="ctr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4488" y="2517588"/>
            <a:ext cx="1512168" cy="86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Goal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488" y="3464167"/>
            <a:ext cx="1512168" cy="1655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What it does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488" y="5229200"/>
            <a:ext cx="1512168" cy="118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Market instruments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Pladsholder til diasnummer 149"/>
          <p:cNvSpPr txBox="1">
            <a:spLocks/>
          </p:cNvSpPr>
          <p:nvPr/>
        </p:nvSpPr>
        <p:spPr bwMode="auto">
          <a:xfrm>
            <a:off x="9624642" y="6391922"/>
            <a:ext cx="2724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4FC625-2F98-49B5-B05F-EBCAB71C58ED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912944" y="4026268"/>
            <a:ext cx="365424" cy="380957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488" y="6576427"/>
            <a:ext cx="9145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2D2DB9">
                    <a:lumMod val="75000"/>
                  </a:srgbClr>
                </a:solidFill>
                <a:latin typeface="Calibri" panose="020F0502020204030204" pitchFamily="34" charset="0"/>
              </a:rPr>
              <a:t>1. Especially relevant </a:t>
            </a:r>
            <a:r>
              <a:rPr lang="en-GB" sz="1200" dirty="0">
                <a:solidFill>
                  <a:srgbClr val="2D2DB9">
                    <a:lumMod val="75000"/>
                  </a:srgbClr>
                </a:solidFill>
                <a:latin typeface="Calibri" panose="020F0502020204030204" pitchFamily="34" charset="0"/>
              </a:rPr>
              <a:t>for some regional markets</a:t>
            </a:r>
          </a:p>
        </p:txBody>
      </p:sp>
    </p:spTree>
    <p:extLst>
      <p:ext uri="{BB962C8B-B14F-4D97-AF65-F5344CB8AC3E}">
        <p14:creationId xmlns:p14="http://schemas.microsoft.com/office/powerpoint/2010/main" val="1467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1" y="548680"/>
            <a:ext cx="9777536" cy="992187"/>
          </a:xfrm>
        </p:spPr>
        <p:txBody>
          <a:bodyPr/>
          <a:lstStyle/>
          <a:p>
            <a:r>
              <a:rPr lang="en-US" sz="2800" dirty="0" smtClean="0">
                <a:solidFill>
                  <a:srgbClr val="005DAA"/>
                </a:solidFill>
                <a:latin typeface="Calibri" panose="020F0502020204030204" pitchFamily="34" charset="0"/>
              </a:rPr>
              <a:t>How to ensure that markets deliver on the energy policy goals?</a:t>
            </a:r>
          </a:p>
        </p:txBody>
      </p:sp>
      <p:sp>
        <p:nvSpPr>
          <p:cNvPr id="9" name="Pladsholder til diasnummer 149"/>
          <p:cNvSpPr txBox="1">
            <a:spLocks/>
          </p:cNvSpPr>
          <p:nvPr/>
        </p:nvSpPr>
        <p:spPr bwMode="auto">
          <a:xfrm>
            <a:off x="9624642" y="6391922"/>
            <a:ext cx="2724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4FC625-2F98-49B5-B05F-EBCAB71C58ED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72480" y="1340768"/>
            <a:ext cx="9145016" cy="4631682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GB" sz="2000" kern="1200" dirty="0" smtClean="0">
                <a:latin typeface="Calibri" pitchFamily="34" charset="0"/>
              </a:rPr>
              <a:t>Implementation of the target model </a:t>
            </a:r>
            <a:r>
              <a:rPr lang="en-GB" sz="2000" b="0" kern="1200" dirty="0" smtClean="0">
                <a:latin typeface="Calibri" pitchFamily="34" charset="0"/>
              </a:rPr>
              <a:t>is crucial to provide efficient energy supply and remunerate flexibility -&gt; progress on DA, ID and balancing markets integration should be ensured</a:t>
            </a:r>
          </a:p>
          <a:p>
            <a:pPr algn="just">
              <a:spcBef>
                <a:spcPts val="1200"/>
              </a:spcBef>
            </a:pPr>
            <a:r>
              <a:rPr lang="en-GB" sz="2000" kern="1200" dirty="0" smtClean="0">
                <a:latin typeface="Calibri" pitchFamily="34" charset="0"/>
              </a:rPr>
              <a:t>Operation integration of RES </a:t>
            </a:r>
            <a:r>
              <a:rPr lang="en-GB" sz="2000" b="0" kern="1200" dirty="0" smtClean="0">
                <a:latin typeface="Calibri" pitchFamily="34" charset="0"/>
              </a:rPr>
              <a:t>to the market &amp; moving towards more market based RES support are needed before 2020</a:t>
            </a:r>
            <a:r>
              <a:rPr lang="en-GB" sz="2000" kern="1200" dirty="0" smtClean="0">
                <a:latin typeface="Calibri" pitchFamily="34" charset="0"/>
              </a:rPr>
              <a:t>. Renewables deployment post 2020 </a:t>
            </a:r>
            <a:r>
              <a:rPr lang="en-GB" sz="2000" b="0" kern="1200" dirty="0" smtClean="0">
                <a:latin typeface="Calibri" pitchFamily="34" charset="0"/>
              </a:rPr>
              <a:t>should be driven by t</a:t>
            </a:r>
            <a:r>
              <a:rPr lang="en-GB" sz="2000" dirty="0" smtClean="0">
                <a:solidFill>
                  <a:srgbClr val="2D2DB9">
                    <a:lumMod val="75000"/>
                  </a:srgbClr>
                </a:solidFill>
                <a:latin typeface="Calibri" panose="020F0502020204030204" pitchFamily="34" charset="0"/>
              </a:rPr>
              <a:t>he </a:t>
            </a:r>
            <a:r>
              <a:rPr lang="en-GB" sz="2000" dirty="0">
                <a:solidFill>
                  <a:srgbClr val="2D2DB9">
                    <a:lumMod val="75000"/>
                  </a:srgbClr>
                </a:solidFill>
                <a:latin typeface="Calibri" panose="020F0502020204030204" pitchFamily="34" charset="0"/>
              </a:rPr>
              <a:t>ETS </a:t>
            </a:r>
            <a:endParaRPr lang="en-GB" sz="2000" b="0" kern="1200" dirty="0" smtClean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en-GB" sz="2000" kern="1200" dirty="0" smtClean="0">
                <a:latin typeface="Calibri" pitchFamily="34" charset="0"/>
              </a:rPr>
              <a:t>Long </a:t>
            </a:r>
            <a:r>
              <a:rPr lang="en-GB" sz="2000" kern="1200" dirty="0">
                <a:latin typeface="Calibri" pitchFamily="34" charset="0"/>
              </a:rPr>
              <a:t>term system adequacy is at risk in many markets</a:t>
            </a:r>
            <a:r>
              <a:rPr lang="en-GB" sz="2000" b="0" kern="1200" dirty="0">
                <a:latin typeface="Calibri" pitchFamily="34" charset="0"/>
              </a:rPr>
              <a:t>, giving more urgency to the CRM </a:t>
            </a:r>
            <a:r>
              <a:rPr lang="en-GB" sz="2000" b="0" kern="1200" dirty="0" smtClean="0">
                <a:latin typeface="Calibri" pitchFamily="34" charset="0"/>
              </a:rPr>
              <a:t>discussion. Main reasons:</a:t>
            </a:r>
          </a:p>
          <a:p>
            <a:pPr lvl="1" algn="just">
              <a:spcBef>
                <a:spcPts val="1200"/>
              </a:spcBef>
            </a:pPr>
            <a:r>
              <a:rPr lang="en-GB" sz="1800" kern="1200" dirty="0" smtClean="0">
                <a:latin typeface="Calibri" pitchFamily="34" charset="0"/>
              </a:rPr>
              <a:t>RES growth impact economic </a:t>
            </a:r>
            <a:r>
              <a:rPr lang="en-GB" sz="1800" b="0" kern="1200" dirty="0" smtClean="0">
                <a:latin typeface="Calibri" pitchFamily="34" charset="0"/>
              </a:rPr>
              <a:t>viability </a:t>
            </a:r>
            <a:r>
              <a:rPr lang="en-GB" sz="1800" b="0" kern="1200" dirty="0">
                <a:latin typeface="Calibri" pitchFamily="34" charset="0"/>
              </a:rPr>
              <a:t>of capacity needed for system </a:t>
            </a:r>
            <a:r>
              <a:rPr lang="en-GB" sz="1800" b="0" kern="1200" dirty="0" smtClean="0">
                <a:latin typeface="Calibri" pitchFamily="34" charset="0"/>
              </a:rPr>
              <a:t>adequacy</a:t>
            </a:r>
          </a:p>
          <a:p>
            <a:pPr lvl="1" algn="just">
              <a:spcBef>
                <a:spcPts val="1200"/>
              </a:spcBef>
            </a:pPr>
            <a:r>
              <a:rPr lang="en-GB" sz="1800" kern="1200" dirty="0">
                <a:latin typeface="Calibri" pitchFamily="34" charset="0"/>
              </a:rPr>
              <a:t>Definition of the needed adequacy </a:t>
            </a:r>
            <a:r>
              <a:rPr lang="en-GB" sz="1800" kern="1200" dirty="0" smtClean="0">
                <a:latin typeface="Calibri" pitchFamily="34" charset="0"/>
              </a:rPr>
              <a:t>level </a:t>
            </a:r>
            <a:r>
              <a:rPr lang="en-GB" sz="1800" b="0" kern="1200" dirty="0" smtClean="0">
                <a:latin typeface="Calibri" pitchFamily="34" charset="0"/>
              </a:rPr>
              <a:t>remains a </a:t>
            </a:r>
            <a:r>
              <a:rPr lang="en-GB" sz="1800" kern="1200" dirty="0">
                <a:latin typeface="Calibri" pitchFamily="34" charset="0"/>
              </a:rPr>
              <a:t>political choice</a:t>
            </a:r>
            <a:r>
              <a:rPr lang="en-GB" sz="1800" b="0" kern="1200" dirty="0">
                <a:latin typeface="Calibri" pitchFamily="34" charset="0"/>
              </a:rPr>
              <a:t>, </a:t>
            </a:r>
            <a:r>
              <a:rPr lang="en-GB" sz="1800" b="0" kern="1200" dirty="0" smtClean="0">
                <a:latin typeface="Calibri" pitchFamily="34" charset="0"/>
              </a:rPr>
              <a:t>not a </a:t>
            </a:r>
            <a:r>
              <a:rPr lang="en-GB" sz="1800" b="0" kern="1200" dirty="0">
                <a:latin typeface="Calibri" pitchFamily="34" charset="0"/>
              </a:rPr>
              <a:t>customer decision. Implementation of smart grids will facilitate customers involvement, but this </a:t>
            </a:r>
            <a:r>
              <a:rPr lang="en-GB" sz="1800" b="0" kern="1200" dirty="0" smtClean="0">
                <a:latin typeface="Calibri" pitchFamily="34" charset="0"/>
              </a:rPr>
              <a:t>will be feasible only in the </a:t>
            </a:r>
            <a:r>
              <a:rPr lang="en-GB" sz="1800" b="0" kern="1200" dirty="0">
                <a:latin typeface="Calibri" pitchFamily="34" charset="0"/>
              </a:rPr>
              <a:t>long </a:t>
            </a:r>
            <a:r>
              <a:rPr lang="en-GB" sz="1800" b="0" kern="1200" dirty="0" smtClean="0">
                <a:latin typeface="Calibri" pitchFamily="34" charset="0"/>
              </a:rPr>
              <a:t>term</a:t>
            </a:r>
          </a:p>
          <a:p>
            <a:pPr algn="just">
              <a:spcBef>
                <a:spcPts val="1200"/>
              </a:spcBef>
            </a:pPr>
            <a:r>
              <a:rPr lang="en-GB" sz="2000" b="0" kern="1200" dirty="0" smtClean="0">
                <a:latin typeface="Calibri" pitchFamily="34" charset="0"/>
              </a:rPr>
              <a:t>Proper design of CRM is crucial to </a:t>
            </a:r>
            <a:r>
              <a:rPr lang="en-GB" sz="2000" b="0" kern="1200" smtClean="0">
                <a:latin typeface="Calibri" pitchFamily="34" charset="0"/>
              </a:rPr>
              <a:t>ensure not hindering </a:t>
            </a:r>
            <a:r>
              <a:rPr lang="en-GB" sz="2000" b="0" kern="1200" dirty="0" smtClean="0">
                <a:latin typeface="Calibri" pitchFamily="34" charset="0"/>
              </a:rPr>
              <a:t>the completion of the IEM </a:t>
            </a:r>
            <a:endParaRPr lang="en-GB" sz="2000" b="0" kern="1200" dirty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en-GB" sz="2000" b="0" kern="1200" dirty="0">
                <a:latin typeface="Calibri" pitchFamily="34" charset="0"/>
              </a:rPr>
              <a:t>A </a:t>
            </a:r>
            <a:r>
              <a:rPr lang="en-GB" sz="2000" kern="1200" dirty="0">
                <a:latin typeface="Calibri" pitchFamily="34" charset="0"/>
              </a:rPr>
              <a:t>regional approach to the implementation of market-based CRM </a:t>
            </a:r>
            <a:r>
              <a:rPr lang="en-GB" sz="2000" b="0" kern="1200" dirty="0">
                <a:latin typeface="Calibri" pitchFamily="34" charset="0"/>
              </a:rPr>
              <a:t>models should be </a:t>
            </a:r>
            <a:r>
              <a:rPr lang="en-GB" sz="2000" b="0" kern="1200" dirty="0" smtClean="0">
                <a:latin typeface="Calibri" pitchFamily="34" charset="0"/>
              </a:rPr>
              <a:t>followed, cross—border participation in CRM is an important stepping stone</a:t>
            </a:r>
            <a:endParaRPr lang="en-GB" sz="2000" b="0" kern="1200" dirty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endParaRPr lang="en-GB" sz="2000" b="0" kern="1200" dirty="0" smtClean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endParaRPr lang="en-GB" sz="2000" b="0" kern="1200" dirty="0" smtClean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endParaRPr lang="en-GB" sz="2000" b="0" kern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00">
  <a:themeElements>
    <a:clrScheme name="PowerPoint Eurelectr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Eurelectri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Eurelectr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Eurelectric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00</Template>
  <TotalTime>373</TotalTime>
  <Words>497</Words>
  <Application>Microsoft Office PowerPoint</Application>
  <PresentationFormat>A4 Paper (210x297 mm)</PresentationFormat>
  <Paragraphs>75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PowerPoint Template 00</vt:lpstr>
      <vt:lpstr>PowerPoint Presentation</vt:lpstr>
      <vt:lpstr>The energy-only market was meant to deliver on the energy policy triangle, but competitiveness and security of supply are now being challenged </vt:lpstr>
      <vt:lpstr>To address this challenge, different elements of market design have to work together </vt:lpstr>
      <vt:lpstr>How to ensure that markets deliver on the energy policy goals?</vt:lpstr>
    </vt:vector>
  </TitlesOfParts>
  <Company>Eurelectric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1 overview</dc:title>
  <dc:creator>Paulo LOPES</dc:creator>
  <cp:lastModifiedBy>Olga MIKHAILOVA</cp:lastModifiedBy>
  <cp:revision>480</cp:revision>
  <cp:lastPrinted>2014-03-14T15:59:48Z</cp:lastPrinted>
  <dcterms:created xsi:type="dcterms:W3CDTF">2014-01-09T13:13:08Z</dcterms:created>
  <dcterms:modified xsi:type="dcterms:W3CDTF">2014-04-18T10:25:29Z</dcterms:modified>
</cp:coreProperties>
</file>