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335" r:id="rId3"/>
    <p:sldId id="405" r:id="rId4"/>
    <p:sldId id="406" r:id="rId5"/>
  </p:sldIdLst>
  <p:sldSz cx="9144000" cy="6858000" type="screen4x3"/>
  <p:notesSz cx="6794500" cy="9906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78181"/>
    <a:srgbClr val="8E8E8E"/>
    <a:srgbClr val="92D050"/>
    <a:srgbClr val="DCB9D5"/>
    <a:srgbClr val="BFBFBF"/>
    <a:srgbClr val="BCC5C4"/>
    <a:srgbClr val="AEAC8C"/>
    <a:srgbClr val="939393"/>
    <a:srgbClr val="C2D1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94" autoAdjust="0"/>
    <p:restoredTop sz="95116" autoAdjust="0"/>
  </p:normalViewPr>
  <p:slideViewPr>
    <p:cSldViewPr>
      <p:cViewPr>
        <p:scale>
          <a:sx n="100" d="100"/>
          <a:sy n="100" d="100"/>
        </p:scale>
        <p:origin x="-540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2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B8586-D4D4-4C65-91CB-23E5D351A961}" type="datetimeFigureOut">
              <a:rPr lang="es-ES" smtClean="0"/>
              <a:t>28/04/2014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114D1-ED40-4C76-AC78-224F04756F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744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EB01C-D0E4-460B-8312-DC9F123F3DEF}" type="datetimeFigureOut">
              <a:rPr lang="es-ES" smtClean="0"/>
              <a:t>28/04/2014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D858C-8B5C-495B-A72C-8BB77881375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895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DADBD-70E6-4E7C-BED2-7601A13A755D}" type="slidenum">
              <a:rPr lang="es-ES" smtClean="0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s-E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265" tIns="45635" rIns="91265" bIns="45635"/>
          <a:lstStyle/>
          <a:p>
            <a:pPr eaLnBrk="1" hangingPunct="1">
              <a:spcBef>
                <a:spcPct val="0"/>
              </a:spcBef>
            </a:pPr>
            <a:endParaRPr lang="es-E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3588">
              <a:defRPr sz="28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763588">
              <a:defRPr sz="28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763588">
              <a:defRPr sz="28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763588">
              <a:defRPr sz="28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763588">
              <a:defRPr sz="28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algn="ctr" defTabSz="76358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algn="ctr" defTabSz="76358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algn="ctr" defTabSz="76358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algn="ctr" defTabSz="76358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6000E6B1-4D92-443C-8049-4C71A5F468C7}" type="slidenum">
              <a:rPr lang="es-ES_tradnl" sz="1000" b="0" smtClean="0">
                <a:solidFill>
                  <a:schemeClr val="tx1"/>
                </a:solidFill>
                <a:latin typeface="Times New Roman" pitchFamily="18" charset="0"/>
              </a:rPr>
              <a:pPr/>
              <a:t>2</a:t>
            </a:fld>
            <a:endParaRPr lang="es-ES_tradnl" sz="10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52475"/>
            <a:ext cx="4932363" cy="3698875"/>
          </a:xfrm>
          <a:ln cap="flat"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039" y="4723665"/>
            <a:ext cx="4982422" cy="3916215"/>
          </a:xfrm>
          <a:noFill/>
        </p:spPr>
        <p:txBody>
          <a:bodyPr lIns="96519" tIns="48260" rIns="96519" bIns="48260"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36544" y="0"/>
            <a:ext cx="36004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35512" y="889556"/>
            <a:ext cx="288000" cy="911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23560" y="879692"/>
            <a:ext cx="288000" cy="101036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800" y="116632"/>
            <a:ext cx="1324800" cy="63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755576" y="442667"/>
            <a:ext cx="6048672" cy="888560"/>
          </a:xfrm>
          <a:prstGeom prst="rect">
            <a:avLst/>
          </a:prstGeom>
        </p:spPr>
        <p:txBody>
          <a:bodyPr/>
          <a:lstStyle>
            <a:lvl1pPr algn="l">
              <a:defRPr lang="es-ES" sz="2400" b="1" kern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077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692696"/>
            <a:ext cx="6048672" cy="1143000"/>
          </a:xfrm>
          <a:prstGeom prst="rect">
            <a:avLst/>
          </a:prstGeom>
        </p:spPr>
        <p:txBody>
          <a:bodyPr/>
          <a:lstStyle>
            <a:lvl1pPr algn="l">
              <a:defRPr lang="es-ES" sz="2400" b="1" kern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F8D1B-5972-4620-B4B4-E2D89C28F1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55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-36544" y="0"/>
            <a:ext cx="36004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 userDrawn="1"/>
        </p:nvSpPr>
        <p:spPr>
          <a:xfrm>
            <a:off x="35512" y="889556"/>
            <a:ext cx="288000" cy="911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 userDrawn="1"/>
        </p:nvSpPr>
        <p:spPr>
          <a:xfrm>
            <a:off x="323560" y="879692"/>
            <a:ext cx="288000" cy="101036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800" y="116632"/>
            <a:ext cx="1324800" cy="63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86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64978" y="1644"/>
            <a:ext cx="756084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7639878" y="145660"/>
            <a:ext cx="1440160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135822" y="3505653"/>
            <a:ext cx="36004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3569" y="2025292"/>
            <a:ext cx="6426750" cy="26161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GB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Post 2020 framework in a liberalised electricity market with large share of Renewable Energy Sources</a:t>
            </a:r>
          </a:p>
          <a:p>
            <a:pPr algn="r"/>
            <a:endParaRPr lang="en-GB" sz="28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GB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IEE-EU Market4RES</a:t>
            </a:r>
          </a:p>
          <a:p>
            <a:pPr algn="r"/>
            <a:r>
              <a:rPr lang="en-GB" sz="2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Brussels, 28th April 2014</a:t>
            </a:r>
            <a:endParaRPr lang="en-GB" sz="2400" b="1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438" y="3225607"/>
            <a:ext cx="1324800" cy="63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899592" y="5661247"/>
            <a:ext cx="5850687" cy="83099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Juan </a:t>
            </a:r>
            <a:r>
              <a:rPr lang="en-GB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Bogas</a:t>
            </a:r>
            <a:endParaRPr lang="en-GB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OMIE. Iberian Market Operator </a:t>
            </a:r>
            <a:endParaRPr lang="en-GB" sz="24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076"/>
          <p:cNvSpPr>
            <a:spLocks noGrp="1" noChangeArrowheads="1"/>
          </p:cNvSpPr>
          <p:nvPr>
            <p:ph type="title"/>
          </p:nvPr>
        </p:nvSpPr>
        <p:spPr>
          <a:xfrm>
            <a:off x="808893" y="620688"/>
            <a:ext cx="7650773" cy="504056"/>
          </a:xfrm>
          <a:noFill/>
        </p:spPr>
        <p:txBody>
          <a:bodyPr/>
          <a:lstStyle/>
          <a:p>
            <a:r>
              <a:rPr lang="es-ES_tradnl" dirty="0" smtClean="0">
                <a:solidFill>
                  <a:srgbClr val="FFFFFF">
                    <a:lumMod val="50000"/>
                  </a:srgbClr>
                </a:solidFill>
              </a:rPr>
              <a:t>INTRODUCTION</a:t>
            </a:r>
            <a:endParaRPr lang="es-ES_tradnl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1269" name="Rectangle 3077"/>
          <p:cNvSpPr>
            <a:spLocks noGrp="1" noChangeArrowheads="1"/>
          </p:cNvSpPr>
          <p:nvPr>
            <p:ph type="body" idx="1"/>
          </p:nvPr>
        </p:nvSpPr>
        <p:spPr>
          <a:xfrm>
            <a:off x="601663" y="2051959"/>
            <a:ext cx="8041976" cy="2247411"/>
          </a:xfrm>
          <a:noFill/>
          <a:ln w="28575" cap="flat" cmpd="sng">
            <a:noFill/>
            <a:prstDash val="solid"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287338" lvl="2" indent="0" algn="just">
              <a:spcBef>
                <a:spcPct val="50000"/>
              </a:spcBef>
              <a:buClr>
                <a:schemeClr val="bg1"/>
              </a:buClr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Few quantity of RES; nothing happens.</a:t>
            </a:r>
          </a:p>
          <a:p>
            <a:pPr marL="287338" lvl="2" indent="0" algn="just">
              <a:spcBef>
                <a:spcPct val="50000"/>
              </a:spcBef>
              <a:buClr>
                <a:schemeClr val="bg1"/>
              </a:buClr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Moderate quantity of RES; changes in the participant’s strategy. The market must be able to offer solutions. Changes in ancillary services.</a:t>
            </a:r>
          </a:p>
          <a:p>
            <a:pPr marL="287338" lvl="2" indent="0" algn="just">
              <a:spcBef>
                <a:spcPct val="50000"/>
              </a:spcBef>
              <a:buClr>
                <a:schemeClr val="bg1"/>
              </a:buClr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Huge quantity of RES;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market must be able to offer solutions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Market must be close to real time.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11560" y="1268760"/>
            <a:ext cx="8064896" cy="648072"/>
          </a:xfrm>
          <a:prstGeom prst="rect">
            <a:avLst/>
          </a:prstGeom>
          <a:solidFill>
            <a:srgbClr val="8E8E8E"/>
          </a:solidFill>
          <a:ln w="12699">
            <a:solidFill>
              <a:srgbClr val="8E8E8E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630238" lvl="2" indent="-342900" algn="just" fontAlgn="base"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the wholesale markets affected by the increase of RES?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1560" y="4581128"/>
            <a:ext cx="8064896" cy="648072"/>
          </a:xfrm>
          <a:prstGeom prst="rect">
            <a:avLst/>
          </a:prstGeom>
          <a:solidFill>
            <a:srgbClr val="8E8E8E"/>
          </a:solidFill>
          <a:ln w="12699">
            <a:solidFill>
              <a:srgbClr val="8E8E8E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630238" lvl="2" indent="-342900" algn="just" fontAlgn="base"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can organized markets incorporate demand-response offers?</a:t>
            </a:r>
          </a:p>
        </p:txBody>
      </p:sp>
      <p:sp>
        <p:nvSpPr>
          <p:cNvPr id="12" name="Rectangle 3077"/>
          <p:cNvSpPr txBox="1">
            <a:spLocks noChangeArrowheads="1"/>
          </p:cNvSpPr>
          <p:nvPr/>
        </p:nvSpPr>
        <p:spPr>
          <a:xfrm>
            <a:off x="645890" y="5396454"/>
            <a:ext cx="8041976" cy="400752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7338" lvl="2" indent="0" algn="just"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Move the day-ahead prices to the demand.</a:t>
            </a:r>
          </a:p>
        </p:txBody>
      </p:sp>
    </p:spTree>
    <p:extLst>
      <p:ext uri="{BB962C8B-B14F-4D97-AF65-F5344CB8AC3E}">
        <p14:creationId xmlns:p14="http://schemas.microsoft.com/office/powerpoint/2010/main" val="3214432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91" y="967784"/>
            <a:ext cx="525114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3077"/>
          <p:cNvSpPr txBox="1">
            <a:spLocks noChangeArrowheads="1"/>
          </p:cNvSpPr>
          <p:nvPr/>
        </p:nvSpPr>
        <p:spPr>
          <a:xfrm>
            <a:off x="746845" y="567032"/>
            <a:ext cx="8041976" cy="400752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7338" lvl="2" indent="0" algn="just"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Few quantity of RES; nothing happens,…, prices decreases</a:t>
            </a:r>
          </a:p>
        </p:txBody>
      </p:sp>
      <p:sp>
        <p:nvSpPr>
          <p:cNvPr id="6" name="Rectangle 3077"/>
          <p:cNvSpPr txBox="1">
            <a:spLocks noChangeArrowheads="1"/>
          </p:cNvSpPr>
          <p:nvPr/>
        </p:nvSpPr>
        <p:spPr>
          <a:xfrm>
            <a:off x="734591" y="3140968"/>
            <a:ext cx="8041976" cy="1016305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7338" lvl="2" indent="0" algn="just"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Moderate quantity of RES; changes in the participant’s strategy. The market must be able to offer solutions: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complex bids.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86" y="4157273"/>
            <a:ext cx="5221372" cy="244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3077"/>
          <p:cNvSpPr txBox="1">
            <a:spLocks noChangeArrowheads="1"/>
          </p:cNvSpPr>
          <p:nvPr/>
        </p:nvSpPr>
        <p:spPr>
          <a:xfrm>
            <a:off x="6048300" y="4365104"/>
            <a:ext cx="2890407" cy="708528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7338" lvl="2" indent="0" algn="just"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Additional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problems;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reserve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7" r="31604" b="9446"/>
          <a:stretch/>
        </p:blipFill>
        <p:spPr bwMode="auto">
          <a:xfrm>
            <a:off x="6463549" y="5073632"/>
            <a:ext cx="1959311" cy="1308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1" t="59531" r="51171" b="15760"/>
          <a:stretch/>
        </p:blipFill>
        <p:spPr bwMode="auto">
          <a:xfrm>
            <a:off x="1293755" y="2167467"/>
            <a:ext cx="2313045" cy="498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107092" y="2060848"/>
            <a:ext cx="432048" cy="106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32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77"/>
          <p:cNvSpPr txBox="1">
            <a:spLocks noChangeArrowheads="1"/>
          </p:cNvSpPr>
          <p:nvPr/>
        </p:nvSpPr>
        <p:spPr>
          <a:xfrm>
            <a:off x="610816" y="548680"/>
            <a:ext cx="8041976" cy="708528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7338" lvl="2" indent="0" algn="just"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Huge quantity of RES; The market must be able to offer solutions. Market close to real time.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74656"/>
            <a:ext cx="3900643" cy="184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866" y="1330940"/>
            <a:ext cx="4469016" cy="171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50348"/>
            <a:ext cx="2664296" cy="185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549" y="3250347"/>
            <a:ext cx="2560802" cy="1786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077"/>
          <p:cNvSpPr txBox="1">
            <a:spLocks noChangeArrowheads="1"/>
          </p:cNvSpPr>
          <p:nvPr/>
        </p:nvSpPr>
        <p:spPr>
          <a:xfrm>
            <a:off x="1" y="3262195"/>
            <a:ext cx="3563888" cy="1324081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7338" lvl="2" indent="0"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Intraday market; A transparent market, close to real time. Open to all kind of participants.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51965" y="5301208"/>
            <a:ext cx="8064896" cy="648072"/>
          </a:xfrm>
          <a:prstGeom prst="rect">
            <a:avLst/>
          </a:prstGeom>
          <a:solidFill>
            <a:srgbClr val="8E8E8E"/>
          </a:solidFill>
          <a:ln w="12699">
            <a:solidFill>
              <a:srgbClr val="8E8E8E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630238" lvl="2" indent="-342900" algn="just" fontAlgn="base"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can organized markets incorporate demand-response offers?</a:t>
            </a:r>
          </a:p>
        </p:txBody>
      </p:sp>
      <p:sp>
        <p:nvSpPr>
          <p:cNvPr id="10" name="Rectangle 3077"/>
          <p:cNvSpPr txBox="1">
            <a:spLocks noChangeArrowheads="1"/>
          </p:cNvSpPr>
          <p:nvPr/>
        </p:nvSpPr>
        <p:spPr>
          <a:xfrm>
            <a:off x="651965" y="6021288"/>
            <a:ext cx="8041976" cy="708528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7338" lvl="2" indent="0" algn="just"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Move the day-ahead prices to the demand. Not only to big consumers, even domestic consumers. </a:t>
            </a:r>
          </a:p>
        </p:txBody>
      </p:sp>
    </p:spTree>
    <p:extLst>
      <p:ext uri="{BB962C8B-B14F-4D97-AF65-F5344CB8AC3E}">
        <p14:creationId xmlns:p14="http://schemas.microsoft.com/office/powerpoint/2010/main" val="241836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Patron OMIE_NIC">
  <a:themeElements>
    <a:clrScheme name="Presentacion_consej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on_consej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cion_consej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n_consej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Patron OMIE_NIC</Template>
  <TotalTime>4839</TotalTime>
  <Words>216</Words>
  <Application>Microsoft Office PowerPoint</Application>
  <PresentationFormat>On-screen Show (4:3)</PresentationFormat>
  <Paragraphs>22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Patron OMIE_NIC</vt:lpstr>
      <vt:lpstr>PowerPoint Presentation</vt:lpstr>
      <vt:lpstr>INTRODUCTION</vt:lpstr>
      <vt:lpstr>PowerPoint Presentation</vt:lpstr>
      <vt:lpstr>PowerPoint Presentation</vt:lpstr>
    </vt:vector>
  </TitlesOfParts>
  <Company>OMEL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Hornos</dc:creator>
  <cp:lastModifiedBy>sharon.wokke</cp:lastModifiedBy>
  <cp:revision>224</cp:revision>
  <cp:lastPrinted>2012-02-29T10:01:45Z</cp:lastPrinted>
  <dcterms:created xsi:type="dcterms:W3CDTF">2012-01-16T10:41:47Z</dcterms:created>
  <dcterms:modified xsi:type="dcterms:W3CDTF">2014-04-28T07:13:30Z</dcterms:modified>
</cp:coreProperties>
</file>